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0" r:id="rId6"/>
    <p:sldMasterId id="2147483684" r:id="rId7"/>
  </p:sldMasterIdLst>
  <p:notesMasterIdLst>
    <p:notesMasterId r:id="rId49"/>
  </p:notesMasterIdLst>
  <p:handoutMasterIdLst>
    <p:handoutMasterId r:id="rId50"/>
  </p:handoutMasterIdLst>
  <p:sldIdLst>
    <p:sldId id="609" r:id="rId8"/>
    <p:sldId id="721" r:id="rId9"/>
    <p:sldId id="720" r:id="rId10"/>
    <p:sldId id="2230" r:id="rId11"/>
    <p:sldId id="730" r:id="rId12"/>
    <p:sldId id="264" r:id="rId13"/>
    <p:sldId id="2229" r:id="rId14"/>
    <p:sldId id="606" r:id="rId15"/>
    <p:sldId id="610" r:id="rId16"/>
    <p:sldId id="438" r:id="rId17"/>
    <p:sldId id="536" r:id="rId18"/>
    <p:sldId id="667" r:id="rId19"/>
    <p:sldId id="381" r:id="rId20"/>
    <p:sldId id="301" r:id="rId21"/>
    <p:sldId id="401" r:id="rId22"/>
    <p:sldId id="400" r:id="rId23"/>
    <p:sldId id="402" r:id="rId24"/>
    <p:sldId id="449" r:id="rId25"/>
    <p:sldId id="596" r:id="rId26"/>
    <p:sldId id="455" r:id="rId27"/>
    <p:sldId id="285" r:id="rId28"/>
    <p:sldId id="564" r:id="rId29"/>
    <p:sldId id="568" r:id="rId30"/>
    <p:sldId id="601" r:id="rId31"/>
    <p:sldId id="394" r:id="rId32"/>
    <p:sldId id="604" r:id="rId33"/>
    <p:sldId id="2227" r:id="rId34"/>
    <p:sldId id="719" r:id="rId35"/>
    <p:sldId id="608" r:id="rId36"/>
    <p:sldId id="723" r:id="rId37"/>
    <p:sldId id="799" r:id="rId38"/>
    <p:sldId id="2228" r:id="rId39"/>
    <p:sldId id="724" r:id="rId40"/>
    <p:sldId id="2225" r:id="rId41"/>
    <p:sldId id="725" r:id="rId42"/>
    <p:sldId id="859" r:id="rId43"/>
    <p:sldId id="329" r:id="rId44"/>
    <p:sldId id="840" r:id="rId45"/>
    <p:sldId id="727" r:id="rId46"/>
    <p:sldId id="732" r:id="rId47"/>
    <p:sldId id="728" r:id="rId48"/>
  </p:sldIdLst>
  <p:sldSz cx="12192000" cy="6858000"/>
  <p:notesSz cx="6858000" cy="9144000"/>
  <p:custDataLst>
    <p:tags r:id="rId5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326"/>
    <a:srgbClr val="006FAC"/>
    <a:srgbClr val="92D050"/>
    <a:srgbClr val="C0F3B7"/>
    <a:srgbClr val="FFFF00"/>
    <a:srgbClr val="C4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22D3A-3D1F-4ED8-A59B-65F4FB790CF6}" v="2" dt="2021-11-16T09:07:27.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65"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inka, Jasmin" userId="fc00b233-c2fc-4584-be36-8c6a4d19bf9c" providerId="ADAL" clId="{20322D3A-3D1F-4ED8-A59B-65F4FB790CF6}"/>
    <pc:docChg chg="modSld">
      <pc:chgData name="Svinka, Jasmin" userId="fc00b233-c2fc-4584-be36-8c6a4d19bf9c" providerId="ADAL" clId="{20322D3A-3D1F-4ED8-A59B-65F4FB790CF6}" dt="2021-11-16T09:07:22.096" v="0" actId="20577"/>
      <pc:docMkLst>
        <pc:docMk/>
      </pc:docMkLst>
      <pc:sldChg chg="modSp mod">
        <pc:chgData name="Svinka, Jasmin" userId="fc00b233-c2fc-4584-be36-8c6a4d19bf9c" providerId="ADAL" clId="{20322D3A-3D1F-4ED8-A59B-65F4FB790CF6}" dt="2021-11-16T09:07:22.096" v="0" actId="20577"/>
        <pc:sldMkLst>
          <pc:docMk/>
          <pc:sldMk cId="2065983153" sldId="609"/>
        </pc:sldMkLst>
        <pc:spChg chg="mod">
          <ac:chgData name="Svinka, Jasmin" userId="fc00b233-c2fc-4584-be36-8c6a4d19bf9c" providerId="ADAL" clId="{20322D3A-3D1F-4ED8-A59B-65F4FB790CF6}" dt="2021-11-16T09:07:22.096" v="0" actId="20577"/>
          <ac:spMkLst>
            <pc:docMk/>
            <pc:sldMk cId="2065983153" sldId="609"/>
            <ac:spMk id="2" creationId="{7736DAAB-8049-42AA-8FC6-D58210BE4A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B1D8-44BF-8CA4-616BA6ADDC8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1D8-44BF-8CA4-616BA6ADDC86}"/>
              </c:ext>
            </c:extLst>
          </c:dPt>
          <c:dLbls>
            <c:dLbl>
              <c:idx val="0"/>
              <c:layout>
                <c:manualLayout>
                  <c:x val="-0.18126378814806873"/>
                  <c:y val="0.1771373584038113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D8-44BF-8CA4-616BA6ADDC86}"/>
                </c:ext>
              </c:extLst>
            </c:dLbl>
            <c:dLbl>
              <c:idx val="1"/>
              <c:delete val="1"/>
              <c:extLst>
                <c:ext xmlns:c15="http://schemas.microsoft.com/office/drawing/2012/chart" uri="{CE6537A1-D6FC-4f65-9D91-7224C49458BB}"/>
                <c:ext xmlns:c16="http://schemas.microsoft.com/office/drawing/2014/chart" uri="{C3380CC4-5D6E-409C-BE32-E72D297353CC}">
                  <c16:uniqueId val="{00000003-B1D8-44BF-8CA4-616BA6ADDC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c:v>
                </c:pt>
                <c:pt idx="1">
                  <c:v>Rest</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0-B1D8-44BF-8CA4-616BA6ADDC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Risedronate</c:v>
                </c:pt>
              </c:strCache>
            </c:strRef>
          </c:tx>
          <c:spPr>
            <a:ln w="38100" cap="rnd">
              <a:solidFill>
                <a:srgbClr val="FFC000"/>
              </a:solidFill>
              <a:round/>
            </a:ln>
            <a:effectLst/>
          </c:spPr>
          <c:marker>
            <c:symbol val="circle"/>
            <c:size val="9"/>
            <c:spPr>
              <a:solidFill>
                <a:srgbClr val="FFC000"/>
              </a:solidFill>
              <a:ln w="25400">
                <a:noFill/>
              </a:ln>
              <a:effectLst/>
            </c:spPr>
          </c:marker>
          <c:dPt>
            <c:idx val="1"/>
            <c:marker>
              <c:symbol val="circle"/>
              <c:size val="9"/>
              <c:spPr>
                <a:solidFill>
                  <a:srgbClr val="FFC000"/>
                </a:solidFill>
                <a:ln w="25400">
                  <a:noFill/>
                </a:ln>
                <a:effectLst/>
              </c:spPr>
            </c:marker>
            <c:bubble3D val="0"/>
            <c:extLst>
              <c:ext xmlns:c16="http://schemas.microsoft.com/office/drawing/2014/chart" uri="{C3380CC4-5D6E-409C-BE32-E72D297353CC}">
                <c16:uniqueId val="{00000000-DDE3-42BE-A426-F303E15D5332}"/>
              </c:ext>
            </c:extLst>
          </c:dPt>
          <c:dPt>
            <c:idx val="2"/>
            <c:marker>
              <c:symbol val="circle"/>
              <c:size val="9"/>
              <c:spPr>
                <a:solidFill>
                  <a:srgbClr val="FFC000"/>
                </a:solidFill>
                <a:ln w="25400">
                  <a:noFill/>
                </a:ln>
                <a:effectLst/>
              </c:spPr>
            </c:marker>
            <c:bubble3D val="0"/>
            <c:extLst>
              <c:ext xmlns:c16="http://schemas.microsoft.com/office/drawing/2014/chart" uri="{C3380CC4-5D6E-409C-BE32-E72D297353CC}">
                <c16:uniqueId val="{00000001-DDE3-42BE-A426-F303E15D5332}"/>
              </c:ext>
            </c:extLst>
          </c:dPt>
          <c:errBars>
            <c:errDir val="y"/>
            <c:errBarType val="both"/>
            <c:errValType val="cust"/>
            <c:noEndCap val="0"/>
            <c:plus>
              <c:numRef>
                <c:f>Sheet1!$J$4:$J$6</c:f>
                <c:numCache>
                  <c:formatCode>General</c:formatCode>
                  <c:ptCount val="3"/>
                  <c:pt idx="0">
                    <c:v>0</c:v>
                  </c:pt>
                  <c:pt idx="1">
                    <c:v>0.5</c:v>
                  </c:pt>
                  <c:pt idx="2">
                    <c:v>0.60000000000000009</c:v>
                  </c:pt>
                </c:numCache>
              </c:numRef>
            </c:plus>
            <c:minus>
              <c:numRef>
                <c:f>Sheet1!$K$4:$K$6</c:f>
                <c:numCache>
                  <c:formatCode>General</c:formatCode>
                  <c:ptCount val="3"/>
                  <c:pt idx="0">
                    <c:v>0</c:v>
                  </c:pt>
                  <c:pt idx="1">
                    <c:v>0.5</c:v>
                  </c:pt>
                  <c:pt idx="2">
                    <c:v>0.5</c:v>
                  </c:pt>
                </c:numCache>
              </c:numRef>
            </c:minus>
            <c:spPr>
              <a:noFill/>
              <a:ln w="25400" cap="flat" cmpd="sng" algn="ctr">
                <a:solidFill>
                  <a:srgbClr val="FFC000"/>
                </a:solidFill>
                <a:round/>
              </a:ln>
              <a:effectLst/>
            </c:spPr>
          </c:errBars>
          <c:cat>
            <c:numRef>
              <c:f>Sheet1!$A$4:$A$6</c:f>
              <c:numCache>
                <c:formatCode>General</c:formatCode>
                <c:ptCount val="3"/>
                <c:pt idx="0">
                  <c:v>0</c:v>
                </c:pt>
                <c:pt idx="1">
                  <c:v>6</c:v>
                </c:pt>
                <c:pt idx="2">
                  <c:v>12</c:v>
                </c:pt>
              </c:numCache>
            </c:numRef>
          </c:cat>
          <c:val>
            <c:numRef>
              <c:f>Sheet1!$B$4:$B$6</c:f>
              <c:numCache>
                <c:formatCode>General</c:formatCode>
                <c:ptCount val="3"/>
                <c:pt idx="0">
                  <c:v>0</c:v>
                </c:pt>
                <c:pt idx="1">
                  <c:v>2</c:v>
                </c:pt>
                <c:pt idx="2">
                  <c:v>2.1</c:v>
                </c:pt>
              </c:numCache>
            </c:numRef>
          </c:val>
          <c:smooth val="0"/>
          <c:extLst>
            <c:ext xmlns:c16="http://schemas.microsoft.com/office/drawing/2014/chart" uri="{C3380CC4-5D6E-409C-BE32-E72D297353CC}">
              <c16:uniqueId val="{00000002-DDE3-42BE-A426-F303E15D5332}"/>
            </c:ext>
          </c:extLst>
        </c:ser>
        <c:ser>
          <c:idx val="1"/>
          <c:order val="1"/>
          <c:tx>
            <c:strRef>
              <c:f>Sheet1!$C$3</c:f>
              <c:strCache>
                <c:ptCount val="1"/>
                <c:pt idx="0">
                  <c:v>Denosumab</c:v>
                </c:pt>
              </c:strCache>
            </c:strRef>
          </c:tx>
          <c:spPr>
            <a:ln w="38100" cap="rnd">
              <a:solidFill>
                <a:schemeClr val="accent3"/>
              </a:solidFill>
              <a:round/>
            </a:ln>
            <a:effectLst/>
          </c:spPr>
          <c:marker>
            <c:symbol val="square"/>
            <c:size val="9"/>
            <c:spPr>
              <a:solidFill>
                <a:schemeClr val="accent3"/>
              </a:solidFill>
              <a:ln w="25400">
                <a:noFill/>
                <a:miter lim="800000"/>
              </a:ln>
              <a:effectLst/>
            </c:spPr>
          </c:marker>
          <c:dPt>
            <c:idx val="1"/>
            <c:marker>
              <c:symbol val="square"/>
              <c:size val="9"/>
              <c:spPr>
                <a:solidFill>
                  <a:schemeClr val="accent3"/>
                </a:solidFill>
                <a:ln w="25400">
                  <a:noFill/>
                  <a:miter lim="800000"/>
                </a:ln>
                <a:effectLst/>
              </c:spPr>
            </c:marker>
            <c:bubble3D val="0"/>
            <c:extLst>
              <c:ext xmlns:c16="http://schemas.microsoft.com/office/drawing/2014/chart" uri="{C3380CC4-5D6E-409C-BE32-E72D297353CC}">
                <c16:uniqueId val="{00000003-DDE3-42BE-A426-F303E15D5332}"/>
              </c:ext>
            </c:extLst>
          </c:dPt>
          <c:errBars>
            <c:errDir val="y"/>
            <c:errBarType val="both"/>
            <c:errValType val="cust"/>
            <c:noEndCap val="0"/>
            <c:plus>
              <c:numRef>
                <c:f>Sheet1!$L$4:$L$6</c:f>
                <c:numCache>
                  <c:formatCode>General</c:formatCode>
                  <c:ptCount val="3"/>
                  <c:pt idx="0">
                    <c:v>0</c:v>
                  </c:pt>
                  <c:pt idx="1">
                    <c:v>0.5</c:v>
                  </c:pt>
                  <c:pt idx="2">
                    <c:v>0.60000000000000053</c:v>
                  </c:pt>
                </c:numCache>
              </c:numRef>
            </c:plus>
            <c:minus>
              <c:numRef>
                <c:f>Sheet1!$M$4:$M$6</c:f>
                <c:numCache>
                  <c:formatCode>General</c:formatCode>
                  <c:ptCount val="3"/>
                  <c:pt idx="0">
                    <c:v>0</c:v>
                  </c:pt>
                  <c:pt idx="1">
                    <c:v>0.5</c:v>
                  </c:pt>
                  <c:pt idx="2">
                    <c:v>0.5</c:v>
                  </c:pt>
                </c:numCache>
              </c:numRef>
            </c:minus>
            <c:spPr>
              <a:noFill/>
              <a:ln w="25400" cap="flat" cmpd="sng" algn="ctr">
                <a:solidFill>
                  <a:schemeClr val="accent3"/>
                </a:solidFill>
                <a:round/>
              </a:ln>
              <a:effectLst/>
            </c:spPr>
          </c:errBars>
          <c:cat>
            <c:numRef>
              <c:f>Sheet1!$A$4:$A$6</c:f>
              <c:numCache>
                <c:formatCode>General</c:formatCode>
                <c:ptCount val="3"/>
                <c:pt idx="0">
                  <c:v>0</c:v>
                </c:pt>
                <c:pt idx="1">
                  <c:v>6</c:v>
                </c:pt>
                <c:pt idx="2">
                  <c:v>12</c:v>
                </c:pt>
              </c:numCache>
            </c:numRef>
          </c:cat>
          <c:val>
            <c:numRef>
              <c:f>Sheet1!$C$4:$C$6</c:f>
              <c:numCache>
                <c:formatCode>General</c:formatCode>
                <c:ptCount val="3"/>
                <c:pt idx="0">
                  <c:v>0</c:v>
                </c:pt>
                <c:pt idx="1">
                  <c:v>3.1</c:v>
                </c:pt>
                <c:pt idx="2">
                  <c:v>4.3</c:v>
                </c:pt>
              </c:numCache>
            </c:numRef>
          </c:val>
          <c:smooth val="0"/>
          <c:extLst>
            <c:ext xmlns:c16="http://schemas.microsoft.com/office/drawing/2014/chart" uri="{C3380CC4-5D6E-409C-BE32-E72D297353CC}">
              <c16:uniqueId val="{00000004-DDE3-42BE-A426-F303E15D5332}"/>
            </c:ext>
          </c:extLst>
        </c:ser>
        <c:dLbls>
          <c:showLegendKey val="0"/>
          <c:showVal val="0"/>
          <c:showCatName val="0"/>
          <c:showSerName val="0"/>
          <c:showPercent val="0"/>
          <c:showBubbleSize val="0"/>
        </c:dLbls>
        <c:marker val="1"/>
        <c:smooth val="0"/>
        <c:axId val="1006782760"/>
        <c:axId val="1006783152"/>
      </c:lineChart>
      <c:dateAx>
        <c:axId val="1006782760"/>
        <c:scaling>
          <c:orientation val="minMax"/>
        </c:scaling>
        <c:delete val="0"/>
        <c:axPos val="b"/>
        <c:numFmt formatCode="General" sourceLinked="1"/>
        <c:majorTickMark val="none"/>
        <c:minorTickMark val="none"/>
        <c:tickLblPos val="none"/>
        <c:spPr>
          <a:solidFill>
            <a:schemeClr val="tx1"/>
          </a:solid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06783152"/>
        <c:crosses val="autoZero"/>
        <c:auto val="0"/>
        <c:lblOffset val="100"/>
        <c:baseTimeUnit val="days"/>
        <c:majorUnit val="12"/>
        <c:majorTimeUnit val="days"/>
      </c:dateAx>
      <c:valAx>
        <c:axId val="1006783152"/>
        <c:scaling>
          <c:orientation val="minMax"/>
          <c:max val="5.5"/>
          <c:min val="-0.5"/>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006782760"/>
        <c:crossesAt val="0"/>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Risedronate</c:v>
                </c:pt>
              </c:strCache>
            </c:strRef>
          </c:tx>
          <c:spPr>
            <a:ln w="38100" cap="rnd">
              <a:solidFill>
                <a:srgbClr val="FFC000"/>
              </a:solidFill>
              <a:round/>
            </a:ln>
            <a:effectLst/>
          </c:spPr>
          <c:marker>
            <c:symbol val="circle"/>
            <c:size val="9"/>
            <c:spPr>
              <a:solidFill>
                <a:srgbClr val="FFC000"/>
              </a:solidFill>
              <a:ln w="25400">
                <a:noFill/>
              </a:ln>
              <a:effectLst/>
            </c:spPr>
          </c:marker>
          <c:dPt>
            <c:idx val="1"/>
            <c:marker>
              <c:symbol val="circle"/>
              <c:size val="9"/>
              <c:spPr>
                <a:solidFill>
                  <a:srgbClr val="FFC000"/>
                </a:solidFill>
                <a:ln w="25400">
                  <a:noFill/>
                </a:ln>
                <a:effectLst/>
              </c:spPr>
            </c:marker>
            <c:bubble3D val="0"/>
            <c:extLst>
              <c:ext xmlns:c16="http://schemas.microsoft.com/office/drawing/2014/chart" uri="{C3380CC4-5D6E-409C-BE32-E72D297353CC}">
                <c16:uniqueId val="{00000000-3CD9-4F3C-A040-E1515A3F32F1}"/>
              </c:ext>
            </c:extLst>
          </c:dPt>
          <c:errBars>
            <c:errDir val="y"/>
            <c:errBarType val="both"/>
            <c:errValType val="cust"/>
            <c:noEndCap val="0"/>
            <c:plus>
              <c:numRef>
                <c:f>Sheet1!$J$4:$J$5</c:f>
                <c:numCache>
                  <c:formatCode>General</c:formatCode>
                  <c:ptCount val="2"/>
                  <c:pt idx="0">
                    <c:v>0</c:v>
                  </c:pt>
                  <c:pt idx="1">
                    <c:v>0.49999999999999994</c:v>
                  </c:pt>
                </c:numCache>
              </c:numRef>
            </c:plus>
            <c:minus>
              <c:numRef>
                <c:f>Sheet1!$K$4:$K$5</c:f>
                <c:numCache>
                  <c:formatCode>General</c:formatCode>
                  <c:ptCount val="2"/>
                  <c:pt idx="0">
                    <c:v>0</c:v>
                  </c:pt>
                  <c:pt idx="1">
                    <c:v>0.4</c:v>
                  </c:pt>
                </c:numCache>
              </c:numRef>
            </c:minus>
            <c:spPr>
              <a:noFill/>
              <a:ln w="25400" cap="flat" cmpd="sng" algn="ctr">
                <a:solidFill>
                  <a:srgbClr val="FFC000"/>
                </a:solidFill>
                <a:round/>
              </a:ln>
              <a:effectLst/>
            </c:spPr>
          </c:errBars>
          <c:cat>
            <c:numRef>
              <c:f>Sheet1!$A$4:$A$5</c:f>
              <c:numCache>
                <c:formatCode>General</c:formatCode>
                <c:ptCount val="2"/>
                <c:pt idx="0">
                  <c:v>0</c:v>
                </c:pt>
                <c:pt idx="1">
                  <c:v>12</c:v>
                </c:pt>
              </c:numCache>
            </c:numRef>
          </c:cat>
          <c:val>
            <c:numRef>
              <c:f>Sheet1!$B$4:$B$5</c:f>
              <c:numCache>
                <c:formatCode>General</c:formatCode>
                <c:ptCount val="2"/>
                <c:pt idx="0">
                  <c:v>0</c:v>
                </c:pt>
                <c:pt idx="1">
                  <c:v>0.2</c:v>
                </c:pt>
              </c:numCache>
            </c:numRef>
          </c:val>
          <c:smooth val="0"/>
          <c:extLst>
            <c:ext xmlns:c16="http://schemas.microsoft.com/office/drawing/2014/chart" uri="{C3380CC4-5D6E-409C-BE32-E72D297353CC}">
              <c16:uniqueId val="{00000001-3CD9-4F3C-A040-E1515A3F32F1}"/>
            </c:ext>
          </c:extLst>
        </c:ser>
        <c:ser>
          <c:idx val="1"/>
          <c:order val="1"/>
          <c:tx>
            <c:strRef>
              <c:f>Sheet1!$C$3</c:f>
              <c:strCache>
                <c:ptCount val="1"/>
                <c:pt idx="0">
                  <c:v>Denosumab</c:v>
                </c:pt>
              </c:strCache>
            </c:strRef>
          </c:tx>
          <c:spPr>
            <a:ln w="38100" cap="rnd">
              <a:solidFill>
                <a:schemeClr val="accent3"/>
              </a:solidFill>
              <a:round/>
            </a:ln>
            <a:effectLst/>
          </c:spPr>
          <c:marker>
            <c:symbol val="square"/>
            <c:size val="9"/>
            <c:spPr>
              <a:solidFill>
                <a:schemeClr val="accent3"/>
              </a:solidFill>
              <a:ln w="25400">
                <a:noFill/>
                <a:miter lim="800000"/>
              </a:ln>
              <a:effectLst/>
            </c:spPr>
          </c:marker>
          <c:dPt>
            <c:idx val="1"/>
            <c:marker>
              <c:symbol val="square"/>
              <c:size val="9"/>
              <c:spPr>
                <a:solidFill>
                  <a:schemeClr val="accent3"/>
                </a:solidFill>
                <a:ln w="25400">
                  <a:noFill/>
                  <a:miter lim="800000"/>
                </a:ln>
                <a:effectLst/>
              </c:spPr>
            </c:marker>
            <c:bubble3D val="0"/>
            <c:extLst>
              <c:ext xmlns:c16="http://schemas.microsoft.com/office/drawing/2014/chart" uri="{C3380CC4-5D6E-409C-BE32-E72D297353CC}">
                <c16:uniqueId val="{00000002-3CD9-4F3C-A040-E1515A3F32F1}"/>
              </c:ext>
            </c:extLst>
          </c:dPt>
          <c:errBars>
            <c:errDir val="y"/>
            <c:errBarType val="both"/>
            <c:errValType val="cust"/>
            <c:noEndCap val="0"/>
            <c:plus>
              <c:numRef>
                <c:f>Sheet1!$L$4:$L$5</c:f>
                <c:numCache>
                  <c:formatCode>General</c:formatCode>
                  <c:ptCount val="2"/>
                  <c:pt idx="0">
                    <c:v>0</c:v>
                  </c:pt>
                  <c:pt idx="1">
                    <c:v>0.50000000000000022</c:v>
                  </c:pt>
                </c:numCache>
              </c:numRef>
            </c:plus>
            <c:minus>
              <c:numRef>
                <c:f>Sheet1!$M$4:$M$5</c:f>
                <c:numCache>
                  <c:formatCode>General</c:formatCode>
                  <c:ptCount val="2"/>
                  <c:pt idx="0">
                    <c:v>0</c:v>
                  </c:pt>
                  <c:pt idx="1">
                    <c:v>0.5</c:v>
                  </c:pt>
                </c:numCache>
              </c:numRef>
            </c:minus>
            <c:spPr>
              <a:noFill/>
              <a:ln w="25400" cap="flat" cmpd="sng" algn="ctr">
                <a:solidFill>
                  <a:schemeClr val="accent3"/>
                </a:solidFill>
                <a:round/>
              </a:ln>
              <a:effectLst/>
            </c:spPr>
          </c:errBars>
          <c:cat>
            <c:numRef>
              <c:f>Sheet1!$A$4:$A$5</c:f>
              <c:numCache>
                <c:formatCode>General</c:formatCode>
                <c:ptCount val="2"/>
                <c:pt idx="0">
                  <c:v>0</c:v>
                </c:pt>
                <c:pt idx="1">
                  <c:v>12</c:v>
                </c:pt>
              </c:numCache>
            </c:numRef>
          </c:cat>
          <c:val>
            <c:numRef>
              <c:f>Sheet1!$C$4:$C$5</c:f>
              <c:numCache>
                <c:formatCode>General</c:formatCode>
                <c:ptCount val="2"/>
                <c:pt idx="0">
                  <c:v>0</c:v>
                </c:pt>
                <c:pt idx="1">
                  <c:v>1.7</c:v>
                </c:pt>
              </c:numCache>
            </c:numRef>
          </c:val>
          <c:smooth val="0"/>
          <c:extLst>
            <c:ext xmlns:c16="http://schemas.microsoft.com/office/drawing/2014/chart" uri="{C3380CC4-5D6E-409C-BE32-E72D297353CC}">
              <c16:uniqueId val="{00000003-3CD9-4F3C-A040-E1515A3F32F1}"/>
            </c:ext>
          </c:extLst>
        </c:ser>
        <c:dLbls>
          <c:showLegendKey val="0"/>
          <c:showVal val="0"/>
          <c:showCatName val="0"/>
          <c:showSerName val="0"/>
          <c:showPercent val="0"/>
          <c:showBubbleSize val="0"/>
        </c:dLbls>
        <c:marker val="1"/>
        <c:smooth val="0"/>
        <c:axId val="1006783544"/>
        <c:axId val="1006785896"/>
      </c:lineChart>
      <c:dateAx>
        <c:axId val="1006783544"/>
        <c:scaling>
          <c:orientation val="minMax"/>
        </c:scaling>
        <c:delete val="0"/>
        <c:axPos val="b"/>
        <c:numFmt formatCode="General" sourceLinked="1"/>
        <c:majorTickMark val="none"/>
        <c:minorTickMark val="none"/>
        <c:tickLblPos val="none"/>
        <c:spPr>
          <a:solidFill>
            <a:schemeClr val="tx1"/>
          </a:solid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06785896"/>
        <c:crosses val="autoZero"/>
        <c:auto val="0"/>
        <c:lblOffset val="100"/>
        <c:baseTimeUnit val="days"/>
        <c:majorUnit val="12"/>
        <c:majorTimeUnit val="days"/>
      </c:dateAx>
      <c:valAx>
        <c:axId val="1006785896"/>
        <c:scaling>
          <c:orientation val="minMax"/>
          <c:max val="3"/>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006783544"/>
        <c:crossesAt val="0"/>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Risedronate</c:v>
                </c:pt>
              </c:strCache>
            </c:strRef>
          </c:tx>
          <c:spPr>
            <a:ln w="38100" cap="rnd">
              <a:solidFill>
                <a:srgbClr val="FFC000"/>
              </a:solidFill>
              <a:round/>
            </a:ln>
            <a:effectLst/>
          </c:spPr>
          <c:marker>
            <c:symbol val="circle"/>
            <c:size val="9"/>
            <c:spPr>
              <a:solidFill>
                <a:srgbClr val="FFC000"/>
              </a:solidFill>
              <a:ln w="25400">
                <a:noFill/>
              </a:ln>
              <a:effectLst/>
            </c:spPr>
          </c:marker>
          <c:dPt>
            <c:idx val="1"/>
            <c:marker>
              <c:symbol val="circle"/>
              <c:size val="9"/>
              <c:spPr>
                <a:solidFill>
                  <a:srgbClr val="FFC000"/>
                </a:solidFill>
                <a:ln w="25400">
                  <a:noFill/>
                </a:ln>
                <a:effectLst/>
              </c:spPr>
            </c:marker>
            <c:bubble3D val="0"/>
            <c:extLst>
              <c:ext xmlns:c16="http://schemas.microsoft.com/office/drawing/2014/chart" uri="{C3380CC4-5D6E-409C-BE32-E72D297353CC}">
                <c16:uniqueId val="{00000000-29AB-4357-B501-FEE993A094A6}"/>
              </c:ext>
            </c:extLst>
          </c:dPt>
          <c:errBars>
            <c:errDir val="y"/>
            <c:errBarType val="both"/>
            <c:errValType val="cust"/>
            <c:noEndCap val="0"/>
            <c:plus>
              <c:numRef>
                <c:f>Sheet1!$J$4:$J$5</c:f>
                <c:numCache>
                  <c:formatCode>General</c:formatCode>
                  <c:ptCount val="2"/>
                  <c:pt idx="0">
                    <c:v>0</c:v>
                  </c:pt>
                  <c:pt idx="1">
                    <c:v>0.4</c:v>
                  </c:pt>
                </c:numCache>
              </c:numRef>
            </c:plus>
            <c:minus>
              <c:numRef>
                <c:f>Sheet1!$K$4:$K$5</c:f>
                <c:numCache>
                  <c:formatCode>General</c:formatCode>
                  <c:ptCount val="2"/>
                  <c:pt idx="0">
                    <c:v>0</c:v>
                  </c:pt>
                  <c:pt idx="1">
                    <c:v>0.39999999999999997</c:v>
                  </c:pt>
                </c:numCache>
              </c:numRef>
            </c:minus>
            <c:spPr>
              <a:noFill/>
              <a:ln w="25400" cap="flat" cmpd="sng" algn="ctr">
                <a:solidFill>
                  <a:srgbClr val="FFC000"/>
                </a:solidFill>
                <a:round/>
              </a:ln>
              <a:effectLst/>
            </c:spPr>
          </c:errBars>
          <c:cat>
            <c:numRef>
              <c:f>Sheet1!$A$4:$A$5</c:f>
              <c:numCache>
                <c:formatCode>General</c:formatCode>
                <c:ptCount val="2"/>
                <c:pt idx="0">
                  <c:v>0</c:v>
                </c:pt>
                <c:pt idx="1">
                  <c:v>12</c:v>
                </c:pt>
              </c:numCache>
            </c:numRef>
          </c:cat>
          <c:val>
            <c:numRef>
              <c:f>Sheet1!$B$4:$B$5</c:f>
              <c:numCache>
                <c:formatCode>General</c:formatCode>
                <c:ptCount val="2"/>
                <c:pt idx="0">
                  <c:v>0</c:v>
                </c:pt>
                <c:pt idx="1">
                  <c:v>0.6</c:v>
                </c:pt>
              </c:numCache>
            </c:numRef>
          </c:val>
          <c:smooth val="0"/>
          <c:extLst>
            <c:ext xmlns:c16="http://schemas.microsoft.com/office/drawing/2014/chart" uri="{C3380CC4-5D6E-409C-BE32-E72D297353CC}">
              <c16:uniqueId val="{00000001-29AB-4357-B501-FEE993A094A6}"/>
            </c:ext>
          </c:extLst>
        </c:ser>
        <c:ser>
          <c:idx val="1"/>
          <c:order val="1"/>
          <c:tx>
            <c:strRef>
              <c:f>Sheet1!$C$3</c:f>
              <c:strCache>
                <c:ptCount val="1"/>
                <c:pt idx="0">
                  <c:v>Denosumab</c:v>
                </c:pt>
              </c:strCache>
            </c:strRef>
          </c:tx>
          <c:spPr>
            <a:ln w="38100" cap="rnd">
              <a:solidFill>
                <a:schemeClr val="accent3"/>
              </a:solidFill>
              <a:round/>
            </a:ln>
            <a:effectLst/>
          </c:spPr>
          <c:marker>
            <c:symbol val="square"/>
            <c:size val="9"/>
            <c:spPr>
              <a:solidFill>
                <a:srgbClr val="70DAFF"/>
              </a:solidFill>
              <a:ln w="25400">
                <a:noFill/>
                <a:miter lim="800000"/>
              </a:ln>
              <a:effectLst/>
            </c:spPr>
          </c:marker>
          <c:dPt>
            <c:idx val="0"/>
            <c:marker>
              <c:symbol val="square"/>
              <c:size val="9"/>
              <c:spPr>
                <a:solidFill>
                  <a:schemeClr val="accent3"/>
                </a:solidFill>
                <a:ln w="25400">
                  <a:noFill/>
                  <a:miter lim="800000"/>
                </a:ln>
                <a:effectLst/>
              </c:spPr>
            </c:marker>
            <c:bubble3D val="0"/>
            <c:extLst>
              <c:ext xmlns:c16="http://schemas.microsoft.com/office/drawing/2014/chart" uri="{C3380CC4-5D6E-409C-BE32-E72D297353CC}">
                <c16:uniqueId val="{00000000-2D25-41F5-A0EA-D88851D3CF6D}"/>
              </c:ext>
            </c:extLst>
          </c:dPt>
          <c:dPt>
            <c:idx val="1"/>
            <c:marker>
              <c:symbol val="square"/>
              <c:size val="9"/>
              <c:spPr>
                <a:solidFill>
                  <a:schemeClr val="accent3"/>
                </a:solidFill>
                <a:ln w="25400">
                  <a:noFill/>
                  <a:miter lim="800000"/>
                </a:ln>
                <a:effectLst/>
              </c:spPr>
            </c:marker>
            <c:bubble3D val="0"/>
            <c:extLst>
              <c:ext xmlns:c16="http://schemas.microsoft.com/office/drawing/2014/chart" uri="{C3380CC4-5D6E-409C-BE32-E72D297353CC}">
                <c16:uniqueId val="{00000002-29AB-4357-B501-FEE993A094A6}"/>
              </c:ext>
            </c:extLst>
          </c:dPt>
          <c:errBars>
            <c:errDir val="y"/>
            <c:errBarType val="both"/>
            <c:errValType val="cust"/>
            <c:noEndCap val="0"/>
            <c:plus>
              <c:numRef>
                <c:f>Sheet1!$L$4:$L$5</c:f>
                <c:numCache>
                  <c:formatCode>General</c:formatCode>
                  <c:ptCount val="2"/>
                  <c:pt idx="0">
                    <c:v>0</c:v>
                  </c:pt>
                  <c:pt idx="1">
                    <c:v>0.39999999999999991</c:v>
                  </c:pt>
                </c:numCache>
              </c:numRef>
            </c:plus>
            <c:minus>
              <c:numRef>
                <c:f>Sheet1!$M$4:$M$5</c:f>
                <c:numCache>
                  <c:formatCode>General</c:formatCode>
                  <c:ptCount val="2"/>
                  <c:pt idx="0">
                    <c:v>0</c:v>
                  </c:pt>
                  <c:pt idx="1">
                    <c:v>0.40000000000000013</c:v>
                  </c:pt>
                </c:numCache>
              </c:numRef>
            </c:minus>
            <c:spPr>
              <a:noFill/>
              <a:ln w="25400" cap="flat" cmpd="sng" algn="ctr">
                <a:solidFill>
                  <a:schemeClr val="accent3"/>
                </a:solidFill>
                <a:round/>
              </a:ln>
              <a:effectLst/>
            </c:spPr>
          </c:errBars>
          <c:cat>
            <c:numRef>
              <c:f>Sheet1!$A$4:$A$5</c:f>
              <c:numCache>
                <c:formatCode>General</c:formatCode>
                <c:ptCount val="2"/>
                <c:pt idx="0">
                  <c:v>0</c:v>
                </c:pt>
                <c:pt idx="1">
                  <c:v>12</c:v>
                </c:pt>
              </c:numCache>
            </c:numRef>
          </c:cat>
          <c:val>
            <c:numRef>
              <c:f>Sheet1!$C$4:$C$5</c:f>
              <c:numCache>
                <c:formatCode>General</c:formatCode>
                <c:ptCount val="2"/>
                <c:pt idx="0">
                  <c:v>0</c:v>
                </c:pt>
                <c:pt idx="1">
                  <c:v>2.1</c:v>
                </c:pt>
              </c:numCache>
            </c:numRef>
          </c:val>
          <c:smooth val="0"/>
          <c:extLst>
            <c:ext xmlns:c16="http://schemas.microsoft.com/office/drawing/2014/chart" uri="{C3380CC4-5D6E-409C-BE32-E72D297353CC}">
              <c16:uniqueId val="{00000003-29AB-4357-B501-FEE993A094A6}"/>
            </c:ext>
          </c:extLst>
        </c:ser>
        <c:dLbls>
          <c:showLegendKey val="0"/>
          <c:showVal val="0"/>
          <c:showCatName val="0"/>
          <c:showSerName val="0"/>
          <c:showPercent val="0"/>
          <c:showBubbleSize val="0"/>
        </c:dLbls>
        <c:marker val="1"/>
        <c:smooth val="0"/>
        <c:axId val="850985272"/>
        <c:axId val="850986448"/>
      </c:lineChart>
      <c:dateAx>
        <c:axId val="850985272"/>
        <c:scaling>
          <c:orientation val="minMax"/>
        </c:scaling>
        <c:delete val="0"/>
        <c:axPos val="b"/>
        <c:numFmt formatCode="General" sourceLinked="1"/>
        <c:majorTickMark val="none"/>
        <c:minorTickMark val="none"/>
        <c:tickLblPos val="none"/>
        <c:spPr>
          <a:solidFill>
            <a:schemeClr val="tx1"/>
          </a:solid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50986448"/>
        <c:crosses val="autoZero"/>
        <c:auto val="0"/>
        <c:lblOffset val="100"/>
        <c:baseTimeUnit val="days"/>
        <c:majorUnit val="12"/>
        <c:majorTimeUnit val="days"/>
      </c:dateAx>
      <c:valAx>
        <c:axId val="850986448"/>
        <c:scaling>
          <c:orientation val="minMax"/>
          <c:max val="3"/>
          <c:min val="-0.5"/>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850985272"/>
        <c:crossesAt val="0"/>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4985418691848"/>
          <c:y val="6.618248456790124E-2"/>
          <c:w val="0.86295014581308149"/>
          <c:h val="0.86763503086419758"/>
        </c:manualLayout>
      </c:layout>
      <c:barChart>
        <c:barDir val="col"/>
        <c:grouping val="clustered"/>
        <c:varyColors val="0"/>
        <c:ser>
          <c:idx val="0"/>
          <c:order val="0"/>
          <c:tx>
            <c:strRef>
              <c:f>Tabelle1!$B$1</c:f>
              <c:strCache>
                <c:ptCount val="1"/>
                <c:pt idx="0">
                  <c:v>Spalte1</c:v>
                </c:pt>
              </c:strCache>
            </c:strRef>
          </c:tx>
          <c:spPr>
            <a:solidFill>
              <a:srgbClr val="325092"/>
            </a:solidFill>
          </c:spPr>
          <c:invertIfNegative val="0"/>
          <c:dPt>
            <c:idx val="0"/>
            <c:invertIfNegative val="0"/>
            <c:bubble3D val="0"/>
            <c:spPr>
              <a:solidFill>
                <a:schemeClr val="accent3"/>
              </a:solidFill>
            </c:spPr>
            <c:extLst>
              <c:ext xmlns:c16="http://schemas.microsoft.com/office/drawing/2014/chart" uri="{C3380CC4-5D6E-409C-BE32-E72D297353CC}">
                <c16:uniqueId val="{00000001-9BFF-4DDE-808F-ECFC4801AEB3}"/>
              </c:ext>
            </c:extLst>
          </c:dPt>
          <c:dPt>
            <c:idx val="1"/>
            <c:invertIfNegative val="0"/>
            <c:bubble3D val="0"/>
            <c:spPr>
              <a:solidFill>
                <a:schemeClr val="accent1"/>
              </a:solidFill>
            </c:spPr>
            <c:extLst>
              <c:ext xmlns:c16="http://schemas.microsoft.com/office/drawing/2014/chart" uri="{C3380CC4-5D6E-409C-BE32-E72D297353CC}">
                <c16:uniqueId val="{00000003-9BFF-4DDE-808F-ECFC4801AEB3}"/>
              </c:ext>
            </c:extLst>
          </c:dPt>
          <c:cat>
            <c:strRef>
              <c:f>Tabelle1!$A$2:$A$3</c:f>
              <c:strCache>
                <c:ptCount val="2"/>
                <c:pt idx="0">
                  <c:v>Denosumab</c:v>
                </c:pt>
                <c:pt idx="1">
                  <c:v>Placebo</c:v>
                </c:pt>
              </c:strCache>
            </c:strRef>
          </c:cat>
          <c:val>
            <c:numRef>
              <c:f>Tabelle1!$B$2:$B$3</c:f>
              <c:numCache>
                <c:formatCode>General</c:formatCode>
                <c:ptCount val="2"/>
                <c:pt idx="0">
                  <c:v>92</c:v>
                </c:pt>
                <c:pt idx="1">
                  <c:v>176</c:v>
                </c:pt>
              </c:numCache>
            </c:numRef>
          </c:val>
          <c:extLst>
            <c:ext xmlns:c16="http://schemas.microsoft.com/office/drawing/2014/chart" uri="{C3380CC4-5D6E-409C-BE32-E72D297353CC}">
              <c16:uniqueId val="{00000004-9BFF-4DDE-808F-ECFC4801AEB3}"/>
            </c:ext>
          </c:extLst>
        </c:ser>
        <c:dLbls>
          <c:showLegendKey val="0"/>
          <c:showVal val="0"/>
          <c:showCatName val="0"/>
          <c:showSerName val="0"/>
          <c:showPercent val="0"/>
          <c:showBubbleSize val="0"/>
        </c:dLbls>
        <c:gapWidth val="66"/>
        <c:axId val="414155648"/>
        <c:axId val="414156040"/>
      </c:barChart>
      <c:catAx>
        <c:axId val="414155648"/>
        <c:scaling>
          <c:orientation val="minMax"/>
        </c:scaling>
        <c:delete val="0"/>
        <c:axPos val="b"/>
        <c:numFmt formatCode="General" sourceLinked="0"/>
        <c:majorTickMark val="out"/>
        <c:minorTickMark val="none"/>
        <c:tickLblPos val="none"/>
        <c:txPr>
          <a:bodyPr/>
          <a:lstStyle/>
          <a:p>
            <a:pPr>
              <a:defRPr sz="1400"/>
            </a:pPr>
            <a:endParaRPr lang="de-DE"/>
          </a:p>
        </c:txPr>
        <c:crossAx val="414156040"/>
        <c:crosses val="autoZero"/>
        <c:auto val="1"/>
        <c:lblAlgn val="ctr"/>
        <c:lblOffset val="100"/>
        <c:noMultiLvlLbl val="0"/>
      </c:catAx>
      <c:valAx>
        <c:axId val="414156040"/>
        <c:scaling>
          <c:orientation val="minMax"/>
          <c:max val="200"/>
          <c:min val="0"/>
        </c:scaling>
        <c:delete val="0"/>
        <c:axPos val="l"/>
        <c:majorGridlines/>
        <c:numFmt formatCode="General" sourceLinked="1"/>
        <c:majorTickMark val="out"/>
        <c:minorTickMark val="none"/>
        <c:tickLblPos val="nextTo"/>
        <c:txPr>
          <a:bodyPr/>
          <a:lstStyle/>
          <a:p>
            <a:pPr>
              <a:defRPr sz="1050"/>
            </a:pPr>
            <a:endParaRPr lang="de-DE"/>
          </a:p>
        </c:txPr>
        <c:crossAx val="414155648"/>
        <c:crosses val="autoZero"/>
        <c:crossBetween val="between"/>
        <c:majorUnit val="50"/>
      </c:valAx>
      <c:spPr>
        <a:noFill/>
      </c:spPr>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ABD9-4947-8F4A-20910AF1443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ABD9-4947-8F4A-20910AF1443D}"/>
              </c:ext>
            </c:extLst>
          </c:dPt>
          <c:dLbls>
            <c:dLbl>
              <c:idx val="0"/>
              <c:layout>
                <c:manualLayout>
                  <c:x val="-0.22315914048550775"/>
                  <c:y val="0.112093876580135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9-4947-8F4A-20910AF1443D}"/>
                </c:ext>
              </c:extLst>
            </c:dLbl>
            <c:dLbl>
              <c:idx val="1"/>
              <c:delete val="1"/>
              <c:extLst>
                <c:ext xmlns:c15="http://schemas.microsoft.com/office/drawing/2012/chart" uri="{CE6537A1-D6FC-4f65-9D91-7224C49458BB}"/>
                <c:ext xmlns:c16="http://schemas.microsoft.com/office/drawing/2014/chart" uri="{C3380CC4-5D6E-409C-BE32-E72D297353CC}">
                  <c16:uniqueId val="{00000003-ABD9-4947-8F4A-20910AF144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c:v>
                </c:pt>
                <c:pt idx="1">
                  <c:v>Rest</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ABD9-4947-8F4A-20910AF144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682-4098-AD02-E7262C4E014E}"/>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2682-4098-AD02-E7262C4E014E}"/>
              </c:ext>
            </c:extLst>
          </c:dPt>
          <c:dLbls>
            <c:dLbl>
              <c:idx val="0"/>
              <c:layout>
                <c:manualLayout>
                  <c:x val="-0.22315914048550775"/>
                  <c:y val="-0.2594102496690919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2-4098-AD02-E7262C4E014E}"/>
                </c:ext>
              </c:extLst>
            </c:dLbl>
            <c:dLbl>
              <c:idx val="1"/>
              <c:delete val="1"/>
              <c:extLst>
                <c:ext xmlns:c15="http://schemas.microsoft.com/office/drawing/2012/chart" uri="{CE6537A1-D6FC-4f65-9D91-7224C49458BB}"/>
                <c:ext xmlns:c16="http://schemas.microsoft.com/office/drawing/2014/chart" uri="{C3380CC4-5D6E-409C-BE32-E72D297353CC}">
                  <c16:uniqueId val="{00000003-2682-4098-AD02-E7262C4E014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c:v>
                </c:pt>
                <c:pt idx="1">
                  <c:v>Rest</c:v>
                </c:pt>
              </c:strCache>
            </c:strRef>
          </c:cat>
          <c:val>
            <c:numRef>
              <c:f>Sheet1!$B$2:$B$3</c:f>
              <c:numCache>
                <c:formatCode>0%</c:formatCode>
                <c:ptCount val="2"/>
                <c:pt idx="0">
                  <c:v>0.8</c:v>
                </c:pt>
                <c:pt idx="1">
                  <c:v>0.19999999999999996</c:v>
                </c:pt>
              </c:numCache>
            </c:numRef>
          </c:val>
          <c:extLst>
            <c:ext xmlns:c16="http://schemas.microsoft.com/office/drawing/2014/chart" uri="{C3380CC4-5D6E-409C-BE32-E72D297353CC}">
              <c16:uniqueId val="{00000004-2682-4098-AD02-E7262C4E01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95000"/>
                    <a:lumOff val="5000"/>
                  </a:schemeClr>
                </a:solidFill>
                <a:latin typeface="+mn-lt"/>
                <a:ea typeface="+mn-ea"/>
                <a:cs typeface="+mn-cs"/>
              </a:defRPr>
            </a:pPr>
            <a:r>
              <a:rPr lang="de-AT" b="1" dirty="0"/>
              <a:t>Todesursachen im Vergleich</a:t>
            </a:r>
          </a:p>
          <a:p>
            <a:pPr>
              <a:defRPr/>
            </a:pPr>
            <a:r>
              <a:rPr lang="de-AT" sz="1200" dirty="0"/>
              <a:t>(Schweden 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95000"/>
                  <a:lumOff val="5000"/>
                </a:schemeClr>
              </a:solidFill>
              <a:latin typeface="+mn-lt"/>
              <a:ea typeface="+mn-ea"/>
              <a:cs typeface="+mn-cs"/>
            </a:defRPr>
          </a:pPr>
          <a:endParaRPr lang="de-DE"/>
        </a:p>
      </c:txPr>
    </c:title>
    <c:autoTitleDeleted val="0"/>
    <c:plotArea>
      <c:layout>
        <c:manualLayout>
          <c:layoutTarget val="inner"/>
          <c:xMode val="edge"/>
          <c:yMode val="edge"/>
          <c:x val="0.42616937681742062"/>
          <c:y val="0.14532763902973012"/>
          <c:w val="0.52238190722594513"/>
          <c:h val="0.71693885379860989"/>
        </c:manualLayout>
      </c:layout>
      <c:barChart>
        <c:barDir val="bar"/>
        <c:grouping val="stacked"/>
        <c:varyColors val="0"/>
        <c:ser>
          <c:idx val="0"/>
          <c:order val="0"/>
          <c:tx>
            <c:strRef>
              <c:f>Sheet1!$B$1</c:f>
              <c:strCache>
                <c:ptCount val="1"/>
                <c:pt idx="0">
                  <c:v>Frauen</c:v>
                </c:pt>
              </c:strCache>
            </c:strRef>
          </c:tx>
          <c:spPr>
            <a:solidFill>
              <a:schemeClr val="accent1"/>
            </a:solidFill>
            <a:ln>
              <a:noFill/>
            </a:ln>
            <a:effectLst/>
          </c:spPr>
          <c:invertIfNegative val="0"/>
          <c:cat>
            <c:strRef>
              <c:f>Sheet1!$A$2:$A$14</c:f>
              <c:strCache>
                <c:ptCount val="13"/>
                <c:pt idx="0">
                  <c:v>Transport accidents</c:v>
                </c:pt>
                <c:pt idx="1">
                  <c:v>Stomach cancer</c:v>
                </c:pt>
                <c:pt idx="2">
                  <c:v>Suicide</c:v>
                </c:pt>
                <c:pt idx="3">
                  <c:v>Breast cancer</c:v>
                </c:pt>
                <c:pt idx="4">
                  <c:v>Pancreatic cancer</c:v>
                </c:pt>
                <c:pt idx="5">
                  <c:v>Diabetes</c:v>
                </c:pt>
                <c:pt idx="6">
                  <c:v>Prostate cancer</c:v>
                </c:pt>
                <c:pt idx="7">
                  <c:v>Chronic lower respiratory diseases</c:v>
                </c:pt>
                <c:pt idx="8">
                  <c:v>Lung cancer</c:v>
                </c:pt>
                <c:pt idx="9">
                  <c:v>Cerebral cardiovascular disease</c:v>
                </c:pt>
                <c:pt idx="10">
                  <c:v>Fragility fracture-related</c:v>
                </c:pt>
                <c:pt idx="11">
                  <c:v>Dementia</c:v>
                </c:pt>
                <c:pt idx="12">
                  <c:v>Ischaemic heart disease</c:v>
                </c:pt>
              </c:strCache>
            </c:strRef>
          </c:cat>
          <c:val>
            <c:numRef>
              <c:f>Sheet1!$B$2:$B$14</c:f>
              <c:numCache>
                <c:formatCode>General</c:formatCode>
                <c:ptCount val="13"/>
                <c:pt idx="0">
                  <c:v>90</c:v>
                </c:pt>
                <c:pt idx="1">
                  <c:v>250</c:v>
                </c:pt>
                <c:pt idx="2">
                  <c:v>400</c:v>
                </c:pt>
                <c:pt idx="3">
                  <c:v>1350</c:v>
                </c:pt>
                <c:pt idx="4">
                  <c:v>1000</c:v>
                </c:pt>
                <c:pt idx="5">
                  <c:v>950</c:v>
                </c:pt>
                <c:pt idx="6">
                  <c:v>0</c:v>
                </c:pt>
                <c:pt idx="7">
                  <c:v>1750</c:v>
                </c:pt>
                <c:pt idx="8">
                  <c:v>1850</c:v>
                </c:pt>
                <c:pt idx="9">
                  <c:v>2800</c:v>
                </c:pt>
                <c:pt idx="10">
                  <c:v>3750</c:v>
                </c:pt>
                <c:pt idx="11">
                  <c:v>6200</c:v>
                </c:pt>
                <c:pt idx="12">
                  <c:v>4200</c:v>
                </c:pt>
              </c:numCache>
            </c:numRef>
          </c:val>
          <c:extLst>
            <c:ext xmlns:c16="http://schemas.microsoft.com/office/drawing/2014/chart" uri="{C3380CC4-5D6E-409C-BE32-E72D297353CC}">
              <c16:uniqueId val="{00000000-7327-424F-9D37-E65D588279E5}"/>
            </c:ext>
          </c:extLst>
        </c:ser>
        <c:ser>
          <c:idx val="1"/>
          <c:order val="1"/>
          <c:tx>
            <c:strRef>
              <c:f>Sheet1!$C$1</c:f>
              <c:strCache>
                <c:ptCount val="1"/>
                <c:pt idx="0">
                  <c:v>Männer</c:v>
                </c:pt>
              </c:strCache>
            </c:strRef>
          </c:tx>
          <c:spPr>
            <a:solidFill>
              <a:schemeClr val="accent2"/>
            </a:solidFill>
            <a:ln>
              <a:noFill/>
            </a:ln>
            <a:effectLst/>
          </c:spPr>
          <c:invertIfNegative val="0"/>
          <c:cat>
            <c:strRef>
              <c:f>Sheet1!$A$2:$A$14</c:f>
              <c:strCache>
                <c:ptCount val="13"/>
                <c:pt idx="0">
                  <c:v>Transport accidents</c:v>
                </c:pt>
                <c:pt idx="1">
                  <c:v>Stomach cancer</c:v>
                </c:pt>
                <c:pt idx="2">
                  <c:v>Suicide</c:v>
                </c:pt>
                <c:pt idx="3">
                  <c:v>Breast cancer</c:v>
                </c:pt>
                <c:pt idx="4">
                  <c:v>Pancreatic cancer</c:v>
                </c:pt>
                <c:pt idx="5">
                  <c:v>Diabetes</c:v>
                </c:pt>
                <c:pt idx="6">
                  <c:v>Prostate cancer</c:v>
                </c:pt>
                <c:pt idx="7">
                  <c:v>Chronic lower respiratory diseases</c:v>
                </c:pt>
                <c:pt idx="8">
                  <c:v>Lung cancer</c:v>
                </c:pt>
                <c:pt idx="9">
                  <c:v>Cerebral cardiovascular disease</c:v>
                </c:pt>
                <c:pt idx="10">
                  <c:v>Fragility fracture-related</c:v>
                </c:pt>
                <c:pt idx="11">
                  <c:v>Dementia</c:v>
                </c:pt>
                <c:pt idx="12">
                  <c:v>Ischaemic heart disease</c:v>
                </c:pt>
              </c:strCache>
            </c:strRef>
          </c:cat>
          <c:val>
            <c:numRef>
              <c:f>Sheet1!$C$2:$C$14</c:f>
              <c:numCache>
                <c:formatCode>General</c:formatCode>
                <c:ptCount val="13"/>
                <c:pt idx="0">
                  <c:v>160</c:v>
                </c:pt>
                <c:pt idx="1">
                  <c:v>300</c:v>
                </c:pt>
                <c:pt idx="2">
                  <c:v>850</c:v>
                </c:pt>
                <c:pt idx="3">
                  <c:v>0</c:v>
                </c:pt>
                <c:pt idx="4">
                  <c:v>900</c:v>
                </c:pt>
                <c:pt idx="5">
                  <c:v>1100</c:v>
                </c:pt>
                <c:pt idx="6">
                  <c:v>2200</c:v>
                </c:pt>
                <c:pt idx="7">
                  <c:v>1300</c:v>
                </c:pt>
                <c:pt idx="8">
                  <c:v>1800</c:v>
                </c:pt>
                <c:pt idx="9">
                  <c:v>2450</c:v>
                </c:pt>
                <c:pt idx="10">
                  <c:v>2800</c:v>
                </c:pt>
                <c:pt idx="11">
                  <c:v>3200</c:v>
                </c:pt>
                <c:pt idx="12">
                  <c:v>5700</c:v>
                </c:pt>
              </c:numCache>
            </c:numRef>
          </c:val>
          <c:extLst>
            <c:ext xmlns:c16="http://schemas.microsoft.com/office/drawing/2014/chart" uri="{C3380CC4-5D6E-409C-BE32-E72D297353CC}">
              <c16:uniqueId val="{00000001-7327-424F-9D37-E65D588279E5}"/>
            </c:ext>
          </c:extLst>
        </c:ser>
        <c:dLbls>
          <c:showLegendKey val="0"/>
          <c:showVal val="0"/>
          <c:showCatName val="0"/>
          <c:showSerName val="0"/>
          <c:showPercent val="0"/>
          <c:showBubbleSize val="0"/>
        </c:dLbls>
        <c:gapWidth val="30"/>
        <c:overlap val="100"/>
        <c:axId val="454938687"/>
        <c:axId val="526091967"/>
      </c:barChart>
      <c:catAx>
        <c:axId val="454938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de-DE"/>
          </a:p>
        </c:txPr>
        <c:crossAx val="526091967"/>
        <c:crosses val="autoZero"/>
        <c:auto val="1"/>
        <c:lblAlgn val="ctr"/>
        <c:lblOffset val="100"/>
        <c:noMultiLvlLbl val="0"/>
      </c:catAx>
      <c:valAx>
        <c:axId val="526091967"/>
        <c:scaling>
          <c:orientation val="minMax"/>
          <c:max val="1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de-DE"/>
          </a:p>
        </c:txPr>
        <c:crossAx val="454938687"/>
        <c:crosses val="autoZero"/>
        <c:crossBetween val="between"/>
        <c:majorUnit val="2000"/>
      </c:valAx>
      <c:spPr>
        <a:noFill/>
        <a:ln>
          <a:noFill/>
        </a:ln>
        <a:effectLst/>
      </c:spPr>
    </c:plotArea>
    <c:legend>
      <c:legendPos val="b"/>
      <c:layout>
        <c:manualLayout>
          <c:xMode val="edge"/>
          <c:yMode val="edge"/>
          <c:x val="0.68264755379400544"/>
          <c:y val="0.66774206852272455"/>
          <c:w val="0.25699135037279475"/>
          <c:h val="5.0630723499447576E-2"/>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2-CAC1-4200-B63E-685919562D7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5-CAC1-4200-B63E-685919562D7B}"/>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4-CAC1-4200-B63E-685919562D7B}"/>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3-CAC1-4200-B63E-685919562D7B}"/>
              </c:ext>
            </c:extLst>
          </c:dPt>
          <c:dLbls>
            <c:dLbl>
              <c:idx val="0"/>
              <c:layout>
                <c:manualLayout>
                  <c:x val="-0.12974547015713578"/>
                  <c:y val="0.1644108836133988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C1-4200-B63E-685919562D7B}"/>
                </c:ext>
              </c:extLst>
            </c:dLbl>
            <c:dLbl>
              <c:idx val="1"/>
              <c:layout>
                <c:manualLayout>
                  <c:x val="-0.20357653646969065"/>
                  <c:y val="5.82494432520128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C1-4200-B63E-685919562D7B}"/>
                </c:ext>
              </c:extLst>
            </c:dLbl>
            <c:dLbl>
              <c:idx val="2"/>
              <c:layout>
                <c:manualLayout>
                  <c:x val="-0.15124199680305661"/>
                  <c:y val="-0.1875279813548806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C1-4200-B63E-685919562D7B}"/>
                </c:ext>
              </c:extLst>
            </c:dLbl>
            <c:dLbl>
              <c:idx val="3"/>
              <c:layout>
                <c:manualLayout>
                  <c:x val="0.21341764777426703"/>
                  <c:y val="-4.5705878711713227E-3"/>
                </c:manualLayout>
              </c:layout>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de-DE"/>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C1-4200-B63E-685919562D7B}"/>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mn-lt"/>
                    <a:ea typeface="+mn-ea"/>
                    <a:cs typeface="+mn-cs"/>
                  </a:defRPr>
                </a:pPr>
                <a:endParaRPr lang="de-DE"/>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Unterarm</c:v>
                </c:pt>
                <c:pt idx="1">
                  <c:v>Vertebral</c:v>
                </c:pt>
                <c:pt idx="2">
                  <c:v>Hüfte</c:v>
                </c:pt>
                <c:pt idx="3">
                  <c:v>Andere</c:v>
                </c:pt>
              </c:strCache>
            </c:strRef>
          </c:cat>
          <c:val>
            <c:numRef>
              <c:f>Sheet1!$B$2:$B$5</c:f>
              <c:numCache>
                <c:formatCode>0%</c:formatCode>
                <c:ptCount val="4"/>
                <c:pt idx="0">
                  <c:v>0.15</c:v>
                </c:pt>
                <c:pt idx="1">
                  <c:v>0.16</c:v>
                </c:pt>
                <c:pt idx="2">
                  <c:v>0.19</c:v>
                </c:pt>
                <c:pt idx="3">
                  <c:v>0.5</c:v>
                </c:pt>
              </c:numCache>
            </c:numRef>
          </c:val>
          <c:extLst>
            <c:ext xmlns:c16="http://schemas.microsoft.com/office/drawing/2014/chart" uri="{C3380CC4-5D6E-409C-BE32-E72D297353CC}">
              <c16:uniqueId val="{00000000-CAC1-4200-B63E-685919562D7B}"/>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lumMod val="95000"/>
              <a:lumOff val="5000"/>
            </a:schemeClr>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5158027812899"/>
          <c:y val="4.7826086956522074E-2"/>
          <c:w val="0.89001264222503151"/>
          <c:h val="0.84347826086956523"/>
        </c:manualLayout>
      </c:layout>
      <c:barChart>
        <c:barDir val="col"/>
        <c:grouping val="clustered"/>
        <c:varyColors val="0"/>
        <c:ser>
          <c:idx val="0"/>
          <c:order val="0"/>
          <c:tx>
            <c:strRef>
              <c:f>Sheet1!$A$2</c:f>
              <c:strCache>
                <c:ptCount val="1"/>
                <c:pt idx="0">
                  <c:v>Placebo</c:v>
                </c:pt>
              </c:strCache>
            </c:strRef>
          </c:tx>
          <c:spPr>
            <a:solidFill>
              <a:srgbClr val="757577"/>
            </a:solidFill>
            <a:ln w="12700">
              <a:solidFill>
                <a:schemeClr val="tx1"/>
              </a:solidFill>
            </a:ln>
            <a:effectLst>
              <a:outerShdw algn="tl" rotWithShape="0">
                <a:prstClr val="black">
                  <a:alpha val="40000"/>
                </a:prstClr>
              </a:outerShdw>
            </a:effectLst>
          </c:spPr>
          <c:invertIfNegative val="0"/>
          <c:dLbls>
            <c:numFmt formatCode="0.0%" sourceLinked="0"/>
            <c:spPr>
              <a:noFill/>
              <a:ln w="25165">
                <a:noFill/>
              </a:ln>
            </c:spPr>
            <c:txPr>
              <a:bodyPr/>
              <a:lstStyle/>
              <a:p>
                <a:pPr>
                  <a:defRPr sz="12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Neue vertebrale</c:v>
                </c:pt>
                <c:pt idx="1">
                  <c:v>Nicht-vertebrale</c:v>
                </c:pt>
                <c:pt idx="2">
                  <c:v>Hüfte</c:v>
                </c:pt>
              </c:strCache>
            </c:strRef>
          </c:cat>
          <c:val>
            <c:numRef>
              <c:f>Sheet1!$B$2:$D$2</c:f>
              <c:numCache>
                <c:formatCode>0%</c:formatCode>
                <c:ptCount val="3"/>
                <c:pt idx="0" formatCode="0.00%">
                  <c:v>7.1999999999999995E-2</c:v>
                </c:pt>
                <c:pt idx="1">
                  <c:v>0.08</c:v>
                </c:pt>
                <c:pt idx="2" formatCode="0.00%">
                  <c:v>1.2E-2</c:v>
                </c:pt>
              </c:numCache>
            </c:numRef>
          </c:val>
          <c:extLst>
            <c:ext xmlns:c16="http://schemas.microsoft.com/office/drawing/2014/chart" uri="{C3380CC4-5D6E-409C-BE32-E72D297353CC}">
              <c16:uniqueId val="{00000000-519A-4975-8E91-83F52AAC3BD8}"/>
            </c:ext>
          </c:extLst>
        </c:ser>
        <c:ser>
          <c:idx val="1"/>
          <c:order val="1"/>
          <c:tx>
            <c:strRef>
              <c:f>Sheet1!$A$3</c:f>
              <c:strCache>
                <c:ptCount val="1"/>
                <c:pt idx="0">
                  <c:v>Denosumab</c:v>
                </c:pt>
              </c:strCache>
            </c:strRef>
          </c:tx>
          <c:spPr>
            <a:solidFill>
              <a:schemeClr val="accent3"/>
            </a:solidFill>
            <a:ln w="12700">
              <a:solidFill>
                <a:schemeClr val="tx1"/>
              </a:solidFill>
            </a:ln>
            <a:effectLst>
              <a:outerShdw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519A-4975-8E91-83F52AAC3BD8}"/>
              </c:ext>
            </c:extLst>
          </c:dPt>
          <c:dPt>
            <c:idx val="1"/>
            <c:invertIfNegative val="0"/>
            <c:bubble3D val="0"/>
            <c:extLst>
              <c:ext xmlns:c16="http://schemas.microsoft.com/office/drawing/2014/chart" uri="{C3380CC4-5D6E-409C-BE32-E72D297353CC}">
                <c16:uniqueId val="{00000004-519A-4975-8E91-83F52AAC3BD8}"/>
              </c:ext>
            </c:extLst>
          </c:dPt>
          <c:dLbls>
            <c:dLbl>
              <c:idx val="0"/>
              <c:layout>
                <c:manualLayout>
                  <c:x val="2.0099020189526246E-4"/>
                  <c:y val="9.538438464422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9A-4975-8E91-83F52AAC3BD8}"/>
                </c:ext>
              </c:extLst>
            </c:dLbl>
            <c:numFmt formatCode="0.0%" sourceLinked="0"/>
            <c:spPr>
              <a:noFill/>
              <a:ln w="25165">
                <a:noFill/>
              </a:ln>
            </c:spPr>
            <c:txPr>
              <a:bodyPr/>
              <a:lstStyle/>
              <a:p>
                <a:pPr>
                  <a:defRPr sz="1200">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Neue vertebrale</c:v>
                </c:pt>
                <c:pt idx="1">
                  <c:v>Nicht-vertebrale</c:v>
                </c:pt>
                <c:pt idx="2">
                  <c:v>Hüfte</c:v>
                </c:pt>
              </c:strCache>
            </c:strRef>
          </c:cat>
          <c:val>
            <c:numRef>
              <c:f>Sheet1!$B$3:$D$3</c:f>
              <c:numCache>
                <c:formatCode>0.00%</c:formatCode>
                <c:ptCount val="3"/>
                <c:pt idx="0">
                  <c:v>2.3E-2</c:v>
                </c:pt>
                <c:pt idx="1">
                  <c:v>6.5000000000000002E-2</c:v>
                </c:pt>
                <c:pt idx="2">
                  <c:v>7.0000000013148E-3</c:v>
                </c:pt>
              </c:numCache>
            </c:numRef>
          </c:val>
          <c:extLst>
            <c:ext xmlns:c16="http://schemas.microsoft.com/office/drawing/2014/chart" uri="{C3380CC4-5D6E-409C-BE32-E72D297353CC}">
              <c16:uniqueId val="{00000005-519A-4975-8E91-83F52AAC3BD8}"/>
            </c:ext>
          </c:extLst>
        </c:ser>
        <c:dLbls>
          <c:showLegendKey val="0"/>
          <c:showVal val="1"/>
          <c:showCatName val="0"/>
          <c:showSerName val="0"/>
          <c:showPercent val="0"/>
          <c:showBubbleSize val="0"/>
        </c:dLbls>
        <c:gapWidth val="70"/>
        <c:axId val="833255272"/>
        <c:axId val="833256840"/>
      </c:barChart>
      <c:catAx>
        <c:axId val="833255272"/>
        <c:scaling>
          <c:orientation val="minMax"/>
        </c:scaling>
        <c:delete val="0"/>
        <c:axPos val="b"/>
        <c:numFmt formatCode="General" sourceLinked="1"/>
        <c:majorTickMark val="out"/>
        <c:minorTickMark val="none"/>
        <c:tickLblPos val="nextTo"/>
        <c:spPr>
          <a:ln w="12700">
            <a:solidFill>
              <a:schemeClr val="tx1"/>
            </a:solidFill>
            <a:prstDash val="solid"/>
          </a:ln>
        </c:spPr>
        <c:txPr>
          <a:bodyPr rot="0" vert="horz"/>
          <a:lstStyle/>
          <a:p>
            <a:pPr>
              <a:defRPr/>
            </a:pPr>
            <a:endParaRPr lang="de-DE"/>
          </a:p>
        </c:txPr>
        <c:crossAx val="833256840"/>
        <c:crosses val="autoZero"/>
        <c:auto val="1"/>
        <c:lblAlgn val="ctr"/>
        <c:lblOffset val="100"/>
        <c:tickLblSkip val="1"/>
        <c:tickMarkSkip val="1"/>
        <c:noMultiLvlLbl val="0"/>
      </c:catAx>
      <c:valAx>
        <c:axId val="833256840"/>
        <c:scaling>
          <c:orientation val="minMax"/>
        </c:scaling>
        <c:delete val="0"/>
        <c:axPos val="l"/>
        <c:title>
          <c:tx>
            <c:rich>
              <a:bodyPr/>
              <a:lstStyle/>
              <a:p>
                <a:pPr>
                  <a:defRPr b="0"/>
                </a:pPr>
                <a:r>
                  <a:rPr lang="en-AU" b="0" err="1"/>
                  <a:t>Inzidenz</a:t>
                </a:r>
                <a:r>
                  <a:rPr lang="en-AU" b="0"/>
                  <a:t> Monat 36 (%)</a:t>
                </a:r>
              </a:p>
            </c:rich>
          </c:tx>
          <c:layout>
            <c:manualLayout>
              <c:xMode val="edge"/>
              <c:yMode val="edge"/>
              <c:x val="1.2642225031605611E-3"/>
              <c:y val="0.17608695652173958"/>
            </c:manualLayout>
          </c:layout>
          <c:overlay val="0"/>
          <c:spPr>
            <a:noFill/>
            <a:ln w="25165">
              <a:noFill/>
            </a:ln>
          </c:spPr>
        </c:title>
        <c:numFmt formatCode="0%" sourceLinked="0"/>
        <c:majorTickMark val="out"/>
        <c:minorTickMark val="none"/>
        <c:tickLblPos val="nextTo"/>
        <c:spPr>
          <a:ln w="12700">
            <a:solidFill>
              <a:schemeClr val="tx1"/>
            </a:solidFill>
            <a:prstDash val="solid"/>
          </a:ln>
        </c:spPr>
        <c:txPr>
          <a:bodyPr rot="0" vert="horz"/>
          <a:lstStyle/>
          <a:p>
            <a:pPr>
              <a:defRPr b="0"/>
            </a:pPr>
            <a:endParaRPr lang="de-DE"/>
          </a:p>
        </c:txPr>
        <c:crossAx val="833255272"/>
        <c:crosses val="autoZero"/>
        <c:crossBetween val="between"/>
      </c:valAx>
      <c:spPr>
        <a:noFill/>
        <a:ln w="25165">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Placebo</c:v>
                </c:pt>
              </c:strCache>
            </c:strRef>
          </c:tx>
          <c:spPr>
            <a:ln>
              <a:noFill/>
            </a:ln>
          </c:spPr>
          <c:invertIfNegative val="0"/>
          <c:dPt>
            <c:idx val="0"/>
            <c:invertIfNegative val="0"/>
            <c:bubble3D val="0"/>
            <c:spPr>
              <a:solidFill>
                <a:schemeClr val="tx1"/>
              </a:solidFill>
              <a:ln>
                <a:noFill/>
              </a:ln>
              <a:scene3d>
                <a:camera prst="orthographicFront"/>
                <a:lightRig rig="threePt" dir="t"/>
              </a:scene3d>
              <a:sp3d>
                <a:bevelT w="0" h="0"/>
              </a:sp3d>
            </c:spPr>
            <c:extLst>
              <c:ext xmlns:c16="http://schemas.microsoft.com/office/drawing/2014/chart" uri="{C3380CC4-5D6E-409C-BE32-E72D297353CC}">
                <c16:uniqueId val="{00000001-7F92-452B-BFE9-3ACF2942719F}"/>
              </c:ext>
            </c:extLst>
          </c:dPt>
          <c:dPt>
            <c:idx val="1"/>
            <c:invertIfNegative val="0"/>
            <c:bubble3D val="0"/>
            <c:spPr>
              <a:noFill/>
              <a:ln w="25400">
                <a:solidFill>
                  <a:schemeClr val="tx1"/>
                </a:solidFill>
                <a:prstDash val="sysDash"/>
              </a:ln>
              <a:scene3d>
                <a:camera prst="orthographicFront"/>
                <a:lightRig rig="threePt" dir="t"/>
              </a:scene3d>
              <a:sp3d>
                <a:bevelT/>
              </a:sp3d>
            </c:spPr>
            <c:extLst>
              <c:ext xmlns:c16="http://schemas.microsoft.com/office/drawing/2014/chart" uri="{C3380CC4-5D6E-409C-BE32-E72D297353CC}">
                <c16:uniqueId val="{00000003-7F92-452B-BFE9-3ACF2942719F}"/>
              </c:ext>
            </c:extLst>
          </c:dPt>
          <c:dLbls>
            <c:dLbl>
              <c:idx val="0"/>
              <c:layout>
                <c:manualLayout>
                  <c:x val="5.490956072351421E-2"/>
                  <c:y val="0"/>
                </c:manualLayout>
              </c:layout>
              <c:spPr/>
              <c:txPr>
                <a:bodyPr/>
                <a:lstStyle/>
                <a:p>
                  <a:pPr>
                    <a:defRPr sz="1400" b="1">
                      <a:solidFill>
                        <a:schemeClr val="tx1"/>
                      </a:solidFill>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92-452B-BFE9-3ACF2942719F}"/>
                </c:ext>
              </c:extLst>
            </c:dLbl>
            <c:dLbl>
              <c:idx val="1"/>
              <c:layout>
                <c:manualLayout>
                  <c:x val="4.844961240310077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92-452B-BFE9-3ACF2942719F}"/>
                </c:ext>
              </c:extLst>
            </c:dLbl>
            <c:spPr>
              <a:noFill/>
              <a:ln>
                <a:noFill/>
              </a:ln>
              <a:effectLst/>
            </c:spPr>
            <c:txPr>
              <a:bodyPr/>
              <a:lstStyle/>
              <a:p>
                <a:pPr>
                  <a:defRPr sz="14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Sheet1!$E$7:$E$8</c:f>
                <c:numCache>
                  <c:formatCode>General</c:formatCode>
                  <c:ptCount val="2"/>
                  <c:pt idx="0">
                    <c:v>0.79999999999999982</c:v>
                  </c:pt>
                  <c:pt idx="1">
                    <c:v>2.5299999999999994</c:v>
                  </c:pt>
                </c:numCache>
              </c:numRef>
            </c:plus>
            <c:minus>
              <c:numRef>
                <c:f>Sheet1!$D$7:$D$8</c:f>
                <c:numCache>
                  <c:formatCode>General</c:formatCode>
                  <c:ptCount val="2"/>
                  <c:pt idx="0">
                    <c:v>0.90000000000000036</c:v>
                  </c:pt>
                  <c:pt idx="1">
                    <c:v>2.3599999999999994</c:v>
                  </c:pt>
                </c:numCache>
              </c:numRef>
            </c:minus>
            <c:spPr>
              <a:ln w="19050"/>
            </c:spPr>
          </c:errBars>
          <c:cat>
            <c:strRef>
              <c:f>Sheet1!$A$2:$A$3</c:f>
              <c:strCache>
                <c:ptCount val="2"/>
                <c:pt idx="0">
                  <c:v>FREEDOM
(Jahre 1-3)</c:v>
                </c:pt>
                <c:pt idx="1">
                  <c:v>Verlängerung
(Jahre 4-10)</c:v>
                </c:pt>
              </c:strCache>
            </c:strRef>
          </c:cat>
          <c:val>
            <c:numRef>
              <c:f>Sheet1!$B$2:$B$3</c:f>
              <c:numCache>
                <c:formatCode>0.0</c:formatCode>
                <c:ptCount val="2"/>
                <c:pt idx="0">
                  <c:v>7.2</c:v>
                </c:pt>
                <c:pt idx="1">
                  <c:v>11.49</c:v>
                </c:pt>
              </c:numCache>
            </c:numRef>
          </c:val>
          <c:extLst>
            <c:ext xmlns:c16="http://schemas.microsoft.com/office/drawing/2014/chart" uri="{C3380CC4-5D6E-409C-BE32-E72D297353CC}">
              <c16:uniqueId val="{00000004-7F92-452B-BFE9-3ACF2942719F}"/>
            </c:ext>
          </c:extLst>
        </c:ser>
        <c:ser>
          <c:idx val="1"/>
          <c:order val="1"/>
          <c:tx>
            <c:strRef>
              <c:f>Sheet1!$C$1</c:f>
              <c:strCache>
                <c:ptCount val="1"/>
                <c:pt idx="0">
                  <c:v>Denosumab</c:v>
                </c:pt>
              </c:strCache>
            </c:strRef>
          </c:tx>
          <c:spPr>
            <a:solidFill>
              <a:schemeClr val="accent3"/>
            </a:solidFill>
            <a:ln>
              <a:noFill/>
            </a:ln>
            <a:scene3d>
              <a:camera prst="orthographicFront"/>
              <a:lightRig rig="threePt" dir="t"/>
            </a:scene3d>
            <a:sp3d>
              <a:bevelT w="0" h="0"/>
            </a:sp3d>
          </c:spPr>
          <c:invertIfNegative val="0"/>
          <c:dLbls>
            <c:dLbl>
              <c:idx val="0"/>
              <c:layout>
                <c:manualLayout>
                  <c:x val="5.4909560723514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92-452B-BFE9-3ACF2942719F}"/>
                </c:ext>
              </c:extLst>
            </c:dLbl>
            <c:dLbl>
              <c:idx val="1"/>
              <c:layout>
                <c:manualLayout>
                  <c:x val="5.490956072351421E-2"/>
                  <c:y val="6.5053343741868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92-452B-BFE9-3ACF2942719F}"/>
                </c:ext>
              </c:extLst>
            </c:dLbl>
            <c:spPr>
              <a:noFill/>
              <a:ln>
                <a:noFill/>
              </a:ln>
              <a:effectLst/>
            </c:spPr>
            <c:txPr>
              <a:bodyPr/>
              <a:lstStyle/>
              <a:p>
                <a:pPr>
                  <a:defRPr sz="1400" b="1">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Sheet1!$E$13:$E$14</c:f>
                <c:numCache>
                  <c:formatCode>General</c:formatCode>
                  <c:ptCount val="2"/>
                  <c:pt idx="0">
                    <c:v>0.5</c:v>
                  </c:pt>
                  <c:pt idx="1">
                    <c:v>1.1400000000000006</c:v>
                  </c:pt>
                </c:numCache>
              </c:numRef>
            </c:plus>
            <c:minus>
              <c:numRef>
                <c:f>Sheet1!$D$13:$D$14</c:f>
                <c:numCache>
                  <c:formatCode>General</c:formatCode>
                  <c:ptCount val="2"/>
                  <c:pt idx="0">
                    <c:v>0.49999999999999978</c:v>
                  </c:pt>
                  <c:pt idx="1">
                    <c:v>1.0499999999999998</c:v>
                  </c:pt>
                </c:numCache>
              </c:numRef>
            </c:minus>
            <c:spPr>
              <a:ln w="19050"/>
            </c:spPr>
          </c:errBars>
          <c:cat>
            <c:strRef>
              <c:f>Sheet1!$A$2:$A$3</c:f>
              <c:strCache>
                <c:ptCount val="2"/>
                <c:pt idx="0">
                  <c:v>FREEDOM
(Jahre 1-3)</c:v>
                </c:pt>
                <c:pt idx="1">
                  <c:v>Verlängerung
(Jahre 4-10)</c:v>
                </c:pt>
              </c:strCache>
            </c:strRef>
          </c:cat>
          <c:val>
            <c:numRef>
              <c:f>Sheet1!$C$2:$C$3</c:f>
              <c:numCache>
                <c:formatCode>0.0</c:formatCode>
                <c:ptCount val="2"/>
                <c:pt idx="0">
                  <c:v>2.2999999999999998</c:v>
                </c:pt>
                <c:pt idx="1">
                  <c:v>7</c:v>
                </c:pt>
              </c:numCache>
            </c:numRef>
          </c:val>
          <c:extLst>
            <c:ext xmlns:c16="http://schemas.microsoft.com/office/drawing/2014/chart" uri="{C3380CC4-5D6E-409C-BE32-E72D297353CC}">
              <c16:uniqueId val="{00000007-7F92-452B-BFE9-3ACF2942719F}"/>
            </c:ext>
          </c:extLst>
        </c:ser>
        <c:dLbls>
          <c:showLegendKey val="0"/>
          <c:showVal val="0"/>
          <c:showCatName val="0"/>
          <c:showSerName val="0"/>
          <c:showPercent val="0"/>
          <c:showBubbleSize val="0"/>
        </c:dLbls>
        <c:gapWidth val="120"/>
        <c:axId val="142005376"/>
        <c:axId val="142006912"/>
      </c:barChart>
      <c:catAx>
        <c:axId val="142005376"/>
        <c:scaling>
          <c:orientation val="minMax"/>
        </c:scaling>
        <c:delete val="0"/>
        <c:axPos val="b"/>
        <c:numFmt formatCode="General" sourceLinked="0"/>
        <c:majorTickMark val="out"/>
        <c:minorTickMark val="none"/>
        <c:tickLblPos val="nextTo"/>
        <c:spPr>
          <a:ln w="19050"/>
        </c:spPr>
        <c:txPr>
          <a:bodyPr/>
          <a:lstStyle/>
          <a:p>
            <a:pPr>
              <a:defRPr sz="1400" b="1"/>
            </a:pPr>
            <a:endParaRPr lang="de-DE"/>
          </a:p>
        </c:txPr>
        <c:crossAx val="142006912"/>
        <c:crosses val="autoZero"/>
        <c:auto val="1"/>
        <c:lblAlgn val="ctr"/>
        <c:lblOffset val="100"/>
        <c:noMultiLvlLbl val="0"/>
      </c:catAx>
      <c:valAx>
        <c:axId val="142006912"/>
        <c:scaling>
          <c:orientation val="minMax"/>
          <c:max val="14"/>
          <c:min val="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err="1">
                    <a:solidFill>
                      <a:schemeClr val="tx1"/>
                    </a:solidFill>
                    <a:effectLst/>
                  </a:rPr>
                  <a:t>Inzidenz</a:t>
                </a:r>
                <a:r>
                  <a:rPr lang="en-US" sz="1400" b="1" i="0" baseline="0">
                    <a:solidFill>
                      <a:schemeClr val="tx1"/>
                    </a:solidFill>
                    <a:effectLst/>
                  </a:rPr>
                  <a:t> von </a:t>
                </a:r>
                <a:r>
                  <a:rPr lang="en-US" sz="1400" b="1" i="0" baseline="0" err="1">
                    <a:solidFill>
                      <a:schemeClr val="tx1"/>
                    </a:solidFill>
                    <a:effectLst/>
                  </a:rPr>
                  <a:t>neuen</a:t>
                </a:r>
                <a:r>
                  <a:rPr lang="en-US" sz="1400" b="1" i="0" baseline="0">
                    <a:solidFill>
                      <a:schemeClr val="tx1"/>
                    </a:solidFill>
                    <a:effectLst/>
                  </a:rPr>
                  <a:t> </a:t>
                </a:r>
                <a:r>
                  <a:rPr lang="en-US" sz="1400" b="1" i="0" baseline="0" err="1">
                    <a:solidFill>
                      <a:schemeClr val="tx1"/>
                    </a:solidFill>
                    <a:effectLst/>
                  </a:rPr>
                  <a:t>vertebralen</a:t>
                </a:r>
                <a:r>
                  <a:rPr lang="en-US" sz="1400" b="1" i="0" baseline="0">
                    <a:solidFill>
                      <a:schemeClr val="tx1"/>
                    </a:solidFill>
                    <a:effectLst/>
                  </a:rPr>
                  <a:t> </a:t>
                </a:r>
                <a:r>
                  <a:rPr lang="en-US" sz="1400" b="1" i="0" baseline="0" err="1">
                    <a:solidFill>
                      <a:schemeClr val="tx1"/>
                    </a:solidFill>
                    <a:effectLst/>
                  </a:rPr>
                  <a:t>Frakturen</a:t>
                </a:r>
                <a:r>
                  <a:rPr lang="en-US" sz="1400" b="1" i="0" baseline="0">
                    <a:solidFill>
                      <a:schemeClr val="tx1"/>
                    </a:solidFill>
                    <a:effectLst/>
                  </a:rPr>
                  <a:t> (%)</a:t>
                </a:r>
                <a:endParaRPr lang="en-US" sz="1400" b="1">
                  <a:solidFill>
                    <a:schemeClr val="tx1"/>
                  </a:solidFill>
                  <a:effectLst/>
                </a:endParaRPr>
              </a:p>
            </c:rich>
          </c:tx>
          <c:layout>
            <c:manualLayout>
              <c:xMode val="edge"/>
              <c:yMode val="edge"/>
              <c:x val="0"/>
              <c:y val="0.10292360995859125"/>
            </c:manualLayout>
          </c:layout>
          <c:overlay val="0"/>
        </c:title>
        <c:numFmt formatCode="0" sourceLinked="0"/>
        <c:majorTickMark val="out"/>
        <c:minorTickMark val="none"/>
        <c:tickLblPos val="nextTo"/>
        <c:spPr>
          <a:ln w="19050"/>
        </c:spPr>
        <c:txPr>
          <a:bodyPr/>
          <a:lstStyle/>
          <a:p>
            <a:pPr>
              <a:defRPr sz="1400" b="1"/>
            </a:pPr>
            <a:endParaRPr lang="de-DE"/>
          </a:p>
        </c:txPr>
        <c:crossAx val="142005376"/>
        <c:crosses val="autoZero"/>
        <c:crossBetween val="between"/>
        <c:majorUnit val="2"/>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Placebo</c:v>
                </c:pt>
              </c:strCache>
            </c:strRef>
          </c:tx>
          <c:spPr>
            <a:ln>
              <a:noFill/>
            </a:ln>
          </c:spPr>
          <c:invertIfNegative val="0"/>
          <c:dPt>
            <c:idx val="0"/>
            <c:invertIfNegative val="0"/>
            <c:bubble3D val="0"/>
            <c:spPr>
              <a:solidFill>
                <a:schemeClr val="tx1"/>
              </a:solidFill>
              <a:ln>
                <a:noFill/>
              </a:ln>
              <a:scene3d>
                <a:camera prst="orthographicFront"/>
                <a:lightRig rig="threePt" dir="t"/>
              </a:scene3d>
              <a:sp3d>
                <a:bevelT w="0" h="0"/>
              </a:sp3d>
            </c:spPr>
            <c:extLst>
              <c:ext xmlns:c16="http://schemas.microsoft.com/office/drawing/2014/chart" uri="{C3380CC4-5D6E-409C-BE32-E72D297353CC}">
                <c16:uniqueId val="{00000001-B0C1-4FE8-B11A-79BCE6217416}"/>
              </c:ext>
            </c:extLst>
          </c:dPt>
          <c:dPt>
            <c:idx val="1"/>
            <c:invertIfNegative val="0"/>
            <c:bubble3D val="0"/>
            <c:spPr>
              <a:noFill/>
              <a:ln w="25400">
                <a:solidFill>
                  <a:schemeClr val="tx1"/>
                </a:solidFill>
                <a:prstDash val="sysDash"/>
              </a:ln>
              <a:scene3d>
                <a:camera prst="orthographicFront"/>
                <a:lightRig rig="threePt" dir="t"/>
              </a:scene3d>
              <a:sp3d>
                <a:bevelT/>
              </a:sp3d>
            </c:spPr>
            <c:extLst>
              <c:ext xmlns:c16="http://schemas.microsoft.com/office/drawing/2014/chart" uri="{C3380CC4-5D6E-409C-BE32-E72D297353CC}">
                <c16:uniqueId val="{00000003-B0C1-4FE8-B11A-79BCE6217416}"/>
              </c:ext>
            </c:extLst>
          </c:dPt>
          <c:dLbls>
            <c:dLbl>
              <c:idx val="0"/>
              <c:layout>
                <c:manualLayout>
                  <c:x val="5.490956072351421E-2"/>
                  <c:y val="6.5053343741868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C1-4FE8-B11A-79BCE6217416}"/>
                </c:ext>
              </c:extLst>
            </c:dLbl>
            <c:dLbl>
              <c:idx val="1"/>
              <c:layout>
                <c:manualLayout>
                  <c:x val="6.4599483204134361E-2"/>
                  <c:y val="-3.25266718709340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C1-4FE8-B11A-79BCE6217416}"/>
                </c:ext>
              </c:extLst>
            </c:dLbl>
            <c:numFmt formatCode="#,##0.0" sourceLinked="0"/>
            <c:spPr>
              <a:noFill/>
              <a:ln>
                <a:noFill/>
              </a:ln>
              <a:effectLst/>
            </c:spPr>
            <c:txPr>
              <a:bodyPr/>
              <a:lstStyle/>
              <a:p>
                <a:pPr>
                  <a:defRPr sz="1400" b="1">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Sheet1!$E$7:$E$8</c:f>
                <c:numCache>
                  <c:formatCode>General</c:formatCode>
                  <c:ptCount val="2"/>
                  <c:pt idx="0">
                    <c:v>0.90799999999999947</c:v>
                  </c:pt>
                  <c:pt idx="1">
                    <c:v>2.6499999999999986</c:v>
                  </c:pt>
                </c:numCache>
              </c:numRef>
            </c:plus>
            <c:minus>
              <c:numRef>
                <c:f>Sheet1!$D$7:$D$8</c:f>
                <c:numCache>
                  <c:formatCode>General</c:formatCode>
                  <c:ptCount val="2"/>
                  <c:pt idx="0">
                    <c:v>0.87699999999999978</c:v>
                  </c:pt>
                  <c:pt idx="1">
                    <c:v>2.6300000000000008</c:v>
                  </c:pt>
                </c:numCache>
              </c:numRef>
            </c:minus>
            <c:spPr>
              <a:ln w="19050"/>
            </c:spPr>
          </c:errBars>
          <c:cat>
            <c:strRef>
              <c:f>Sheet1!$A$2:$A$3</c:f>
              <c:strCache>
                <c:ptCount val="2"/>
                <c:pt idx="0">
                  <c:v>FREEDOM (Jahre 1-3)</c:v>
                </c:pt>
                <c:pt idx="1">
                  <c:v>Verlängerung (Jahre 4-10)</c:v>
                </c:pt>
              </c:strCache>
            </c:strRef>
          </c:cat>
          <c:val>
            <c:numRef>
              <c:f>Sheet1!$B$2:$B$3</c:f>
              <c:numCache>
                <c:formatCode>0.00</c:formatCode>
                <c:ptCount val="2"/>
                <c:pt idx="0">
                  <c:v>8</c:v>
                </c:pt>
                <c:pt idx="1">
                  <c:v>14.46</c:v>
                </c:pt>
              </c:numCache>
            </c:numRef>
          </c:val>
          <c:extLst>
            <c:ext xmlns:c16="http://schemas.microsoft.com/office/drawing/2014/chart" uri="{C3380CC4-5D6E-409C-BE32-E72D297353CC}">
              <c16:uniqueId val="{00000004-B0C1-4FE8-B11A-79BCE6217416}"/>
            </c:ext>
          </c:extLst>
        </c:ser>
        <c:ser>
          <c:idx val="1"/>
          <c:order val="1"/>
          <c:tx>
            <c:strRef>
              <c:f>Sheet1!$C$1</c:f>
              <c:strCache>
                <c:ptCount val="1"/>
                <c:pt idx="0">
                  <c:v>Denosumab</c:v>
                </c:pt>
              </c:strCache>
            </c:strRef>
          </c:tx>
          <c:spPr>
            <a:solidFill>
              <a:schemeClr val="accent3"/>
            </a:solidFill>
            <a:ln>
              <a:noFill/>
            </a:ln>
            <a:scene3d>
              <a:camera prst="orthographicFront"/>
              <a:lightRig rig="threePt" dir="t"/>
            </a:scene3d>
            <a:sp3d>
              <a:bevelT w="0" h="0"/>
            </a:sp3d>
          </c:spPr>
          <c:invertIfNegative val="0"/>
          <c:dLbls>
            <c:dLbl>
              <c:idx val="0"/>
              <c:layout>
                <c:manualLayout>
                  <c:x val="5.1679586563307491E-2"/>
                  <c:y val="3.2524110715668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C1-4FE8-B11A-79BCE6217416}"/>
                </c:ext>
              </c:extLst>
            </c:dLbl>
            <c:dLbl>
              <c:idx val="1"/>
              <c:layout>
                <c:manualLayout>
                  <c:x val="5.4909560723514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C1-4FE8-B11A-79BCE6217416}"/>
                </c:ext>
              </c:extLst>
            </c:dLbl>
            <c:numFmt formatCode="#,##0.0" sourceLinked="0"/>
            <c:spPr>
              <a:noFill/>
              <a:ln>
                <a:noFill/>
              </a:ln>
              <a:effectLst/>
            </c:spPr>
            <c:txPr>
              <a:bodyPr/>
              <a:lstStyle/>
              <a:p>
                <a:pPr>
                  <a:defRPr sz="1400" b="1">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Sheet1!$E$13:$E$14</c:f>
                <c:numCache>
                  <c:formatCode>General</c:formatCode>
                  <c:ptCount val="2"/>
                  <c:pt idx="0">
                    <c:v>0.84700000000000042</c:v>
                  </c:pt>
                  <c:pt idx="1">
                    <c:v>1.3399999999999999</c:v>
                  </c:pt>
                </c:numCache>
              </c:numRef>
            </c:plus>
            <c:minus>
              <c:numRef>
                <c:f>Sheet1!$D$13:$D$14</c:f>
                <c:numCache>
                  <c:formatCode>General</c:formatCode>
                  <c:ptCount val="2"/>
                  <c:pt idx="0">
                    <c:v>0.76999999999999957</c:v>
                  </c:pt>
                  <c:pt idx="1">
                    <c:v>1.3500000000000005</c:v>
                  </c:pt>
                </c:numCache>
              </c:numRef>
            </c:minus>
            <c:spPr>
              <a:ln w="19050"/>
            </c:spPr>
          </c:errBars>
          <c:cat>
            <c:strRef>
              <c:f>Sheet1!$A$2:$A$3</c:f>
              <c:strCache>
                <c:ptCount val="2"/>
                <c:pt idx="0">
                  <c:v>FREEDOM (Jahre 1-3)</c:v>
                </c:pt>
                <c:pt idx="1">
                  <c:v>Verlängerung (Jahre 4-10)</c:v>
                </c:pt>
              </c:strCache>
            </c:strRef>
          </c:cat>
          <c:val>
            <c:numRef>
              <c:f>Sheet1!$C$2:$C$3</c:f>
              <c:numCache>
                <c:formatCode>0.00</c:formatCode>
                <c:ptCount val="2"/>
                <c:pt idx="0">
                  <c:v>6.5</c:v>
                </c:pt>
                <c:pt idx="1">
                  <c:v>9.3000000000000007</c:v>
                </c:pt>
              </c:numCache>
            </c:numRef>
          </c:val>
          <c:extLst>
            <c:ext xmlns:c16="http://schemas.microsoft.com/office/drawing/2014/chart" uri="{C3380CC4-5D6E-409C-BE32-E72D297353CC}">
              <c16:uniqueId val="{00000007-B0C1-4FE8-B11A-79BCE6217416}"/>
            </c:ext>
          </c:extLst>
        </c:ser>
        <c:dLbls>
          <c:showLegendKey val="0"/>
          <c:showVal val="0"/>
          <c:showCatName val="0"/>
          <c:showSerName val="0"/>
          <c:showPercent val="0"/>
          <c:showBubbleSize val="0"/>
        </c:dLbls>
        <c:gapWidth val="120"/>
        <c:axId val="142210944"/>
        <c:axId val="142212480"/>
      </c:barChart>
      <c:catAx>
        <c:axId val="142210944"/>
        <c:scaling>
          <c:orientation val="minMax"/>
        </c:scaling>
        <c:delete val="0"/>
        <c:axPos val="b"/>
        <c:numFmt formatCode="General" sourceLinked="0"/>
        <c:majorTickMark val="out"/>
        <c:minorTickMark val="none"/>
        <c:tickLblPos val="nextTo"/>
        <c:spPr>
          <a:ln w="19050"/>
        </c:spPr>
        <c:txPr>
          <a:bodyPr/>
          <a:lstStyle/>
          <a:p>
            <a:pPr>
              <a:defRPr sz="1400" b="1"/>
            </a:pPr>
            <a:endParaRPr lang="de-DE"/>
          </a:p>
        </c:txPr>
        <c:crossAx val="142212480"/>
        <c:crosses val="autoZero"/>
        <c:auto val="1"/>
        <c:lblAlgn val="ctr"/>
        <c:lblOffset val="100"/>
        <c:noMultiLvlLbl val="0"/>
      </c:catAx>
      <c:valAx>
        <c:axId val="142212480"/>
        <c:scaling>
          <c:orientation val="minMax"/>
          <c:max val="18"/>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tx1"/>
                    </a:solidFill>
                    <a:latin typeface="+mn-lt"/>
                    <a:ea typeface="+mn-ea"/>
                    <a:cs typeface="+mn-cs"/>
                  </a:defRPr>
                </a:pPr>
                <a:r>
                  <a:rPr lang="en-US" sz="1400" b="1" i="0" baseline="0" err="1">
                    <a:solidFill>
                      <a:schemeClr val="tx1"/>
                    </a:solidFill>
                    <a:effectLst/>
                  </a:rPr>
                  <a:t>Inzidenz</a:t>
                </a:r>
                <a:r>
                  <a:rPr lang="en-US" sz="1400" b="1" i="0" baseline="0">
                    <a:solidFill>
                      <a:schemeClr val="tx1"/>
                    </a:solidFill>
                    <a:effectLst/>
                  </a:rPr>
                  <a:t> von </a:t>
                </a:r>
                <a:r>
                  <a:rPr lang="en-US" sz="1400" b="1" i="0" baseline="0" err="1">
                    <a:solidFill>
                      <a:schemeClr val="tx1"/>
                    </a:solidFill>
                    <a:effectLst/>
                  </a:rPr>
                  <a:t>neuen</a:t>
                </a:r>
                <a:r>
                  <a:rPr lang="en-US" sz="1400" b="1" i="0" baseline="0">
                    <a:solidFill>
                      <a:schemeClr val="tx1"/>
                    </a:solidFill>
                    <a:effectLst/>
                  </a:rPr>
                  <a:t> </a:t>
                </a:r>
                <a:r>
                  <a:rPr lang="en-US" sz="1400" b="1" i="0" baseline="0" err="1">
                    <a:solidFill>
                      <a:schemeClr val="tx1"/>
                    </a:solidFill>
                    <a:effectLst/>
                  </a:rPr>
                  <a:t>nicht-vertebralen</a:t>
                </a:r>
                <a:r>
                  <a:rPr lang="en-US" sz="1400" b="1" i="0" baseline="0">
                    <a:solidFill>
                      <a:schemeClr val="tx1"/>
                    </a:solidFill>
                    <a:effectLst/>
                  </a:rPr>
                  <a:t> </a:t>
                </a:r>
                <a:r>
                  <a:rPr lang="en-US" sz="1400" b="1" i="0" baseline="0" err="1">
                    <a:solidFill>
                      <a:schemeClr val="tx1"/>
                    </a:solidFill>
                    <a:effectLst/>
                  </a:rPr>
                  <a:t>Frakturen</a:t>
                </a:r>
                <a:r>
                  <a:rPr lang="en-US" sz="1400" b="1" i="0" baseline="0">
                    <a:solidFill>
                      <a:schemeClr val="tx1"/>
                    </a:solidFill>
                    <a:effectLst/>
                  </a:rPr>
                  <a:t> (%)</a:t>
                </a:r>
                <a:endParaRPr lang="en-US" sz="1400" b="1">
                  <a:solidFill>
                    <a:schemeClr val="tx1"/>
                  </a:solidFill>
                  <a:effectLst/>
                </a:endParaRPr>
              </a:p>
            </c:rich>
          </c:tx>
          <c:layout>
            <c:manualLayout>
              <c:xMode val="edge"/>
              <c:yMode val="edge"/>
              <c:x val="0"/>
              <c:y val="0.10292360995859125"/>
            </c:manualLayout>
          </c:layout>
          <c:overlay val="0"/>
        </c:title>
        <c:numFmt formatCode="0" sourceLinked="0"/>
        <c:majorTickMark val="out"/>
        <c:minorTickMark val="none"/>
        <c:tickLblPos val="nextTo"/>
        <c:spPr>
          <a:ln w="19050"/>
        </c:spPr>
        <c:txPr>
          <a:bodyPr/>
          <a:lstStyle/>
          <a:p>
            <a:pPr>
              <a:defRPr sz="1400" b="1"/>
            </a:pPr>
            <a:endParaRPr lang="de-DE"/>
          </a:p>
        </c:txPr>
        <c:crossAx val="1422109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Risedronate</c:v>
                </c:pt>
              </c:strCache>
            </c:strRef>
          </c:tx>
          <c:spPr>
            <a:ln w="38100" cap="rnd">
              <a:solidFill>
                <a:srgbClr val="FFC000"/>
              </a:solidFill>
              <a:round/>
            </a:ln>
            <a:effectLst/>
          </c:spPr>
          <c:marker>
            <c:symbol val="circle"/>
            <c:size val="9"/>
            <c:spPr>
              <a:solidFill>
                <a:srgbClr val="FFC000"/>
              </a:solidFill>
              <a:ln w="25400">
                <a:noFill/>
              </a:ln>
              <a:effectLst/>
            </c:spPr>
          </c:marker>
          <c:dPt>
            <c:idx val="1"/>
            <c:marker>
              <c:symbol val="circle"/>
              <c:size val="9"/>
              <c:spPr>
                <a:solidFill>
                  <a:srgbClr val="FFC000"/>
                </a:solidFill>
                <a:ln w="25400">
                  <a:noFill/>
                </a:ln>
                <a:effectLst/>
              </c:spPr>
            </c:marker>
            <c:bubble3D val="0"/>
            <c:extLst>
              <c:ext xmlns:c16="http://schemas.microsoft.com/office/drawing/2014/chart" uri="{C3380CC4-5D6E-409C-BE32-E72D297353CC}">
                <c16:uniqueId val="{00000000-C83D-49B0-BBD9-4F9523666CF9}"/>
              </c:ext>
            </c:extLst>
          </c:dPt>
          <c:dPt>
            <c:idx val="2"/>
            <c:marker>
              <c:symbol val="circle"/>
              <c:size val="9"/>
              <c:spPr>
                <a:solidFill>
                  <a:srgbClr val="FFC000"/>
                </a:solidFill>
                <a:ln w="25400">
                  <a:noFill/>
                </a:ln>
                <a:effectLst/>
              </c:spPr>
            </c:marker>
            <c:bubble3D val="0"/>
            <c:extLst>
              <c:ext xmlns:c16="http://schemas.microsoft.com/office/drawing/2014/chart" uri="{C3380CC4-5D6E-409C-BE32-E72D297353CC}">
                <c16:uniqueId val="{00000001-C83D-49B0-BBD9-4F9523666CF9}"/>
              </c:ext>
            </c:extLst>
          </c:dPt>
          <c:errBars>
            <c:errDir val="y"/>
            <c:errBarType val="both"/>
            <c:errValType val="cust"/>
            <c:noEndCap val="0"/>
            <c:plus>
              <c:numRef>
                <c:f>Sheet1!$J$4:$J$6</c:f>
                <c:numCache>
                  <c:formatCode>General</c:formatCode>
                  <c:ptCount val="3"/>
                  <c:pt idx="0">
                    <c:v>0</c:v>
                  </c:pt>
                  <c:pt idx="1">
                    <c:v>0.60000000000000009</c:v>
                  </c:pt>
                  <c:pt idx="2">
                    <c:v>0.7</c:v>
                  </c:pt>
                </c:numCache>
              </c:numRef>
            </c:plus>
            <c:minus>
              <c:numRef>
                <c:f>Sheet1!$K$4:$K$6</c:f>
                <c:numCache>
                  <c:formatCode>General</c:formatCode>
                  <c:ptCount val="3"/>
                  <c:pt idx="0">
                    <c:v>0</c:v>
                  </c:pt>
                  <c:pt idx="1">
                    <c:v>0.5</c:v>
                  </c:pt>
                  <c:pt idx="2">
                    <c:v>0.70000000000000007</c:v>
                  </c:pt>
                </c:numCache>
              </c:numRef>
            </c:minus>
            <c:spPr>
              <a:noFill/>
              <a:ln w="25400" cap="flat" cmpd="sng" algn="ctr">
                <a:solidFill>
                  <a:srgbClr val="FFC000"/>
                </a:solidFill>
                <a:round/>
              </a:ln>
              <a:effectLst/>
            </c:spPr>
          </c:errBars>
          <c:cat>
            <c:numRef>
              <c:f>Sheet1!$A$4:$A$6</c:f>
              <c:numCache>
                <c:formatCode>General</c:formatCode>
                <c:ptCount val="3"/>
                <c:pt idx="0">
                  <c:v>0</c:v>
                </c:pt>
                <c:pt idx="1">
                  <c:v>6</c:v>
                </c:pt>
                <c:pt idx="2">
                  <c:v>12</c:v>
                </c:pt>
              </c:numCache>
            </c:numRef>
          </c:cat>
          <c:val>
            <c:numRef>
              <c:f>Sheet1!$B$4:$B$6</c:f>
              <c:numCache>
                <c:formatCode>General</c:formatCode>
                <c:ptCount val="3"/>
                <c:pt idx="0">
                  <c:v>0</c:v>
                </c:pt>
                <c:pt idx="1">
                  <c:v>0.5</c:v>
                </c:pt>
                <c:pt idx="2">
                  <c:v>0.8</c:v>
                </c:pt>
              </c:numCache>
            </c:numRef>
          </c:val>
          <c:smooth val="0"/>
          <c:extLst>
            <c:ext xmlns:c16="http://schemas.microsoft.com/office/drawing/2014/chart" uri="{C3380CC4-5D6E-409C-BE32-E72D297353CC}">
              <c16:uniqueId val="{00000002-C83D-49B0-BBD9-4F9523666CF9}"/>
            </c:ext>
          </c:extLst>
        </c:ser>
        <c:ser>
          <c:idx val="1"/>
          <c:order val="1"/>
          <c:tx>
            <c:strRef>
              <c:f>Sheet1!$C$3</c:f>
              <c:strCache>
                <c:ptCount val="1"/>
                <c:pt idx="0">
                  <c:v>Denosumab</c:v>
                </c:pt>
              </c:strCache>
            </c:strRef>
          </c:tx>
          <c:spPr>
            <a:ln w="38100" cap="rnd">
              <a:solidFill>
                <a:schemeClr val="accent3"/>
              </a:solidFill>
              <a:round/>
            </a:ln>
            <a:effectLst/>
          </c:spPr>
          <c:marker>
            <c:symbol val="square"/>
            <c:size val="9"/>
            <c:spPr>
              <a:solidFill>
                <a:schemeClr val="accent3"/>
              </a:solidFill>
              <a:ln w="25400">
                <a:noFill/>
                <a:miter lim="800000"/>
              </a:ln>
              <a:effectLst/>
            </c:spPr>
          </c:marker>
          <c:dPt>
            <c:idx val="1"/>
            <c:marker>
              <c:symbol val="square"/>
              <c:size val="9"/>
              <c:spPr>
                <a:solidFill>
                  <a:schemeClr val="accent3"/>
                </a:solidFill>
                <a:ln w="25400">
                  <a:noFill/>
                  <a:miter lim="800000"/>
                </a:ln>
                <a:effectLst/>
              </c:spPr>
            </c:marker>
            <c:bubble3D val="0"/>
            <c:extLst>
              <c:ext xmlns:c16="http://schemas.microsoft.com/office/drawing/2014/chart" uri="{C3380CC4-5D6E-409C-BE32-E72D297353CC}">
                <c16:uniqueId val="{00000003-C83D-49B0-BBD9-4F9523666CF9}"/>
              </c:ext>
            </c:extLst>
          </c:dPt>
          <c:errBars>
            <c:errDir val="y"/>
            <c:errBarType val="both"/>
            <c:errValType val="cust"/>
            <c:noEndCap val="0"/>
            <c:plus>
              <c:numRef>
                <c:f>Sheet1!$L$4:$L$6</c:f>
                <c:numCache>
                  <c:formatCode>General</c:formatCode>
                  <c:ptCount val="3"/>
                  <c:pt idx="0">
                    <c:v>0</c:v>
                  </c:pt>
                  <c:pt idx="1">
                    <c:v>0.60000000000000009</c:v>
                  </c:pt>
                  <c:pt idx="2">
                    <c:v>0.70000000000000018</c:v>
                  </c:pt>
                </c:numCache>
              </c:numRef>
            </c:plus>
            <c:minus>
              <c:numRef>
                <c:f>Sheet1!$M$4:$M$6</c:f>
                <c:numCache>
                  <c:formatCode>General</c:formatCode>
                  <c:ptCount val="3"/>
                  <c:pt idx="0">
                    <c:v>0</c:v>
                  </c:pt>
                  <c:pt idx="1">
                    <c:v>0.5</c:v>
                  </c:pt>
                  <c:pt idx="2">
                    <c:v>0.70000000000000018</c:v>
                  </c:pt>
                </c:numCache>
              </c:numRef>
            </c:minus>
            <c:spPr>
              <a:noFill/>
              <a:ln w="25400" cap="flat" cmpd="sng" algn="ctr">
                <a:solidFill>
                  <a:schemeClr val="accent3"/>
                </a:solidFill>
                <a:round/>
              </a:ln>
              <a:effectLst/>
            </c:spPr>
          </c:errBars>
          <c:cat>
            <c:numRef>
              <c:f>Sheet1!$A$4:$A$6</c:f>
              <c:numCache>
                <c:formatCode>General</c:formatCode>
                <c:ptCount val="3"/>
                <c:pt idx="0">
                  <c:v>0</c:v>
                </c:pt>
                <c:pt idx="1">
                  <c:v>6</c:v>
                </c:pt>
                <c:pt idx="2">
                  <c:v>12</c:v>
                </c:pt>
              </c:numCache>
            </c:numRef>
          </c:cat>
          <c:val>
            <c:numRef>
              <c:f>Sheet1!$C$4:$C$6</c:f>
              <c:numCache>
                <c:formatCode>General</c:formatCode>
                <c:ptCount val="3"/>
                <c:pt idx="0">
                  <c:v>0</c:v>
                </c:pt>
                <c:pt idx="1">
                  <c:v>1.9</c:v>
                </c:pt>
                <c:pt idx="2">
                  <c:v>3.7</c:v>
                </c:pt>
              </c:numCache>
            </c:numRef>
          </c:val>
          <c:smooth val="0"/>
          <c:extLst>
            <c:ext xmlns:c16="http://schemas.microsoft.com/office/drawing/2014/chart" uri="{C3380CC4-5D6E-409C-BE32-E72D297353CC}">
              <c16:uniqueId val="{00000004-C83D-49B0-BBD9-4F9523666CF9}"/>
            </c:ext>
          </c:extLst>
        </c:ser>
        <c:dLbls>
          <c:showLegendKey val="0"/>
          <c:showVal val="0"/>
          <c:showCatName val="0"/>
          <c:showSerName val="0"/>
          <c:showPercent val="0"/>
          <c:showBubbleSize val="0"/>
        </c:dLbls>
        <c:marker val="1"/>
        <c:smooth val="0"/>
        <c:axId val="1006781976"/>
        <c:axId val="1006779624"/>
      </c:lineChart>
      <c:dateAx>
        <c:axId val="1006781976"/>
        <c:scaling>
          <c:orientation val="minMax"/>
        </c:scaling>
        <c:delete val="0"/>
        <c:axPos val="b"/>
        <c:numFmt formatCode="General" sourceLinked="1"/>
        <c:majorTickMark val="none"/>
        <c:minorTickMark val="none"/>
        <c:tickLblPos val="none"/>
        <c:spPr>
          <a:solidFill>
            <a:schemeClr val="tx1"/>
          </a:solidFill>
          <a:ln w="12700"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06779624"/>
        <c:crosses val="autoZero"/>
        <c:auto val="0"/>
        <c:lblOffset val="100"/>
        <c:baseTimeUnit val="days"/>
        <c:majorUnit val="12"/>
        <c:majorTimeUnit val="days"/>
      </c:dateAx>
      <c:valAx>
        <c:axId val="1006779624"/>
        <c:scaling>
          <c:orientation val="minMax"/>
          <c:max val="5.5"/>
          <c:min val="-0.5"/>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006781976"/>
        <c:crossesAt val="0"/>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5378C-3C29-4446-9FB0-5F8A3F52CF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2BBAE835-E73C-4549-8F85-29D7BC4E8E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C658A-3279-4531-9ABE-4AAF94A3C5AF}" type="datetimeFigureOut">
              <a:rPr lang="de-AT" smtClean="0"/>
              <a:t>16.11.2021</a:t>
            </a:fld>
            <a:endParaRPr lang="de-AT"/>
          </a:p>
        </p:txBody>
      </p:sp>
      <p:sp>
        <p:nvSpPr>
          <p:cNvPr id="4" name="Footer Placeholder 3">
            <a:extLst>
              <a:ext uri="{FF2B5EF4-FFF2-40B4-BE49-F238E27FC236}">
                <a16:creationId xmlns:a16="http://schemas.microsoft.com/office/drawing/2014/main" id="{2C04D022-CAE0-40AE-893D-218A442C64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004A006B-010A-4115-90C1-915C3DE7E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599B0-77CF-439C-BE40-A37E58AFC616}" type="slidenum">
              <a:rPr lang="de-AT" smtClean="0"/>
              <a:t>‹#›</a:t>
            </a:fld>
            <a:endParaRPr lang="de-AT"/>
          </a:p>
        </p:txBody>
      </p:sp>
    </p:spTree>
    <p:extLst>
      <p:ext uri="{BB962C8B-B14F-4D97-AF65-F5344CB8AC3E}">
        <p14:creationId xmlns:p14="http://schemas.microsoft.com/office/powerpoint/2010/main" val="3626447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8F503-AEF5-4BD8-A4CB-3D8EA43F25A8}" type="datetimeFigureOut">
              <a:rPr lang="de-AT" smtClean="0"/>
              <a:t>16.11.2021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78CDE-038A-4994-AE1B-B4A54CB68F61}" type="slidenum">
              <a:rPr lang="de-AT" smtClean="0"/>
              <a:t>‹#›</a:t>
            </a:fld>
            <a:endParaRPr lang="de-AT"/>
          </a:p>
        </p:txBody>
      </p:sp>
    </p:spTree>
    <p:extLst>
      <p:ext uri="{BB962C8B-B14F-4D97-AF65-F5344CB8AC3E}">
        <p14:creationId xmlns:p14="http://schemas.microsoft.com/office/powerpoint/2010/main" val="52795879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1</a:t>
            </a:fld>
            <a:endParaRPr lang="de-AT"/>
          </a:p>
        </p:txBody>
      </p:sp>
    </p:spTree>
    <p:extLst>
      <p:ext uri="{BB962C8B-B14F-4D97-AF65-F5344CB8AC3E}">
        <p14:creationId xmlns:p14="http://schemas.microsoft.com/office/powerpoint/2010/main" val="99933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9CE3D18-F5EC-4790-A142-35760EBB7B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DE6064F3-BA0D-49CA-9825-75033B91F078}" type="slidenum">
              <a:rPr kumimoji="0" lang="en-US"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10</a:t>
            </a:fld>
            <a:endParaRPr kumimoji="0" lang="en-US"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9" name="Rectangle 2">
            <a:extLst>
              <a:ext uri="{FF2B5EF4-FFF2-40B4-BE49-F238E27FC236}">
                <a16:creationId xmlns:a16="http://schemas.microsoft.com/office/drawing/2014/main" id="{9875831C-4E34-45D2-A0C1-A2A0D16E86DC}"/>
              </a:ext>
            </a:extLst>
          </p:cNvPr>
          <p:cNvSpPr>
            <a:spLocks noGrp="1" noRot="1" noChangeAspect="1" noChangeArrowheads="1" noTextEdit="1"/>
          </p:cNvSpPr>
          <p:nvPr>
            <p:ph type="sldImg"/>
          </p:nvPr>
        </p:nvSpPr>
        <p:spPr>
          <a:xfrm>
            <a:off x="241300" y="444500"/>
            <a:ext cx="6851650" cy="3854450"/>
          </a:xfrm>
          <a:ln/>
        </p:spPr>
      </p:sp>
      <p:sp>
        <p:nvSpPr>
          <p:cNvPr id="9220" name="Rectangle 3">
            <a:extLst>
              <a:ext uri="{FF2B5EF4-FFF2-40B4-BE49-F238E27FC236}">
                <a16:creationId xmlns:a16="http://schemas.microsoft.com/office/drawing/2014/main" id="{A4E56DD1-7A53-432A-8849-89BCB2673C3E}"/>
              </a:ext>
            </a:extLst>
          </p:cNvPr>
          <p:cNvSpPr>
            <a:spLocks noGrp="1" noChangeArrowheads="1"/>
          </p:cNvSpPr>
          <p:nvPr>
            <p:ph type="body" idx="1"/>
          </p:nvPr>
        </p:nvSpPr>
        <p:spPr>
          <a:xfrm>
            <a:off x="746125" y="4548188"/>
            <a:ext cx="5365750" cy="3760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70000"/>
              </a:lnSpc>
            </a:pPr>
            <a:r>
              <a:rPr lang="en-US" altLang="de-DE" sz="900">
                <a:latin typeface="Arial" panose="020B0604020202020204" pitchFamily="34" charset="0"/>
              </a:rPr>
              <a:t>	The adult skeleton continually turns over and remodels itself through the coordinated activity of osteoclasts and osteoblasts.  In normal bone, there is a balanced remodeling sequence: first, osteoclasts resorb bone, and then osteoblasts form bone at the same site.</a:t>
            </a:r>
            <a:r>
              <a:rPr lang="en-US" altLang="de-DE" sz="900" baseline="30000">
                <a:latin typeface="Arial" panose="020B0604020202020204" pitchFamily="34" charset="0"/>
              </a:rPr>
              <a:t>1-4</a:t>
            </a:r>
          </a:p>
          <a:p>
            <a:pPr marL="152400" indent="-152400" eaLnBrk="1" hangingPunct="1">
              <a:lnSpc>
                <a:spcPct val="70000"/>
              </a:lnSpc>
            </a:pPr>
            <a:endParaRPr lang="en-US" altLang="de-DE" sz="900">
              <a:latin typeface="Arial" panose="020B0604020202020204" pitchFamily="34" charset="0"/>
            </a:endParaRPr>
          </a:p>
          <a:p>
            <a:pPr marL="152400" indent="-152400" eaLnBrk="1" hangingPunct="1">
              <a:lnSpc>
                <a:spcPct val="70000"/>
              </a:lnSpc>
              <a:buFontTx/>
              <a:buChar char="•"/>
            </a:pPr>
            <a:r>
              <a:rPr lang="en-US" altLang="de-DE" sz="900">
                <a:latin typeface="Arial" panose="020B0604020202020204" pitchFamily="34" charset="0"/>
              </a:rPr>
              <a:t>Bone remodeling is the process by which old bone is replaced by new bone and consists of phases: activation, resorption, reversal, and formation.</a:t>
            </a:r>
            <a:r>
              <a:rPr lang="en-US" altLang="de-DE" sz="900" baseline="30000">
                <a:latin typeface="Arial" panose="020B0604020202020204" pitchFamily="34" charset="0"/>
              </a:rPr>
              <a:t>1-3 </a:t>
            </a:r>
          </a:p>
          <a:p>
            <a:pPr marL="609600" lvl="1" indent="-152400" eaLnBrk="1" hangingPunct="1">
              <a:lnSpc>
                <a:spcPct val="70000"/>
              </a:lnSpc>
              <a:buFontTx/>
              <a:buChar char="•"/>
            </a:pPr>
            <a:r>
              <a:rPr lang="en-US" altLang="de-DE" sz="900" u="sng">
                <a:latin typeface="Arial" panose="020B0604020202020204" pitchFamily="34" charset="0"/>
              </a:rPr>
              <a:t>Activation</a:t>
            </a:r>
            <a:r>
              <a:rPr lang="en-US" altLang="de-DE" sz="900">
                <a:latin typeface="Arial" panose="020B0604020202020204" pitchFamily="34" charset="0"/>
              </a:rPr>
              <a:t>: Resting bone surface is converted to a remodeling surface during activation of the bone remodeling process.</a:t>
            </a:r>
            <a:r>
              <a:rPr lang="en-US" altLang="de-DE" sz="900" baseline="30000">
                <a:latin typeface="Arial" panose="020B0604020202020204" pitchFamily="34" charset="0"/>
              </a:rPr>
              <a:t>1-4  </a:t>
            </a:r>
            <a:r>
              <a:rPr lang="en-US" altLang="de-DE" sz="900">
                <a:latin typeface="Arial" panose="020B0604020202020204" pitchFamily="34" charset="0"/>
              </a:rPr>
              <a:t>Recruitment of osteoclast precursors to the bone lining cell layer and their differentiation into mature, active osteoclasts occurs.</a:t>
            </a:r>
            <a:r>
              <a:rPr lang="en-US" altLang="de-DE" sz="900" baseline="30000">
                <a:latin typeface="Arial" panose="020B0604020202020204" pitchFamily="34" charset="0"/>
              </a:rPr>
              <a:t>1-3</a:t>
            </a:r>
          </a:p>
          <a:p>
            <a:pPr marL="1066800" lvl="2" indent="-152400" eaLnBrk="1" hangingPunct="1">
              <a:lnSpc>
                <a:spcPct val="70000"/>
              </a:lnSpc>
              <a:buFontTx/>
              <a:buChar char="•"/>
            </a:pPr>
            <a:r>
              <a:rPr lang="en-US" altLang="de-DE" sz="900">
                <a:latin typeface="Arial" panose="020B0604020202020204" pitchFamily="34" charset="0"/>
              </a:rPr>
              <a:t>Resorption process lasts ~30 days in cortical bone and ~43 days in trabecular bone.</a:t>
            </a:r>
            <a:r>
              <a:rPr lang="en-US" altLang="de-DE" sz="900" baseline="30000">
                <a:latin typeface="Arial" panose="020B0604020202020204" pitchFamily="34" charset="0"/>
              </a:rPr>
              <a:t>5</a:t>
            </a:r>
            <a:r>
              <a:rPr lang="en-US" altLang="de-DE" sz="900">
                <a:latin typeface="Arial" panose="020B0604020202020204" pitchFamily="34" charset="0"/>
              </a:rPr>
              <a:t> </a:t>
            </a:r>
          </a:p>
          <a:p>
            <a:pPr marL="609600" lvl="1" indent="-152400" eaLnBrk="1" hangingPunct="1">
              <a:lnSpc>
                <a:spcPct val="70000"/>
              </a:lnSpc>
              <a:buFontTx/>
              <a:buChar char="•"/>
            </a:pPr>
            <a:r>
              <a:rPr lang="en-US" altLang="de-DE" sz="900" u="sng">
                <a:latin typeface="Arial" panose="020B0604020202020204" pitchFamily="34" charset="0"/>
              </a:rPr>
              <a:t>Resorption</a:t>
            </a:r>
            <a:r>
              <a:rPr lang="en-US" altLang="de-DE" sz="900">
                <a:latin typeface="Arial" panose="020B0604020202020204" pitchFamily="34" charset="0"/>
              </a:rPr>
              <a:t>: Osteoclasts remove both mineral and organic components of bone matrix by generating an acidic microenvironment between the cell and bone surface.</a:t>
            </a:r>
            <a:r>
              <a:rPr lang="en-US" altLang="de-DE" sz="900" baseline="30000">
                <a:latin typeface="Arial" panose="020B0604020202020204" pitchFamily="34" charset="0"/>
              </a:rPr>
              <a:t>1-3  </a:t>
            </a:r>
            <a:r>
              <a:rPr lang="en-US" altLang="de-DE" sz="900">
                <a:latin typeface="Arial" panose="020B0604020202020204" pitchFamily="34" charset="0"/>
              </a:rPr>
              <a:t>The resorbing surface has a scalloped, eroded appearance known as Howship’s or resorption lacunae.</a:t>
            </a:r>
            <a:r>
              <a:rPr lang="en-US" altLang="de-DE" sz="900" baseline="30000">
                <a:latin typeface="Arial" panose="020B0604020202020204" pitchFamily="34" charset="0"/>
              </a:rPr>
              <a:t>2,3</a:t>
            </a:r>
            <a:endParaRPr lang="en-US" altLang="de-DE" sz="900">
              <a:latin typeface="Arial" panose="020B0604020202020204" pitchFamily="34" charset="0"/>
            </a:endParaRPr>
          </a:p>
          <a:p>
            <a:pPr marL="609600" lvl="1" indent="-152400" eaLnBrk="1" hangingPunct="1">
              <a:lnSpc>
                <a:spcPct val="70000"/>
              </a:lnSpc>
              <a:buFontTx/>
              <a:buChar char="•"/>
            </a:pPr>
            <a:r>
              <a:rPr lang="en-US" altLang="de-DE" sz="900" u="sng">
                <a:latin typeface="Arial" panose="020B0604020202020204" pitchFamily="34" charset="0"/>
              </a:rPr>
              <a:t>Reversal</a:t>
            </a:r>
            <a:r>
              <a:rPr lang="en-US" altLang="de-DE" sz="900">
                <a:latin typeface="Arial" panose="020B0604020202020204" pitchFamily="34" charset="0"/>
              </a:rPr>
              <a:t>: This phase begins once the osteoclasts have resorbed the mineral and organic matrix.  Apoptosis of osteoclasts occurs in this phase and osteoblasts are recruited</a:t>
            </a:r>
            <a:r>
              <a:rPr lang="en-US" altLang="de-DE" sz="900" b="1" i="1">
                <a:latin typeface="Arial" panose="020B0604020202020204" pitchFamily="34" charset="0"/>
              </a:rPr>
              <a:t> </a:t>
            </a:r>
            <a:r>
              <a:rPr lang="en-US" altLang="de-DE" sz="900">
                <a:latin typeface="Arial" panose="020B0604020202020204" pitchFamily="34" charset="0"/>
              </a:rPr>
              <a:t>to the bone surface.</a:t>
            </a:r>
            <a:r>
              <a:rPr lang="en-US" altLang="de-DE" sz="900" baseline="30000">
                <a:latin typeface="Arial" panose="020B0604020202020204" pitchFamily="34" charset="0"/>
              </a:rPr>
              <a:t>1-3</a:t>
            </a:r>
          </a:p>
          <a:p>
            <a:pPr marL="609600" lvl="1" indent="-152400" eaLnBrk="1" hangingPunct="1">
              <a:lnSpc>
                <a:spcPct val="70000"/>
              </a:lnSpc>
              <a:buFontTx/>
              <a:buChar char="•"/>
            </a:pPr>
            <a:r>
              <a:rPr lang="en-US" altLang="de-DE" sz="900" u="sng">
                <a:latin typeface="Arial" panose="020B0604020202020204" pitchFamily="34" charset="0"/>
              </a:rPr>
              <a:t>Formation</a:t>
            </a:r>
            <a:r>
              <a:rPr lang="en-US" altLang="de-DE" sz="900">
                <a:latin typeface="Arial" panose="020B0604020202020204" pitchFamily="34" charset="0"/>
              </a:rPr>
              <a:t>: The removal of old bone by osteoclasts is followed by replacement with new, healthy osteoid (unmineralized collagen matrix) by osteoblasts. The collagen matrix provides the basic structure for mineral (predominantly hydroxyapatite) deposition.  During the mineralization phase, these deposits gradually harden into the newly formed matrix, resulting in bone.</a:t>
            </a:r>
            <a:r>
              <a:rPr lang="en-US" altLang="de-DE" sz="900" baseline="30000">
                <a:latin typeface="Arial" panose="020B0604020202020204" pitchFamily="34" charset="0"/>
              </a:rPr>
              <a:t>1-3</a:t>
            </a:r>
          </a:p>
          <a:p>
            <a:pPr marL="1066800" lvl="2" indent="-152400" eaLnBrk="1" hangingPunct="1">
              <a:lnSpc>
                <a:spcPct val="70000"/>
              </a:lnSpc>
              <a:buFontTx/>
              <a:buChar char="•"/>
            </a:pPr>
            <a:r>
              <a:rPr lang="en-US" altLang="de-DE" sz="900">
                <a:latin typeface="Arial" panose="020B0604020202020204" pitchFamily="34" charset="0"/>
              </a:rPr>
              <a:t>Formation process lasts ~90 days in cortical bone and ~145 days in trabecular bone.</a:t>
            </a:r>
            <a:r>
              <a:rPr lang="en-US" altLang="de-DE" sz="900" baseline="30000">
                <a:latin typeface="Arial" panose="020B0604020202020204" pitchFamily="34" charset="0"/>
              </a:rPr>
              <a:t>5</a:t>
            </a:r>
          </a:p>
          <a:p>
            <a:pPr marL="609600" lvl="1" indent="-152400" eaLnBrk="1" hangingPunct="1">
              <a:lnSpc>
                <a:spcPct val="70000"/>
              </a:lnSpc>
              <a:buFontTx/>
              <a:buChar char="•"/>
            </a:pPr>
            <a:endParaRPr lang="en-US" altLang="de-DE" sz="900" baseline="30000">
              <a:latin typeface="Arial" panose="020B0604020202020204" pitchFamily="34" charset="0"/>
            </a:endParaRPr>
          </a:p>
          <a:p>
            <a:pPr marL="609600" lvl="1" indent="-152400" eaLnBrk="1" hangingPunct="1">
              <a:lnSpc>
                <a:spcPct val="70000"/>
              </a:lnSpc>
              <a:buFontTx/>
              <a:buChar char="•"/>
            </a:pPr>
            <a:endParaRPr lang="en-US" altLang="de-DE" sz="900">
              <a:latin typeface="Arial" panose="020B0604020202020204" pitchFamily="34" charset="0"/>
            </a:endParaRPr>
          </a:p>
          <a:p>
            <a:pPr marL="152400" indent="-152400" eaLnBrk="1" hangingPunct="1">
              <a:lnSpc>
                <a:spcPct val="70000"/>
              </a:lnSpc>
              <a:buFontTx/>
              <a:buAutoNum type="arabicPeriod"/>
            </a:pPr>
            <a:r>
              <a:rPr lang="en-US" altLang="de-DE" sz="800">
                <a:latin typeface="Arial" panose="020B0604020202020204" pitchFamily="34" charset="0"/>
              </a:rPr>
              <a:t>Baron R. General Principles of Bone Biology.  In: Favus MJ, ed. </a:t>
            </a:r>
            <a:r>
              <a:rPr lang="en-US" altLang="de-DE" sz="800" i="1">
                <a:latin typeface="Arial" panose="020B0604020202020204" pitchFamily="34" charset="0"/>
              </a:rPr>
              <a:t>Primer on the Metabolic Bone Diseases and Disorders of Mineral Metabolism</a:t>
            </a:r>
            <a:r>
              <a:rPr lang="en-US" altLang="de-DE" sz="800">
                <a:latin typeface="Arial" panose="020B0604020202020204" pitchFamily="34" charset="0"/>
              </a:rPr>
              <a:t>. 5th ed. Washington, DC: American Society for Bone and Mineral Research; 2003:1-8.</a:t>
            </a:r>
          </a:p>
          <a:p>
            <a:pPr marL="152400" indent="-152400" eaLnBrk="1" hangingPunct="1">
              <a:lnSpc>
                <a:spcPct val="70000"/>
              </a:lnSpc>
              <a:buFontTx/>
              <a:buAutoNum type="arabicPeriod"/>
            </a:pPr>
            <a:r>
              <a:rPr lang="en-US" altLang="de-DE" sz="800">
                <a:latin typeface="Arial" panose="020B0604020202020204" pitchFamily="34" charset="0"/>
              </a:rPr>
              <a:t>Bringhurst FR, Demay MB, Krane SM, Kronenberg HM. Bone and Mineral Metabolism in Health and Disease. In: Kasper DL, Fauci AS, Longo DL, Braunwald E, Hauser SL, Jameson JL, eds. </a:t>
            </a:r>
            <a:r>
              <a:rPr lang="en-US" altLang="de-DE" sz="800" i="1">
                <a:latin typeface="Arial" panose="020B0604020202020204" pitchFamily="34" charset="0"/>
              </a:rPr>
              <a:t>Harrison’s Principles of Internal Medicine</a:t>
            </a:r>
            <a:r>
              <a:rPr lang="en-US" altLang="de-DE" sz="800">
                <a:latin typeface="Arial" panose="020B0604020202020204" pitchFamily="34" charset="0"/>
              </a:rPr>
              <a:t>. 16</a:t>
            </a:r>
            <a:r>
              <a:rPr lang="en-US" altLang="de-DE" sz="800" baseline="30000">
                <a:latin typeface="Arial" panose="020B0604020202020204" pitchFamily="34" charset="0"/>
              </a:rPr>
              <a:t>th</a:t>
            </a:r>
            <a:r>
              <a:rPr lang="en-US" altLang="de-DE" sz="800">
                <a:latin typeface="Arial" panose="020B0604020202020204" pitchFamily="34" charset="0"/>
              </a:rPr>
              <a:t> ed. New York, NY: McGraw-Hill; 2005:2238-2249.</a:t>
            </a:r>
          </a:p>
          <a:p>
            <a:pPr marL="152400" indent="-152400" eaLnBrk="1" hangingPunct="1">
              <a:lnSpc>
                <a:spcPct val="70000"/>
              </a:lnSpc>
              <a:buFontTx/>
              <a:buAutoNum type="arabicPeriod"/>
            </a:pPr>
            <a:r>
              <a:rPr lang="en-US" altLang="de-DE" sz="800">
                <a:latin typeface="Arial" panose="020B0604020202020204" pitchFamily="34" charset="0"/>
              </a:rPr>
              <a:t>Lindsay R, Cosman F. Pathophysiology of Bone Loss. In: Lobo RA, ed. </a:t>
            </a:r>
            <a:r>
              <a:rPr lang="en-US" altLang="de-DE" sz="800" i="1">
                <a:latin typeface="Arial" panose="020B0604020202020204" pitchFamily="34" charset="0"/>
              </a:rPr>
              <a:t>Treatment of the Postmenopausal Woman: Basic and Clinical Aspects</a:t>
            </a:r>
            <a:r>
              <a:rPr lang="en-US" altLang="de-DE" sz="800">
                <a:latin typeface="Arial" panose="020B0604020202020204" pitchFamily="34" charset="0"/>
              </a:rPr>
              <a:t>. 2</a:t>
            </a:r>
            <a:r>
              <a:rPr lang="en-US" altLang="de-DE" sz="800" baseline="30000">
                <a:latin typeface="Arial" panose="020B0604020202020204" pitchFamily="34" charset="0"/>
              </a:rPr>
              <a:t>nd</a:t>
            </a:r>
            <a:r>
              <a:rPr lang="en-US" altLang="de-DE" sz="800">
                <a:latin typeface="Arial" panose="020B0604020202020204" pitchFamily="34" charset="0"/>
              </a:rPr>
              <a:t> ed. Philadelphia, PA: Lippincott Williams &amp; Wilkins; 1999:305-314.</a:t>
            </a:r>
          </a:p>
          <a:p>
            <a:pPr marL="152400" indent="-152400" eaLnBrk="1" hangingPunct="1">
              <a:lnSpc>
                <a:spcPct val="70000"/>
              </a:lnSpc>
              <a:buFontTx/>
              <a:buAutoNum type="arabicPeriod"/>
            </a:pPr>
            <a:r>
              <a:rPr lang="en-US" altLang="de-DE" sz="800">
                <a:latin typeface="Arial" panose="020B0604020202020204" pitchFamily="34" charset="0"/>
              </a:rPr>
              <a:t>Roodman GD.  </a:t>
            </a:r>
            <a:r>
              <a:rPr lang="en-US" altLang="de-DE" sz="800" i="1">
                <a:latin typeface="Arial" panose="020B0604020202020204" pitchFamily="34" charset="0"/>
              </a:rPr>
              <a:t>N Engl J Med</a:t>
            </a:r>
            <a:r>
              <a:rPr lang="en-US" altLang="de-DE" sz="800">
                <a:latin typeface="Arial" panose="020B0604020202020204" pitchFamily="34" charset="0"/>
              </a:rPr>
              <a:t>. 2004;350:1655-1664.</a:t>
            </a:r>
          </a:p>
          <a:p>
            <a:pPr marL="152400" indent="-152400" eaLnBrk="1" hangingPunct="1">
              <a:lnSpc>
                <a:spcPct val="70000"/>
              </a:lnSpc>
              <a:buFontTx/>
              <a:buAutoNum type="arabicPeriod"/>
            </a:pPr>
            <a:r>
              <a:rPr lang="en-US" altLang="de-DE" sz="800">
                <a:latin typeface="Arial" panose="020B0604020202020204" pitchFamily="34" charset="0"/>
              </a:rPr>
              <a:t>Eriksen EF, Axelrod DW, Melsen F. </a:t>
            </a:r>
            <a:r>
              <a:rPr lang="en-US" altLang="de-DE" sz="800" i="1">
                <a:latin typeface="Arial" panose="020B0604020202020204" pitchFamily="34" charset="0"/>
              </a:rPr>
              <a:t>Bone Histomorphometry.</a:t>
            </a:r>
            <a:r>
              <a:rPr lang="en-US" altLang="de-DE" sz="800">
                <a:latin typeface="Arial" panose="020B0604020202020204" pitchFamily="34" charset="0"/>
              </a:rPr>
              <a:t> New York, NY:Raven Press; 1994:13-14.</a:t>
            </a:r>
          </a:p>
          <a:p>
            <a:pPr marL="152400" indent="-152400" eaLnBrk="1" hangingPunct="1">
              <a:lnSpc>
                <a:spcPct val="70000"/>
              </a:lnSpc>
              <a:buFontTx/>
              <a:buAutoNum type="arabicPeriod"/>
            </a:pPr>
            <a:endParaRPr lang="en-US" altLang="de-DE" sz="800">
              <a:latin typeface="Arial" panose="020B0604020202020204" pitchFamily="34" charset="0"/>
            </a:endParaRPr>
          </a:p>
          <a:p>
            <a:pPr marL="152400" indent="-152400" eaLnBrk="1" hangingPunct="1">
              <a:lnSpc>
                <a:spcPct val="70000"/>
              </a:lnSpc>
            </a:pPr>
            <a:endParaRPr lang="en-US" altLang="de-DE" sz="800">
              <a:latin typeface="Arial" panose="020B0604020202020204" pitchFamily="34" charset="0"/>
            </a:endParaRPr>
          </a:p>
          <a:p>
            <a:pPr marL="152400" indent="-152400" eaLnBrk="1" hangingPunct="1">
              <a:lnSpc>
                <a:spcPct val="70000"/>
              </a:lnSpc>
            </a:pPr>
            <a:endParaRPr lang="en-US" altLang="de-DE" sz="8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B9E0EBF-32AE-4287-9A51-789855194F23}"/>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19</a:t>
            </a:r>
          </a:p>
        </p:txBody>
      </p:sp>
      <p:sp>
        <p:nvSpPr>
          <p:cNvPr id="11267" name="Rectangle 2">
            <a:extLst>
              <a:ext uri="{FF2B5EF4-FFF2-40B4-BE49-F238E27FC236}">
                <a16:creationId xmlns:a16="http://schemas.microsoft.com/office/drawing/2014/main" id="{CC3330C3-CEC9-4F12-A3E1-DA273AC56AA2}"/>
              </a:ext>
            </a:extLst>
          </p:cNvPr>
          <p:cNvSpPr>
            <a:spLocks noGrp="1" noRot="1" noChangeAspect="1" noChangeArrowheads="1" noTextEdit="1"/>
          </p:cNvSpPr>
          <p:nvPr>
            <p:ph type="sldImg"/>
          </p:nvPr>
        </p:nvSpPr>
        <p:spPr>
          <a:xfrm>
            <a:off x="461963" y="723900"/>
            <a:ext cx="6396037" cy="3598863"/>
          </a:xfrm>
          <a:ln/>
        </p:spPr>
      </p:sp>
      <p:sp>
        <p:nvSpPr>
          <p:cNvPr id="11268" name="Rectangle 3">
            <a:extLst>
              <a:ext uri="{FF2B5EF4-FFF2-40B4-BE49-F238E27FC236}">
                <a16:creationId xmlns:a16="http://schemas.microsoft.com/office/drawing/2014/main" id="{AB5817F2-090D-4210-B032-CC5CE63349AF}"/>
              </a:ext>
            </a:extLst>
          </p:cNvPr>
          <p:cNvSpPr>
            <a:spLocks noGrp="1" noChangeArrowheads="1"/>
          </p:cNvSpPr>
          <p:nvPr>
            <p:ph type="body" idx="1"/>
          </p:nvPr>
        </p:nvSpPr>
        <p:spPr>
          <a:xfrm>
            <a:off x="731838" y="4562475"/>
            <a:ext cx="58515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de-DE" altLang="de-DE">
              <a:latin typeface="Arial" panose="020B0604020202020204" pitchFamily="34" charset="0"/>
            </a:endParaRPr>
          </a:p>
          <a:p>
            <a:endParaRPr lang="en-US" altLang="de-DE">
              <a:latin typeface="Arial" panose="020B0604020202020204" pitchFamily="34" charset="0"/>
            </a:endParaRPr>
          </a:p>
          <a:p>
            <a:pPr>
              <a:spcBef>
                <a:spcPct val="15000"/>
              </a:spcBef>
            </a:pPr>
            <a:r>
              <a:rPr lang="en-US" altLang="de-DE">
                <a:latin typeface="Arial" panose="020B0604020202020204" pitchFamily="34" charset="0"/>
              </a:rPr>
              <a:t>Boyle WJ, et al. </a:t>
            </a:r>
            <a:r>
              <a:rPr lang="en-US" altLang="de-DE" i="1">
                <a:latin typeface="Arial" panose="020B0604020202020204" pitchFamily="34" charset="0"/>
              </a:rPr>
              <a:t>Nature.</a:t>
            </a:r>
            <a:r>
              <a:rPr lang="en-US" altLang="de-DE">
                <a:latin typeface="Arial" panose="020B0604020202020204" pitchFamily="34" charset="0"/>
              </a:rPr>
              <a:t> 2003;423:337-342.</a:t>
            </a:r>
          </a:p>
          <a:p>
            <a:pPr>
              <a:spcBef>
                <a:spcPct val="15000"/>
              </a:spcBef>
            </a:pPr>
            <a:endParaRPr lang="en-US" altLang="de-DE">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55FE84E-C1AF-4C5D-B95C-4E217E22CC40}"/>
              </a:ext>
            </a:extLst>
          </p:cNvPr>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99" tIns="46500" rIns="92999" bIns="46500" anchor="b"/>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A5889E7B-3F3D-4275-97B0-28B22A4590A3}" type="slidenum">
              <a:rPr kumimoji="0" lang="en-US"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12</a:t>
            </a:fld>
            <a:endParaRPr kumimoji="0" lang="en-US"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Rectangle 2">
            <a:extLst>
              <a:ext uri="{FF2B5EF4-FFF2-40B4-BE49-F238E27FC236}">
                <a16:creationId xmlns:a16="http://schemas.microsoft.com/office/drawing/2014/main" id="{8FF7389E-624E-4BCD-89DE-96B2C5DE2F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8601289-1D7B-489D-871D-B12B9B380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a:latin typeface="Arial" panose="020B0604020202020204" pitchFamily="34" charset="0"/>
              </a:rPr>
              <a:t>We created Denosumab, a fully human monoclonal Ab to RANK-Ligand, which blocks its binding to RANK... thus inhibiting osteoclast formation, function, and survival and as well as bone resorption.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22236E2-D56E-4999-A9A4-838299579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96EFDF-D754-412F-8AF2-2E62AD05BA0D}" type="slidenum">
              <a:rPr kumimoji="0" lang="en-US"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635" name="Rectangle 3">
            <a:extLst>
              <a:ext uri="{FF2B5EF4-FFF2-40B4-BE49-F238E27FC236}">
                <a16:creationId xmlns:a16="http://schemas.microsoft.com/office/drawing/2014/main" id="{B0E01263-A459-49BF-B521-F5803A2F3E89}"/>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15900" indent="-215900" defTabSz="431800">
              <a:spcBef>
                <a:spcPct val="0"/>
              </a:spcBef>
              <a:buFontTx/>
              <a:buChar char="•"/>
              <a:defRPr/>
            </a:pPr>
            <a:r>
              <a:rPr lang="en-US" altLang="de-DE"/>
              <a:t>Bisphosphonates inhibit bone resorption by altering the function of activated osteoclasts.</a:t>
            </a:r>
            <a:r>
              <a:rPr lang="en-US" altLang="de-DE" baseline="30000"/>
              <a:t>1-5</a:t>
            </a:r>
          </a:p>
          <a:p>
            <a:pPr marL="215900" indent="-215900" defTabSz="431800">
              <a:spcBef>
                <a:spcPct val="0"/>
              </a:spcBef>
              <a:buFontTx/>
              <a:buChar char="•"/>
              <a:defRPr/>
            </a:pPr>
            <a:r>
              <a:rPr lang="en-US" altLang="de-DE"/>
              <a:t>Bisphosphonates bind with high affinity to hydroxyapatite, the main mineral component of bone.</a:t>
            </a:r>
            <a:r>
              <a:rPr lang="en-US" altLang="de-DE" baseline="30000"/>
              <a:t>6</a:t>
            </a:r>
          </a:p>
          <a:p>
            <a:pPr marL="215900" indent="-215900" defTabSz="431800">
              <a:spcBef>
                <a:spcPct val="0"/>
              </a:spcBef>
              <a:buFontTx/>
              <a:buChar char="•"/>
              <a:defRPr/>
            </a:pPr>
            <a:r>
              <a:rPr lang="en-US" altLang="de-DE"/>
              <a:t>Bisphosphonates localize to regions of bone where new mineral is being deposited beneath osteoblasts and to where bone is being resorbed by osteoclasts.</a:t>
            </a:r>
            <a:r>
              <a:rPr lang="en-US" altLang="de-DE" baseline="30000"/>
              <a:t>7</a:t>
            </a:r>
          </a:p>
          <a:p>
            <a:pPr marL="215900" indent="-215900" defTabSz="431800">
              <a:spcBef>
                <a:spcPct val="0"/>
              </a:spcBef>
              <a:buFontTx/>
              <a:buChar char="•"/>
              <a:defRPr/>
            </a:pPr>
            <a:r>
              <a:rPr lang="en-US" altLang="de-DE"/>
              <a:t>They are embedded in bone and remain inactive until they are released by the process of osteoclast-mediated bone resorption.</a:t>
            </a:r>
            <a:r>
              <a:rPr lang="en-US" altLang="de-DE" baseline="30000"/>
              <a:t>7,8</a:t>
            </a:r>
            <a:endParaRPr lang="en-US" altLang="de-DE"/>
          </a:p>
          <a:p>
            <a:pPr marL="215900" indent="-215900" defTabSz="431800">
              <a:spcBef>
                <a:spcPct val="0"/>
              </a:spcBef>
              <a:buFontTx/>
              <a:buChar char="•"/>
              <a:defRPr/>
            </a:pPr>
            <a:r>
              <a:rPr lang="en-US" altLang="de-DE"/>
              <a:t>They are then taken up by bone-resorbing osteoclasts by endocytosis.</a:t>
            </a:r>
            <a:r>
              <a:rPr lang="en-US" altLang="de-DE" baseline="30000"/>
              <a:t>7</a:t>
            </a:r>
          </a:p>
          <a:p>
            <a:pPr marL="215900" indent="-215900" defTabSz="431800">
              <a:spcBef>
                <a:spcPct val="0"/>
              </a:spcBef>
              <a:buFontTx/>
              <a:buChar char="•"/>
              <a:defRPr/>
            </a:pPr>
            <a:r>
              <a:rPr lang="en-US" altLang="de-DE"/>
              <a:t>Internalization of bisphosphonates by osteoclasts results in disruption of the cytoskeleton, loss of osteoclast orientation, and detachment of the osteoclast from the bone surface.</a:t>
            </a:r>
            <a:r>
              <a:rPr lang="en-US" altLang="de-DE" baseline="30000"/>
              <a:t>1</a:t>
            </a:r>
          </a:p>
          <a:p>
            <a:pPr marL="215900" indent="-215900" defTabSz="431800">
              <a:spcBef>
                <a:spcPct val="0"/>
              </a:spcBef>
              <a:defRPr/>
            </a:pPr>
            <a:endParaRPr lang="en-US" altLang="de-DE"/>
          </a:p>
          <a:p>
            <a:pPr marL="215900" indent="-215900" defTabSz="431800">
              <a:spcBef>
                <a:spcPct val="0"/>
              </a:spcBef>
              <a:buFontTx/>
              <a:buAutoNum type="arabicPeriod"/>
              <a:defRPr/>
            </a:pPr>
            <a:r>
              <a:rPr lang="nb-NO" altLang="de-DE" sz="900"/>
              <a:t>Weinstein RS, Roberson PK, Manolagas SC. Giant osteoclast formation and long-term oral bisphosphonate therapy. </a:t>
            </a:r>
            <a:r>
              <a:rPr lang="nb-NO" altLang="de-DE" sz="900" i="1"/>
              <a:t>N Engl J </a:t>
            </a:r>
            <a:r>
              <a:rPr lang="nb-NO" altLang="de-DE" sz="900"/>
              <a:t>Med. 2009;360:53-62.</a:t>
            </a:r>
          </a:p>
          <a:p>
            <a:pPr marL="215900" indent="-215900" defTabSz="431800">
              <a:spcBef>
                <a:spcPct val="0"/>
              </a:spcBef>
              <a:buFontTx/>
              <a:buAutoNum type="arabicPeriod"/>
              <a:defRPr/>
            </a:pPr>
            <a:r>
              <a:rPr lang="en-US" altLang="de-DE" sz="900"/>
              <a:t>Actonel</a:t>
            </a:r>
            <a:r>
              <a:rPr lang="en-US" altLang="de-DE" sz="900" baseline="30000"/>
              <a:t>®</a:t>
            </a:r>
            <a:r>
              <a:rPr lang="en-US" altLang="de-DE" sz="900"/>
              <a:t> (risedronate sodium) prescribing information. Procter &amp; Gamble Pharmaceuticals, April 2008.</a:t>
            </a:r>
          </a:p>
          <a:p>
            <a:pPr marL="215900" indent="-215900" defTabSz="431800">
              <a:spcBef>
                <a:spcPct val="0"/>
              </a:spcBef>
              <a:buFontTx/>
              <a:buAutoNum type="arabicPeriod"/>
              <a:defRPr/>
            </a:pPr>
            <a:r>
              <a:rPr lang="en-US" altLang="de-DE" sz="900"/>
              <a:t>Boniva</a:t>
            </a:r>
            <a:r>
              <a:rPr lang="en-US" altLang="de-DE" sz="900" baseline="30000"/>
              <a:t>®</a:t>
            </a:r>
            <a:r>
              <a:rPr lang="en-US" altLang="de-DE" sz="900"/>
              <a:t> (ibandronate sodium) prescribing information. Roche Therapeutics Inc., November 2008.</a:t>
            </a:r>
          </a:p>
          <a:p>
            <a:pPr marL="215900" indent="-215900" defTabSz="431800">
              <a:spcBef>
                <a:spcPct val="0"/>
              </a:spcBef>
              <a:buFontTx/>
              <a:buAutoNum type="arabicPeriod"/>
              <a:defRPr/>
            </a:pPr>
            <a:r>
              <a:rPr lang="en-US" altLang="de-DE" sz="900"/>
              <a:t>Fosamax</a:t>
            </a:r>
            <a:r>
              <a:rPr lang="en-US" altLang="de-DE" sz="900" baseline="30000"/>
              <a:t>®</a:t>
            </a:r>
            <a:r>
              <a:rPr lang="en-US" altLang="de-DE" sz="900"/>
              <a:t> (alendronate sodium) prescribing information. Merck &amp; Co, February 2008.</a:t>
            </a:r>
          </a:p>
          <a:p>
            <a:pPr marL="215900" indent="-215900" defTabSz="431800">
              <a:spcBef>
                <a:spcPct val="0"/>
              </a:spcBef>
              <a:buFontTx/>
              <a:buAutoNum type="arabicPeriod"/>
              <a:defRPr/>
            </a:pPr>
            <a:r>
              <a:rPr lang="nb-NO" altLang="de-DE" sz="900"/>
              <a:t>Reclast</a:t>
            </a:r>
            <a:r>
              <a:rPr lang="en-US" altLang="de-DE" sz="900" baseline="30000"/>
              <a:t>®</a:t>
            </a:r>
            <a:r>
              <a:rPr lang="nb-NO" altLang="de-DE" sz="900"/>
              <a:t> (zoledronic acid) injection prescribing information. Novartis Pharma Stein AG, March 2009.</a:t>
            </a:r>
          </a:p>
          <a:p>
            <a:pPr marL="215900" indent="-215900" defTabSz="431800">
              <a:spcBef>
                <a:spcPct val="0"/>
              </a:spcBef>
              <a:buFontTx/>
              <a:buAutoNum type="arabicPeriod"/>
              <a:defRPr/>
            </a:pPr>
            <a:r>
              <a:rPr lang="en-US" altLang="de-DE" sz="900"/>
              <a:t>Owens G, Jackson R, Lewiecki EM. An integrated approach: bisphosphonate management for the treatment of osteoporosis. </a:t>
            </a:r>
            <a:r>
              <a:rPr lang="en-US" altLang="de-DE" sz="900" i="1"/>
              <a:t>Am J Manag Care</a:t>
            </a:r>
            <a:r>
              <a:rPr lang="en-US" altLang="de-DE" sz="900"/>
              <a:t>. 2007;13(suppl 11):S290-308.</a:t>
            </a:r>
            <a:r>
              <a:rPr lang="nb-NO" altLang="de-DE" sz="900"/>
              <a:t> </a:t>
            </a:r>
            <a:endParaRPr lang="en-US" altLang="de-DE" sz="900"/>
          </a:p>
          <a:p>
            <a:pPr marL="215900" indent="-215900" defTabSz="431800">
              <a:spcBef>
                <a:spcPct val="0"/>
              </a:spcBef>
              <a:buFontTx/>
              <a:buAutoNum type="arabicPeriod"/>
              <a:defRPr/>
            </a:pPr>
            <a:r>
              <a:rPr lang="nb-NO" altLang="de-DE" sz="900"/>
              <a:t>Russell RGG Xia Z, Dunford JE, et al. Bisphosphonates: an update on mechanisms of action and how these relate to clinical efficacy. </a:t>
            </a:r>
            <a:r>
              <a:rPr lang="nb-NO" altLang="de-DE" sz="900" i="1"/>
              <a:t>Ann NY Acad Sci</a:t>
            </a:r>
            <a:r>
              <a:rPr lang="nb-NO" altLang="de-DE" sz="900"/>
              <a:t>. 2007;1117:209-257.</a:t>
            </a:r>
          </a:p>
          <a:p>
            <a:pPr marL="215900" indent="-215900" defTabSz="431800">
              <a:spcBef>
                <a:spcPct val="0"/>
              </a:spcBef>
              <a:buFontTx/>
              <a:buAutoNum type="arabicPeriod"/>
              <a:defRPr/>
            </a:pPr>
            <a:r>
              <a:rPr lang="fr-FR" altLang="de-DE" sz="900"/>
              <a:t>Sato M, Grasser W, Endo N, et al. Bisphosphonate action: alendronate localization in rat bone and effects on osteoclast ultrastructure. </a:t>
            </a:r>
            <a:r>
              <a:rPr lang="fr-FR" altLang="de-DE" sz="900" i="1"/>
              <a:t>J Clin Invest.</a:t>
            </a:r>
            <a:r>
              <a:rPr lang="fr-FR" altLang="de-DE" sz="900"/>
              <a:t> 1991;88:2095-2105.</a:t>
            </a:r>
            <a:endParaRPr lang="en-US" altLang="de-DE" sz="900"/>
          </a:p>
          <a:p>
            <a:pPr marL="215900" indent="-215900" defTabSz="431800">
              <a:spcBef>
                <a:spcPct val="0"/>
              </a:spcBef>
              <a:defRPr/>
            </a:pPr>
            <a:endParaRPr lang="en-US" altLang="de-DE" sz="900" baseline="30000"/>
          </a:p>
        </p:txBody>
      </p:sp>
      <p:sp>
        <p:nvSpPr>
          <p:cNvPr id="44036" name="Slide Image Placeholder 8">
            <a:extLst>
              <a:ext uri="{FF2B5EF4-FFF2-40B4-BE49-F238E27FC236}">
                <a16:creationId xmlns:a16="http://schemas.microsoft.com/office/drawing/2014/main" id="{54C0EE11-937C-47DF-8CB6-99FAEF5A08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1D3164-D178-43AB-8888-5B8FE7207CD6}" type="slidenum">
              <a:rPr kumimoji="0" lang="en-US"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122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FD3639-75B7-415D-8B53-354380426ED1}" type="slidenum">
              <a:rPr lang="en-US" smtClean="0">
                <a:solidFill>
                  <a:srgbClr val="000000"/>
                </a:solidFill>
                <a:latin typeface="Calibri" pitchFamily="34" charset="0"/>
              </a:rPr>
              <a:pPr eaLnBrk="1" hangingPunct="1"/>
              <a:t>15</a:t>
            </a:fld>
            <a:endParaRPr lang="en-US">
              <a:solidFill>
                <a:srgbClr val="000000"/>
              </a:solidFill>
              <a:latin typeface="Calibri" pitchFamily="34" charset="0"/>
            </a:endParaRPr>
          </a:p>
        </p:txBody>
      </p:sp>
      <p:sp>
        <p:nvSpPr>
          <p:cNvPr id="88067" name="Rectangle 2"/>
          <p:cNvSpPr>
            <a:spLocks noGrp="1" noRot="1" noChangeAspect="1" noChangeArrowheads="1" noTextEdit="1"/>
          </p:cNvSpPr>
          <p:nvPr>
            <p:ph type="sldImg"/>
          </p:nvPr>
        </p:nvSpPr>
        <p:spPr bwMode="auto">
          <a:xfrm>
            <a:off x="142875" y="741363"/>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14"/>
          <p:cNvSpPr>
            <a:spLocks noGrp="1" noChangeArrowheads="1"/>
          </p:cNvSpPr>
          <p:nvPr>
            <p:ph type="body" idx="1"/>
          </p:nvPr>
        </p:nvSpPr>
        <p:spPr bwMode="auto">
          <a:xfrm>
            <a:off x="686748" y="4705350"/>
            <a:ext cx="5509907"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51" tIns="47925" rIns="95851" bIns="47925" numCol="1" anchor="t" anchorCtr="0" compatLnSpc="1">
            <a:prstTxWarp prst="textNoShape">
              <a:avLst/>
            </a:prstTxWarp>
          </a:bodyPr>
          <a:lstStyle/>
          <a:p>
            <a:pPr marL="239847" indent="-239847" eaLnBrk="1" hangingPunct="1">
              <a:buFontTx/>
              <a:buChar char="•"/>
            </a:pPr>
            <a:r>
              <a:rPr lang="en-US" sz="900" dirty="0">
                <a:cs typeface="Arial" pitchFamily="34" charset="0"/>
              </a:rPr>
              <a:t>The FREEDOM trial was a 3-year, international, randomized, placebo-controlled study. A total of </a:t>
            </a:r>
            <a:br>
              <a:rPr lang="en-US" sz="900" dirty="0">
                <a:cs typeface="Arial" pitchFamily="34" charset="0"/>
              </a:rPr>
            </a:br>
            <a:r>
              <a:rPr lang="en-US" sz="900" dirty="0">
                <a:cs typeface="Arial" pitchFamily="34" charset="0"/>
              </a:rPr>
              <a:t>7,868 women (3,933 denosumab and 3,935 placebo) were enrolled.</a:t>
            </a:r>
            <a:r>
              <a:rPr lang="en-US" sz="900" baseline="30000" dirty="0">
                <a:cs typeface="Arial" pitchFamily="34" charset="0"/>
              </a:rPr>
              <a:t>1</a:t>
            </a:r>
            <a:endParaRPr lang="en-US" sz="900" dirty="0">
              <a:cs typeface="Arial" pitchFamily="34" charset="0"/>
            </a:endParaRPr>
          </a:p>
          <a:p>
            <a:pPr marL="599618" lvl="1" indent="-239847" eaLnBrk="1" hangingPunct="1">
              <a:buFont typeface="Arial" pitchFamily="34" charset="0"/>
              <a:buChar char="–"/>
            </a:pPr>
            <a:r>
              <a:rPr lang="en-US" sz="900" dirty="0">
                <a:cs typeface="Arial" pitchFamily="34" charset="0"/>
              </a:rPr>
              <a:t>The efficacy analysis included 7,808 women who received either a 60 mg SC injection of denosumab (n = 3,902) or a matching placebo injection (n = 3,906) every 6 months for 3 years.</a:t>
            </a:r>
            <a:r>
              <a:rPr lang="en-US" sz="900" baseline="30000" dirty="0">
                <a:cs typeface="Arial" pitchFamily="34" charset="0"/>
              </a:rPr>
              <a:t>1</a:t>
            </a:r>
            <a:endParaRPr lang="en-US" sz="900" dirty="0">
              <a:cs typeface="Arial" pitchFamily="34" charset="0"/>
            </a:endParaRPr>
          </a:p>
          <a:p>
            <a:pPr marL="599618" lvl="1" indent="-239847" eaLnBrk="1" hangingPunct="1">
              <a:buFont typeface="Arial" pitchFamily="34" charset="0"/>
              <a:buChar char="–"/>
            </a:pPr>
            <a:r>
              <a:rPr lang="en-US" sz="900" dirty="0">
                <a:cs typeface="Arial" pitchFamily="34" charset="0"/>
              </a:rPr>
              <a:t>Data from 60 patients at one study center (29 randomized to placebo, 31 randomized to denosumab) were excluded from all analyses because participation of the study center was discontinued due to issues regarding study procedures and data reliability.</a:t>
            </a:r>
            <a:r>
              <a:rPr lang="en-US" sz="900" baseline="30000" dirty="0">
                <a:cs typeface="Arial" pitchFamily="34" charset="0"/>
              </a:rPr>
              <a:t>1</a:t>
            </a:r>
            <a:endParaRPr lang="en-US" sz="900" dirty="0">
              <a:cs typeface="Arial" pitchFamily="34" charset="0"/>
            </a:endParaRPr>
          </a:p>
          <a:p>
            <a:pPr marL="239847" indent="-239847" eaLnBrk="1" hangingPunct="1">
              <a:buFontTx/>
              <a:buChar char="•"/>
            </a:pPr>
            <a:r>
              <a:rPr lang="en-US" sz="900" dirty="0">
                <a:cs typeface="Arial" pitchFamily="34" charset="0"/>
              </a:rPr>
              <a:t>Eligible patients were between 60 to 90 years of age, and had lumbar spine and/or total hip bone mineral density (BMD) T-score </a:t>
            </a:r>
            <a:r>
              <a:rPr lang="en-US" sz="900" dirty="0">
                <a:cs typeface="Arial" pitchFamily="34" charset="0"/>
                <a:sym typeface="Symbol" pitchFamily="18" charset="2"/>
              </a:rPr>
              <a:t>&lt; –2.5 and not &lt; –4.0 at either site.</a:t>
            </a:r>
            <a:r>
              <a:rPr lang="en-US" sz="900" baseline="30000" dirty="0">
                <a:cs typeface="Arial" pitchFamily="34" charset="0"/>
                <a:sym typeface="Symbol" pitchFamily="18" charset="2"/>
              </a:rPr>
              <a:t>1</a:t>
            </a:r>
            <a:endParaRPr lang="en-US" sz="900" dirty="0">
              <a:cs typeface="Arial" pitchFamily="34" charset="0"/>
            </a:endParaRPr>
          </a:p>
          <a:p>
            <a:pPr marL="239847" indent="-239847" eaLnBrk="1" hangingPunct="1">
              <a:spcBef>
                <a:spcPct val="20000"/>
              </a:spcBef>
              <a:buFontTx/>
              <a:buChar char="•"/>
            </a:pPr>
            <a:r>
              <a:rPr lang="en-US" sz="900" dirty="0">
                <a:cs typeface="Arial" pitchFamily="34" charset="0"/>
              </a:rPr>
              <a:t>Patients were excluded if they had</a:t>
            </a:r>
            <a:r>
              <a:rPr lang="en-US" sz="900" baseline="30000" dirty="0">
                <a:cs typeface="Arial" pitchFamily="34" charset="0"/>
              </a:rPr>
              <a:t>1</a:t>
            </a:r>
            <a:r>
              <a:rPr lang="en-US" sz="900" dirty="0">
                <a:cs typeface="Arial" pitchFamily="34" charset="0"/>
              </a:rPr>
              <a:t>:</a:t>
            </a:r>
          </a:p>
          <a:p>
            <a:pPr marL="599618" lvl="1" indent="-239847" eaLnBrk="1" hangingPunct="1">
              <a:spcBef>
                <a:spcPct val="20000"/>
              </a:spcBef>
              <a:buFont typeface="Arial" pitchFamily="34" charset="0"/>
              <a:buChar char="–"/>
            </a:pPr>
            <a:r>
              <a:rPr lang="en-US" sz="900" dirty="0">
                <a:cs typeface="Arial" pitchFamily="34" charset="0"/>
              </a:rPr>
              <a:t>A BMD T-score &lt; –4.0 at the lumbar spine or total hip or any severe (or &gt; 2 moderate) prevalent vertebral fractures. </a:t>
            </a:r>
          </a:p>
          <a:p>
            <a:pPr marL="599618" lvl="1" indent="-239847" eaLnBrk="1" hangingPunct="1">
              <a:spcBef>
                <a:spcPct val="20000"/>
              </a:spcBef>
              <a:buFont typeface="Arial" pitchFamily="34" charset="0"/>
              <a:buChar char="–"/>
            </a:pPr>
            <a:r>
              <a:rPr lang="en-US" sz="900" dirty="0">
                <a:cs typeface="Arial" pitchFamily="34" charset="0"/>
              </a:rPr>
              <a:t>Conditions that influence bone metabolism.</a:t>
            </a:r>
          </a:p>
          <a:p>
            <a:pPr marL="599618" lvl="1" indent="-239847" eaLnBrk="1" hangingPunct="1">
              <a:spcBef>
                <a:spcPct val="20000"/>
              </a:spcBef>
              <a:buFont typeface="Arial" pitchFamily="34" charset="0"/>
              <a:buChar char="–"/>
            </a:pPr>
            <a:r>
              <a:rPr lang="en-US" sz="900" dirty="0">
                <a:cs typeface="Arial" pitchFamily="34" charset="0"/>
              </a:rPr>
              <a:t>Taken oral bisphosphonates for longer than 3 years (patients on oral bisphosphonates for </a:t>
            </a:r>
            <a:br>
              <a:rPr lang="en-US" sz="900" dirty="0">
                <a:cs typeface="Arial" pitchFamily="34" charset="0"/>
              </a:rPr>
            </a:br>
            <a:r>
              <a:rPr lang="en-US" sz="900" dirty="0">
                <a:cs typeface="Arial" pitchFamily="34" charset="0"/>
              </a:rPr>
              <a:t>&lt; 3 years were eligible after 12 months without treatment).</a:t>
            </a:r>
          </a:p>
          <a:p>
            <a:pPr marL="599618" lvl="1" indent="-239847" eaLnBrk="1" hangingPunct="1">
              <a:spcBef>
                <a:spcPct val="20000"/>
              </a:spcBef>
              <a:buFont typeface="Arial" pitchFamily="34" charset="0"/>
              <a:buChar char="–"/>
            </a:pPr>
            <a:r>
              <a:rPr lang="en-US" sz="900" dirty="0">
                <a:cs typeface="Arial" pitchFamily="34" charset="0"/>
              </a:rPr>
              <a:t>Used intravenous (IV) bisphosphonates (BP), fluoride, or strontium for the treatment of osteoporosis within 5 years.</a:t>
            </a:r>
          </a:p>
          <a:p>
            <a:pPr marL="599618" lvl="1" indent="-239847" eaLnBrk="1" hangingPunct="1">
              <a:spcBef>
                <a:spcPct val="20000"/>
              </a:spcBef>
              <a:buFont typeface="Arial" pitchFamily="34" charset="0"/>
              <a:buChar char="–"/>
            </a:pPr>
            <a:r>
              <a:rPr lang="en-US" sz="900" dirty="0">
                <a:cs typeface="Arial" pitchFamily="34" charset="0"/>
              </a:rPr>
              <a:t>Used parathyroid hormone or its derivatives, steroids, systemic hormone replacement therapy, selective estrogen receptor modulators (SERMs), tibolone, calcitonin, or calcitriol within 6 weeks of enrollment.</a:t>
            </a:r>
          </a:p>
          <a:p>
            <a:pPr marL="599618" lvl="1" indent="-239847" eaLnBrk="1" hangingPunct="1">
              <a:spcBef>
                <a:spcPct val="20000"/>
              </a:spcBef>
              <a:buFont typeface="Arial" pitchFamily="34" charset="0"/>
              <a:buChar char="–"/>
            </a:pPr>
            <a:r>
              <a:rPr lang="en-US" sz="900" dirty="0">
                <a:cs typeface="Arial" pitchFamily="34" charset="0"/>
              </a:rPr>
              <a:t>25 (OH) vitamin D level &lt; 12 ng/</a:t>
            </a:r>
            <a:r>
              <a:rPr lang="en-US" sz="900" dirty="0" err="1">
                <a:cs typeface="Arial" pitchFamily="34" charset="0"/>
              </a:rPr>
              <a:t>mL.</a:t>
            </a:r>
            <a:endParaRPr lang="en-US" sz="900" dirty="0">
              <a:cs typeface="Arial" pitchFamily="34" charset="0"/>
            </a:endParaRPr>
          </a:p>
          <a:p>
            <a:pPr marL="239847" indent="-239847" eaLnBrk="1" hangingPunct="1">
              <a:spcBef>
                <a:spcPct val="20000"/>
              </a:spcBef>
              <a:buFontTx/>
              <a:buChar char="•"/>
            </a:pPr>
            <a:r>
              <a:rPr lang="en-US" sz="900" dirty="0">
                <a:cs typeface="Arial" pitchFamily="34" charset="0"/>
              </a:rPr>
              <a:t>Following screening, patients were randomized (1:1) to either 60 mg denosumab SC Q6M or placebo for 3 years.</a:t>
            </a:r>
            <a:r>
              <a:rPr lang="en-US" sz="900" baseline="30000" dirty="0">
                <a:cs typeface="Arial" pitchFamily="34" charset="0"/>
              </a:rPr>
              <a:t>1</a:t>
            </a:r>
            <a:endParaRPr lang="en-US" sz="900" dirty="0">
              <a:cs typeface="Arial" pitchFamily="34" charset="0"/>
            </a:endParaRPr>
          </a:p>
          <a:p>
            <a:pPr marL="239847" indent="-239847" eaLnBrk="1" hangingPunct="1">
              <a:spcBef>
                <a:spcPct val="20000"/>
              </a:spcBef>
              <a:buFontTx/>
              <a:buChar char="•"/>
            </a:pPr>
            <a:r>
              <a:rPr lang="en-US" sz="900" dirty="0">
                <a:cs typeface="Arial" pitchFamily="34" charset="0"/>
              </a:rPr>
              <a:t>All patients received ≥ 1,000 mg of calcium. Patients also received </a:t>
            </a:r>
            <a:r>
              <a:rPr lang="en-US" sz="900" dirty="0">
                <a:cs typeface="Arial" pitchFamily="34" charset="0"/>
                <a:sym typeface="Symbol" pitchFamily="18" charset="2"/>
              </a:rPr>
              <a:t>vitamin D at doses based on baseline 25 (OH) vitamin D level</a:t>
            </a:r>
            <a:r>
              <a:rPr lang="en-US" sz="900" baseline="30000" dirty="0">
                <a:cs typeface="Arial" pitchFamily="34" charset="0"/>
                <a:sym typeface="Symbol" pitchFamily="18" charset="2"/>
              </a:rPr>
              <a:t>1</a:t>
            </a:r>
            <a:r>
              <a:rPr lang="en-US" sz="900" dirty="0">
                <a:cs typeface="Arial" pitchFamily="34" charset="0"/>
                <a:sym typeface="Symbol" pitchFamily="18" charset="2"/>
              </a:rPr>
              <a:t>:</a:t>
            </a:r>
          </a:p>
          <a:p>
            <a:pPr marL="599618" lvl="1" indent="-239847" eaLnBrk="1" hangingPunct="1">
              <a:spcBef>
                <a:spcPct val="20000"/>
              </a:spcBef>
              <a:buFont typeface="Arial" pitchFamily="34" charset="0"/>
              <a:buChar char="–"/>
            </a:pPr>
            <a:r>
              <a:rPr lang="en-US" sz="900" dirty="0">
                <a:cs typeface="Arial" pitchFamily="34" charset="0"/>
                <a:sym typeface="Symbol" pitchFamily="18" charset="2"/>
              </a:rPr>
              <a:t>12–20 ng/mL: received ≥ 800 IU vitamin D daily.</a:t>
            </a:r>
          </a:p>
          <a:p>
            <a:pPr marL="599618" lvl="1" indent="-239847" eaLnBrk="1" hangingPunct="1">
              <a:spcBef>
                <a:spcPct val="20000"/>
              </a:spcBef>
              <a:buFont typeface="Arial" pitchFamily="34" charset="0"/>
              <a:buChar char="–"/>
            </a:pPr>
            <a:r>
              <a:rPr lang="en-US" sz="900" dirty="0">
                <a:cs typeface="Arial" pitchFamily="34" charset="0"/>
                <a:sym typeface="Symbol" pitchFamily="18" charset="2"/>
              </a:rPr>
              <a:t>&gt; 20 ng/mL: received ≥ 400 IU vitamin D daily.</a:t>
            </a:r>
          </a:p>
          <a:p>
            <a:pPr marL="239847" indent="-239847" eaLnBrk="1" hangingPunct="1">
              <a:spcBef>
                <a:spcPct val="20000"/>
              </a:spcBef>
            </a:pPr>
            <a:endParaRPr lang="en-US" sz="900" dirty="0">
              <a:cs typeface="Arial" pitchFamily="34" charset="0"/>
            </a:endParaRPr>
          </a:p>
          <a:p>
            <a:pPr marL="239847" indent="-239847" eaLnBrk="1" hangingPunct="1">
              <a:spcBef>
                <a:spcPct val="20000"/>
              </a:spcBef>
              <a:buFontTx/>
              <a:buAutoNum type="arabicPeriod"/>
            </a:pPr>
            <a:r>
              <a:rPr lang="en-US" sz="800" dirty="0">
                <a:cs typeface="Arial" pitchFamily="34" charset="0"/>
              </a:rPr>
              <a:t>Cummings SR, San Martin J, McClung MR, et al. Denosumab for prevention of fractures in postmenopausal women with osteoporosis. </a:t>
            </a:r>
            <a:r>
              <a:rPr lang="en-US" sz="800" i="1" dirty="0">
                <a:cs typeface="Arial" pitchFamily="34" charset="0"/>
              </a:rPr>
              <a:t>N </a:t>
            </a:r>
            <a:r>
              <a:rPr lang="en-US" sz="800" i="1" dirty="0" err="1">
                <a:cs typeface="Arial" pitchFamily="34" charset="0"/>
              </a:rPr>
              <a:t>Engl</a:t>
            </a:r>
            <a:r>
              <a:rPr lang="en-US" sz="800" i="1" dirty="0">
                <a:cs typeface="Arial" pitchFamily="34" charset="0"/>
              </a:rPr>
              <a:t> J Med</a:t>
            </a:r>
            <a:r>
              <a:rPr lang="en-US" sz="800" dirty="0">
                <a:cs typeface="Arial" pitchFamily="34" charset="0"/>
              </a:rPr>
              <a:t>. 2009;361:756-765.</a:t>
            </a:r>
          </a:p>
        </p:txBody>
      </p:sp>
    </p:spTree>
    <p:extLst>
      <p:ext uri="{BB962C8B-B14F-4D97-AF65-F5344CB8AC3E}">
        <p14:creationId xmlns:p14="http://schemas.microsoft.com/office/powerpoint/2010/main" val="82665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BAF5E0-C268-4BCE-B9B0-B4FBCF77A343}" type="slidenum">
              <a:rPr lang="en-US" smtClean="0">
                <a:solidFill>
                  <a:srgbClr val="000000"/>
                </a:solidFill>
                <a:latin typeface="Calibri" pitchFamily="34" charset="0"/>
              </a:rPr>
              <a:pPr eaLnBrk="1" hangingPunct="1"/>
              <a:t>16</a:t>
            </a:fld>
            <a:endParaRPr lang="en-US">
              <a:solidFill>
                <a:srgbClr val="000000"/>
              </a:solidFill>
              <a:latin typeface="Calibri" pitchFamily="34" charset="0"/>
            </a:endParaRPr>
          </a:p>
        </p:txBody>
      </p:sp>
      <p:sp>
        <p:nvSpPr>
          <p:cNvPr id="87043" name="Rectangle 2"/>
          <p:cNvSpPr>
            <a:spLocks noGrp="1" noRot="1" noChangeAspect="1" noChangeArrowheads="1" noTextEdit="1"/>
          </p:cNvSpPr>
          <p:nvPr>
            <p:ph type="sldImg"/>
          </p:nvPr>
        </p:nvSpPr>
        <p:spPr bwMode="auto">
          <a:xfrm>
            <a:off x="141288"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6"/>
          <p:cNvSpPr>
            <a:spLocks noGrp="1" noChangeArrowheads="1"/>
          </p:cNvSpPr>
          <p:nvPr>
            <p:ph type="body" idx="1"/>
          </p:nvPr>
        </p:nvSpPr>
        <p:spPr bwMode="auto">
          <a:xfrm>
            <a:off x="686748" y="4705350"/>
            <a:ext cx="5509907"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73" tIns="47937" rIns="95873" bIns="47937" numCol="1" anchor="t" anchorCtr="0" compatLnSpc="1">
            <a:prstTxWarp prst="textNoShape">
              <a:avLst/>
            </a:prstTxWarp>
          </a:bodyPr>
          <a:lstStyle/>
          <a:p>
            <a:pPr marL="239847" indent="-239847" eaLnBrk="1" hangingPunct="1">
              <a:spcBef>
                <a:spcPct val="20000"/>
              </a:spcBef>
              <a:buFontTx/>
              <a:buChar char="•"/>
            </a:pPr>
            <a:r>
              <a:rPr lang="en-US" sz="1000" dirty="0">
                <a:cs typeface="Arial" pitchFamily="34" charset="0"/>
              </a:rPr>
              <a:t>Baseline characteristics were similar between the patients randomized to the denosumab arm and those randomized to the placebo arm.</a:t>
            </a:r>
            <a:r>
              <a:rPr lang="en-US" sz="1000" baseline="30000" dirty="0">
                <a:cs typeface="Arial" pitchFamily="34" charset="0"/>
              </a:rPr>
              <a:t>1</a:t>
            </a:r>
            <a:endParaRPr lang="en-US" sz="1000" dirty="0">
              <a:cs typeface="Arial" pitchFamily="34" charset="0"/>
            </a:endParaRPr>
          </a:p>
          <a:p>
            <a:pPr marL="239847" indent="-239847" eaLnBrk="1" hangingPunct="1">
              <a:spcBef>
                <a:spcPct val="20000"/>
              </a:spcBef>
              <a:buFontTx/>
              <a:buChar char="•"/>
            </a:pPr>
            <a:r>
              <a:rPr lang="en-US" sz="1000" dirty="0">
                <a:cs typeface="Arial" pitchFamily="34" charset="0"/>
              </a:rPr>
              <a:t>The mean age for all patients was 72.3 years.</a:t>
            </a:r>
            <a:r>
              <a:rPr lang="en-US" sz="1000" baseline="30000" dirty="0">
                <a:cs typeface="Arial" pitchFamily="34" charset="0"/>
              </a:rPr>
              <a:t>1</a:t>
            </a:r>
            <a:endParaRPr lang="en-US" sz="1000" dirty="0">
              <a:cs typeface="Arial" pitchFamily="34" charset="0"/>
            </a:endParaRPr>
          </a:p>
          <a:p>
            <a:pPr marL="239847" indent="-239847" eaLnBrk="1" hangingPunct="1">
              <a:spcBef>
                <a:spcPct val="20000"/>
              </a:spcBef>
              <a:buFontTx/>
              <a:buChar char="•"/>
            </a:pPr>
            <a:r>
              <a:rPr lang="en-US" sz="1000" dirty="0">
                <a:cs typeface="Arial" pitchFamily="34" charset="0"/>
              </a:rPr>
              <a:t>The mean baseline BMD T-scores for all patients were</a:t>
            </a:r>
            <a:r>
              <a:rPr lang="en-US" sz="1000" baseline="30000" dirty="0">
                <a:cs typeface="Arial" pitchFamily="34" charset="0"/>
              </a:rPr>
              <a:t>1</a:t>
            </a:r>
            <a:r>
              <a:rPr lang="en-US" sz="1000" dirty="0">
                <a:cs typeface="Arial" pitchFamily="34" charset="0"/>
              </a:rPr>
              <a:t>:</a:t>
            </a:r>
          </a:p>
          <a:p>
            <a:pPr marL="599618" lvl="1" indent="-239847" eaLnBrk="1" hangingPunct="1">
              <a:spcBef>
                <a:spcPct val="20000"/>
              </a:spcBef>
              <a:buFont typeface="Arial" pitchFamily="34" charset="0"/>
              <a:buChar char="–"/>
            </a:pPr>
            <a:r>
              <a:rPr lang="en-US" sz="1000" dirty="0">
                <a:cs typeface="Arial" pitchFamily="34" charset="0"/>
              </a:rPr>
              <a:t>–2.8 at the lumbar spine</a:t>
            </a:r>
          </a:p>
          <a:p>
            <a:pPr marL="599618" lvl="1" indent="-239847" eaLnBrk="1" hangingPunct="1">
              <a:spcBef>
                <a:spcPct val="20000"/>
              </a:spcBef>
              <a:buFont typeface="Arial" pitchFamily="34" charset="0"/>
              <a:buChar char="–"/>
            </a:pPr>
            <a:r>
              <a:rPr lang="en-US" sz="1000" dirty="0">
                <a:cs typeface="Arial" pitchFamily="34" charset="0"/>
              </a:rPr>
              <a:t>–1.9 at the total hip</a:t>
            </a:r>
          </a:p>
          <a:p>
            <a:pPr marL="599618" lvl="1" indent="-239847" eaLnBrk="1" hangingPunct="1">
              <a:spcBef>
                <a:spcPct val="20000"/>
              </a:spcBef>
              <a:buFont typeface="Arial" pitchFamily="34" charset="0"/>
              <a:buChar char="–"/>
            </a:pPr>
            <a:r>
              <a:rPr lang="en-US" sz="1000" dirty="0">
                <a:cs typeface="Arial" pitchFamily="34" charset="0"/>
              </a:rPr>
              <a:t>–2.2 at the femoral neck </a:t>
            </a:r>
          </a:p>
          <a:p>
            <a:pPr marL="239847" indent="-239847" eaLnBrk="1" hangingPunct="1">
              <a:spcBef>
                <a:spcPct val="20000"/>
              </a:spcBef>
              <a:buFontTx/>
              <a:buChar char="•"/>
            </a:pPr>
            <a:r>
              <a:rPr lang="en-US" sz="1000" dirty="0">
                <a:cs typeface="Arial" pitchFamily="34" charset="0"/>
              </a:rPr>
              <a:t>Approximately 24% of patients had prevalent vertebral fractures at baseline.</a:t>
            </a:r>
            <a:r>
              <a:rPr lang="en-US" sz="1000" baseline="30000" dirty="0">
                <a:cs typeface="Arial" pitchFamily="34" charset="0"/>
              </a:rPr>
              <a:t>1</a:t>
            </a:r>
            <a:endParaRPr lang="en-US" sz="1000" dirty="0">
              <a:cs typeface="Arial" pitchFamily="34" charset="0"/>
            </a:endParaRPr>
          </a:p>
          <a:p>
            <a:pPr marL="239847" indent="-239847" eaLnBrk="1" hangingPunct="1">
              <a:spcBef>
                <a:spcPct val="20000"/>
              </a:spcBef>
              <a:buFontTx/>
              <a:buChar char="•"/>
            </a:pPr>
            <a:r>
              <a:rPr lang="en-US" sz="1000" dirty="0">
                <a:cs typeface="Arial" pitchFamily="34" charset="0"/>
              </a:rPr>
              <a:t>Overall, 6,478 patients (82%) completed the study, with 76% receiving all injections.</a:t>
            </a:r>
            <a:r>
              <a:rPr lang="en-US" sz="1000" baseline="30000" dirty="0">
                <a:cs typeface="Arial" pitchFamily="34" charset="0"/>
              </a:rPr>
              <a:t>1</a:t>
            </a:r>
            <a:endParaRPr lang="en-US" sz="1000" dirty="0">
              <a:cs typeface="Arial" pitchFamily="34" charset="0"/>
            </a:endParaRPr>
          </a:p>
          <a:p>
            <a:pPr marL="239847" indent="-239847" eaLnBrk="1" hangingPunct="1">
              <a:spcBef>
                <a:spcPct val="20000"/>
              </a:spcBef>
            </a:pPr>
            <a:endParaRPr lang="en-US" sz="1000" dirty="0">
              <a:cs typeface="Arial" pitchFamily="34" charset="0"/>
            </a:endParaRPr>
          </a:p>
          <a:p>
            <a:pPr marL="239847" indent="-239847" eaLnBrk="1" hangingPunct="1">
              <a:spcBef>
                <a:spcPct val="20000"/>
              </a:spcBef>
              <a:buFontTx/>
              <a:buAutoNum type="arabicPeriod"/>
            </a:pPr>
            <a:r>
              <a:rPr lang="en-US" sz="800" dirty="0">
                <a:cs typeface="Arial" pitchFamily="34" charset="0"/>
              </a:rPr>
              <a:t>Cummings SR, San Martin J, McClung MR, et al. Denosumab for prevention of fractures in postmenopausal women with osteoporosis. </a:t>
            </a:r>
            <a:r>
              <a:rPr lang="en-US" sz="800" i="1" dirty="0">
                <a:cs typeface="Arial" pitchFamily="34" charset="0"/>
              </a:rPr>
              <a:t>N </a:t>
            </a:r>
            <a:r>
              <a:rPr lang="en-US" sz="800" i="1" dirty="0" err="1">
                <a:cs typeface="Arial" pitchFamily="34" charset="0"/>
              </a:rPr>
              <a:t>Engl</a:t>
            </a:r>
            <a:r>
              <a:rPr lang="en-US" sz="800" i="1" dirty="0">
                <a:cs typeface="Arial" pitchFamily="34" charset="0"/>
              </a:rPr>
              <a:t> J Med</a:t>
            </a:r>
            <a:r>
              <a:rPr lang="en-US" sz="800" dirty="0">
                <a:cs typeface="Arial" pitchFamily="34" charset="0"/>
              </a:rPr>
              <a:t>. 2009;361:756-765.</a:t>
            </a:r>
          </a:p>
        </p:txBody>
      </p:sp>
    </p:spTree>
    <p:extLst>
      <p:ext uri="{BB962C8B-B14F-4D97-AF65-F5344CB8AC3E}">
        <p14:creationId xmlns:p14="http://schemas.microsoft.com/office/powerpoint/2010/main" val="51725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2B8919-BA75-4607-B494-5F595F878883}" type="slidenum">
              <a:rPr lang="en-US" smtClean="0">
                <a:latin typeface="Calibri" pitchFamily="34" charset="0"/>
              </a:rPr>
              <a:pPr eaLnBrk="1" hangingPunct="1"/>
              <a:t>17</a:t>
            </a:fld>
            <a:endParaRPr lang="en-US">
              <a:latin typeface="Calibri" pitchFamily="34" charset="0"/>
            </a:endParaRPr>
          </a:p>
        </p:txBody>
      </p:sp>
      <p:sp>
        <p:nvSpPr>
          <p:cNvPr id="89091" name="Rectangle 2"/>
          <p:cNvSpPr>
            <a:spLocks noGrp="1" noRot="1" noChangeAspect="1" noChangeArrowheads="1" noTextEdit="1"/>
          </p:cNvSpPr>
          <p:nvPr>
            <p:ph type="sldImg"/>
          </p:nvPr>
        </p:nvSpPr>
        <p:spPr bwMode="auto">
          <a:xfrm>
            <a:off x="141288" y="742950"/>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686747" y="4705350"/>
            <a:ext cx="6013415"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848" tIns="47924" rIns="95848" bIns="47924" numCol="1" anchor="t" anchorCtr="0" compatLnSpc="1">
            <a:prstTxWarp prst="textNoShape">
              <a:avLst/>
            </a:prstTxWarp>
          </a:bodyPr>
          <a:lstStyle/>
          <a:p>
            <a:pPr marL="226522" indent="-226522" eaLnBrk="1" hangingPunct="1">
              <a:spcBef>
                <a:spcPct val="20000"/>
              </a:spcBef>
              <a:buFontTx/>
              <a:buChar char="•"/>
            </a:pPr>
            <a:r>
              <a:rPr lang="en-US" sz="1000" dirty="0">
                <a:cs typeface="Arial" pitchFamily="34" charset="0"/>
              </a:rPr>
              <a:t>In the analysis of the primary endpoint, the relative risk of new vertebral fractures was 0.32 (95% confidence interval [CI]: 0.26–0.41) for denosumab vs placebo, representing a 68% reduction (</a:t>
            </a:r>
            <a:r>
              <a:rPr lang="en-US" sz="1000" i="1" dirty="0">
                <a:cs typeface="Arial" pitchFamily="34" charset="0"/>
              </a:rPr>
              <a:t>P</a:t>
            </a:r>
            <a:r>
              <a:rPr lang="en-US" sz="1000" dirty="0">
                <a:cs typeface="Arial" pitchFamily="34" charset="0"/>
              </a:rPr>
              <a:t> &lt; 0.001).</a:t>
            </a:r>
            <a:r>
              <a:rPr lang="en-US" sz="1000" baseline="30000" dirty="0">
                <a:cs typeface="Arial" pitchFamily="34" charset="0"/>
              </a:rPr>
              <a:t>1</a:t>
            </a:r>
            <a:endParaRPr lang="en-US" sz="1000" dirty="0">
              <a:cs typeface="Arial" pitchFamily="34" charset="0"/>
            </a:endParaRPr>
          </a:p>
          <a:p>
            <a:pPr marL="566306" lvl="1" indent="-226522" eaLnBrk="1" hangingPunct="1">
              <a:spcBef>
                <a:spcPct val="20000"/>
              </a:spcBef>
              <a:buFont typeface="Arial" pitchFamily="34" charset="0"/>
              <a:buChar char="–"/>
            </a:pPr>
            <a:r>
              <a:rPr lang="en-US" sz="1000" dirty="0">
                <a:cs typeface="Arial" pitchFamily="34" charset="0"/>
              </a:rPr>
              <a:t>The percentages of new and multiple new vertebral fractures are calculated for 3,702 subjects in the denosumab group and 3,691 in the placebo group who underwent spinal radiography at baseline and during ≥ 1 visit after baseline.</a:t>
            </a:r>
          </a:p>
          <a:p>
            <a:pPr marL="566306" lvl="1" indent="-226522" eaLnBrk="1" hangingPunct="1">
              <a:spcBef>
                <a:spcPct val="20000"/>
              </a:spcBef>
              <a:buFont typeface="Arial" pitchFamily="34" charset="0"/>
              <a:buChar char="–"/>
            </a:pPr>
            <a:r>
              <a:rPr lang="en-US" sz="1000" dirty="0">
                <a:cs typeface="Arial" pitchFamily="34" charset="0"/>
              </a:rPr>
              <a:t>The percentage of nonvertebral, hip, and new clinical vertebral fractures are cumulative Kaplan-Meier estimates for 3,902 subjects in the denosumab group and 3,906 in placebo group.</a:t>
            </a:r>
          </a:p>
          <a:p>
            <a:pPr marL="226522" indent="-226522" eaLnBrk="1" hangingPunct="1">
              <a:spcBef>
                <a:spcPct val="20000"/>
              </a:spcBef>
              <a:buFontTx/>
              <a:buChar char="•"/>
            </a:pPr>
            <a:r>
              <a:rPr lang="en-US" sz="1000" dirty="0">
                <a:cs typeface="Arial" pitchFamily="34" charset="0"/>
              </a:rPr>
              <a:t>The hazard ratio of denosumab vs placebo was</a:t>
            </a:r>
            <a:r>
              <a:rPr lang="en-US" sz="1000" baseline="30000" dirty="0">
                <a:cs typeface="Arial" pitchFamily="34" charset="0"/>
              </a:rPr>
              <a:t>1</a:t>
            </a:r>
            <a:r>
              <a:rPr lang="en-US" sz="1000" dirty="0">
                <a:cs typeface="Arial" pitchFamily="34" charset="0"/>
              </a:rPr>
              <a:t>:</a:t>
            </a:r>
          </a:p>
          <a:p>
            <a:pPr marL="566306" lvl="1" indent="-226522" eaLnBrk="1" hangingPunct="1">
              <a:spcBef>
                <a:spcPct val="20000"/>
              </a:spcBef>
              <a:buFont typeface="Arial" pitchFamily="34" charset="0"/>
              <a:buChar char="–"/>
            </a:pPr>
            <a:r>
              <a:rPr lang="en-US" sz="1000" dirty="0">
                <a:cs typeface="Arial" pitchFamily="34" charset="0"/>
              </a:rPr>
              <a:t>0.80 (95% CI: 0.67–0.95) for nonvertebral fractures, representing a 20% reduction (</a:t>
            </a:r>
            <a:r>
              <a:rPr lang="en-US" sz="1000" i="1" dirty="0">
                <a:cs typeface="Arial" pitchFamily="34" charset="0"/>
              </a:rPr>
              <a:t>P</a:t>
            </a:r>
            <a:r>
              <a:rPr lang="en-US" sz="1000" dirty="0">
                <a:cs typeface="Arial" pitchFamily="34" charset="0"/>
              </a:rPr>
              <a:t> = 0.01)</a:t>
            </a:r>
          </a:p>
          <a:p>
            <a:pPr marL="566306" lvl="1" indent="-226522" eaLnBrk="1" hangingPunct="1">
              <a:spcBef>
                <a:spcPct val="20000"/>
              </a:spcBef>
              <a:buFont typeface="Arial" pitchFamily="34" charset="0"/>
              <a:buChar char="–"/>
            </a:pPr>
            <a:r>
              <a:rPr lang="en-US" sz="1000" dirty="0">
                <a:cs typeface="Arial" pitchFamily="34" charset="0"/>
              </a:rPr>
              <a:t>0.60 (95% CI: 0.37–0.97) for hip fractures, representing a 40% reduction (</a:t>
            </a:r>
            <a:r>
              <a:rPr lang="en-US" sz="1000" i="1" dirty="0">
                <a:cs typeface="Arial" pitchFamily="34" charset="0"/>
              </a:rPr>
              <a:t>P</a:t>
            </a:r>
            <a:r>
              <a:rPr lang="en-US" sz="1000" dirty="0">
                <a:cs typeface="Arial" pitchFamily="34" charset="0"/>
              </a:rPr>
              <a:t> = 0.04)</a:t>
            </a:r>
          </a:p>
          <a:p>
            <a:pPr marL="566306" lvl="1" indent="-226522" eaLnBrk="1" hangingPunct="1">
              <a:spcBef>
                <a:spcPct val="20000"/>
              </a:spcBef>
              <a:buFont typeface="Arial" pitchFamily="34" charset="0"/>
              <a:buChar char="–"/>
            </a:pPr>
            <a:r>
              <a:rPr lang="en-US" sz="1000" dirty="0">
                <a:cs typeface="Arial" pitchFamily="34" charset="0"/>
              </a:rPr>
              <a:t>[Not shown] 0.31 (95% CI: 0.20–0.47) for new clinical vertebral fractures, representing a 69% reduction </a:t>
            </a:r>
            <a:br>
              <a:rPr lang="en-US" sz="1000" dirty="0">
                <a:cs typeface="Arial" pitchFamily="34" charset="0"/>
              </a:rPr>
            </a:br>
            <a:r>
              <a:rPr lang="en-US" sz="1000" dirty="0">
                <a:cs typeface="Arial" pitchFamily="34" charset="0"/>
              </a:rPr>
              <a:t>(</a:t>
            </a:r>
            <a:r>
              <a:rPr lang="en-US" sz="1000" i="1" dirty="0">
                <a:cs typeface="Arial" pitchFamily="34" charset="0"/>
              </a:rPr>
              <a:t>P</a:t>
            </a:r>
            <a:r>
              <a:rPr lang="en-US" sz="1000" dirty="0">
                <a:cs typeface="Arial" pitchFamily="34" charset="0"/>
              </a:rPr>
              <a:t> &lt; 0.001) [Note: clinical vertebral fracture is different from the primary endpoint vertebral fracture]</a:t>
            </a:r>
          </a:p>
          <a:p>
            <a:pPr marL="566306" lvl="1" indent="-226522" eaLnBrk="1" hangingPunct="1">
              <a:spcBef>
                <a:spcPct val="20000"/>
              </a:spcBef>
              <a:buFont typeface="Arial" pitchFamily="34" charset="0"/>
              <a:buChar char="–"/>
            </a:pPr>
            <a:r>
              <a:rPr lang="en-US" sz="1000" dirty="0">
                <a:cs typeface="Arial" pitchFamily="34" charset="0"/>
              </a:rPr>
              <a:t>[Not shown] 0.39 (95% CI: 0.24–0.63) for multiple new clinical vertebral fractures, representing a 61% reduction (</a:t>
            </a:r>
            <a:r>
              <a:rPr lang="en-US" sz="1000" i="1" dirty="0">
                <a:cs typeface="Arial" pitchFamily="34" charset="0"/>
              </a:rPr>
              <a:t>P</a:t>
            </a:r>
            <a:r>
              <a:rPr lang="en-US" sz="1000" dirty="0">
                <a:cs typeface="Arial" pitchFamily="34" charset="0"/>
              </a:rPr>
              <a:t> &lt; 0.001)</a:t>
            </a:r>
          </a:p>
          <a:p>
            <a:pPr marL="226522" indent="-226522" eaLnBrk="1" hangingPunct="1">
              <a:spcBef>
                <a:spcPct val="20000"/>
              </a:spcBef>
              <a:buFontTx/>
              <a:buChar char="•"/>
            </a:pPr>
            <a:r>
              <a:rPr lang="en-US" sz="1000" dirty="0">
                <a:cs typeface="Arial" pitchFamily="34" charset="0"/>
              </a:rPr>
              <a:t>Analysis of efficacy was based on intent-to-treat principle.</a:t>
            </a:r>
            <a:r>
              <a:rPr lang="en-US" sz="1000" baseline="30000" dirty="0">
                <a:cs typeface="Arial" pitchFamily="34" charset="0"/>
              </a:rPr>
              <a:t>1</a:t>
            </a:r>
            <a:endParaRPr lang="en-US" sz="1000" dirty="0">
              <a:cs typeface="Arial" pitchFamily="34" charset="0"/>
            </a:endParaRPr>
          </a:p>
          <a:p>
            <a:pPr marL="226522" indent="-226522" eaLnBrk="1" hangingPunct="1">
              <a:spcBef>
                <a:spcPct val="20000"/>
              </a:spcBef>
              <a:buFontTx/>
              <a:buChar char="•"/>
            </a:pPr>
            <a:r>
              <a:rPr lang="en-US" sz="1000" dirty="0">
                <a:cs typeface="Arial" pitchFamily="34" charset="0"/>
              </a:rPr>
              <a:t>The study was designed to maintain an overall significance level at 0.05 despite the multiple comparisons.</a:t>
            </a:r>
            <a:r>
              <a:rPr lang="en-US" sz="1000" baseline="30000" dirty="0">
                <a:cs typeface="Arial" pitchFamily="34" charset="0"/>
              </a:rPr>
              <a:t>1</a:t>
            </a:r>
            <a:endParaRPr lang="en-US" sz="1000" dirty="0">
              <a:cs typeface="Arial" pitchFamily="34" charset="0"/>
            </a:endParaRPr>
          </a:p>
          <a:p>
            <a:pPr marL="566306" lvl="1" indent="-226522" eaLnBrk="1" hangingPunct="1">
              <a:spcBef>
                <a:spcPct val="20000"/>
              </a:spcBef>
              <a:buFont typeface="Arial" pitchFamily="34" charset="0"/>
              <a:buChar char="–"/>
            </a:pPr>
            <a:r>
              <a:rPr lang="en-US" sz="1000" dirty="0"/>
              <a:t>Statistical significance of the primary endpoint was required before the secondary and other fracture endpoints would be analyzed.</a:t>
            </a:r>
          </a:p>
          <a:p>
            <a:pPr marL="566306" lvl="1" indent="-226522" eaLnBrk="1" hangingPunct="1">
              <a:spcBef>
                <a:spcPct val="20000"/>
              </a:spcBef>
              <a:buFont typeface="Arial" pitchFamily="34" charset="0"/>
              <a:buChar char="–"/>
            </a:pPr>
            <a:r>
              <a:rPr lang="en-US" sz="1000" dirty="0"/>
              <a:t>The absolute risk reduction was calculated based on the difference in incidence at month 36 for the primary endpoint.</a:t>
            </a:r>
          </a:p>
          <a:p>
            <a:pPr marL="566306" lvl="1" indent="-226522" eaLnBrk="1" hangingPunct="1">
              <a:spcBef>
                <a:spcPct val="20000"/>
              </a:spcBef>
              <a:buFont typeface="Arial" pitchFamily="34" charset="0"/>
              <a:buChar char="–"/>
            </a:pPr>
            <a:r>
              <a:rPr lang="en-US" sz="1000" dirty="0"/>
              <a:t>The difference in the Kaplan-Meier estimates at month 36 was used to calculate the absolute risk reduction for the secondary endpoints.</a:t>
            </a:r>
          </a:p>
          <a:p>
            <a:pPr marL="226522" indent="-226522" eaLnBrk="1" hangingPunct="1">
              <a:spcBef>
                <a:spcPct val="20000"/>
              </a:spcBef>
            </a:pPr>
            <a:endParaRPr lang="en-US" sz="1000" dirty="0"/>
          </a:p>
          <a:p>
            <a:pPr marL="226522" indent="-226522" eaLnBrk="1" hangingPunct="1">
              <a:spcBef>
                <a:spcPct val="20000"/>
              </a:spcBef>
              <a:buFontTx/>
              <a:buAutoNum type="arabicPeriod"/>
            </a:pPr>
            <a:r>
              <a:rPr lang="en-US" sz="800" dirty="0">
                <a:cs typeface="Arial" pitchFamily="34" charset="0"/>
              </a:rPr>
              <a:t>Cummings SR, San Martin J, McClung MR, et al. Denosumab for prevention of fractures in postmenopausal women with osteoporosis. </a:t>
            </a:r>
            <a:r>
              <a:rPr lang="en-US" sz="800" i="1" dirty="0">
                <a:cs typeface="Arial" pitchFamily="34" charset="0"/>
              </a:rPr>
              <a:t>N </a:t>
            </a:r>
            <a:r>
              <a:rPr lang="en-US" sz="800" i="1" dirty="0" err="1">
                <a:cs typeface="Arial" pitchFamily="34" charset="0"/>
              </a:rPr>
              <a:t>Engl</a:t>
            </a:r>
            <a:r>
              <a:rPr lang="en-US" sz="800" i="1" dirty="0">
                <a:cs typeface="Arial" pitchFamily="34" charset="0"/>
              </a:rPr>
              <a:t> J Med</a:t>
            </a:r>
            <a:r>
              <a:rPr lang="en-US" sz="800" dirty="0">
                <a:cs typeface="Arial" pitchFamily="34" charset="0"/>
              </a:rPr>
              <a:t>. 2009;361:756-765.</a:t>
            </a:r>
          </a:p>
        </p:txBody>
      </p:sp>
    </p:spTree>
    <p:extLst>
      <p:ext uri="{BB962C8B-B14F-4D97-AF65-F5344CB8AC3E}">
        <p14:creationId xmlns:p14="http://schemas.microsoft.com/office/powerpoint/2010/main" val="2284018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fld id="{362BD3A2-98AC-4618-87E4-D04B78CBFB52}" type="slidenum">
              <a:rPr lang="en-US" smtClean="0">
                <a:solidFill>
                  <a:prstClr val="black"/>
                </a:solidFill>
              </a:rPr>
              <a:pPr/>
              <a:t>18</a:t>
            </a:fld>
            <a:endParaRPr lang="en-US">
              <a:solidFill>
                <a:prstClr val="black"/>
              </a:solidFill>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pPr marL="220250" indent="-220250">
              <a:buFont typeface="Arial" pitchFamily="34" charset="0"/>
              <a:buChar char="•"/>
            </a:pPr>
            <a:r>
              <a:rPr lang="en-GB" sz="1000" noProof="0" dirty="0"/>
              <a:t>A total of 4,550 patients who completed the pivotal phase 3 fracture study enrolled into a 7-year extension study to evaluate the long-term safety and efficacy of </a:t>
            </a:r>
            <a:r>
              <a:rPr lang="en-GB" altLang="ko-KR" sz="1000" noProof="0" dirty="0">
                <a:ea typeface="Gulim" pitchFamily="34" charset="-127"/>
              </a:rPr>
              <a:t>denosumab.</a:t>
            </a:r>
            <a:r>
              <a:rPr lang="en-GB" altLang="ko-KR" sz="1000" baseline="30000" noProof="0" dirty="0">
                <a:ea typeface="Gulim" pitchFamily="34" charset="-127"/>
              </a:rPr>
              <a:t>1</a:t>
            </a:r>
            <a:endParaRPr lang="en-GB" sz="1000" b="1" noProof="0" dirty="0"/>
          </a:p>
          <a:p>
            <a:pPr marL="220250" indent="-220250">
              <a:buFont typeface="Arial" pitchFamily="34" charset="0"/>
              <a:buChar char="•"/>
            </a:pPr>
            <a:r>
              <a:rPr lang="en-GB" sz="1000" noProof="0" dirty="0"/>
              <a:t>All patients in the extension study received denosumab 60 mg SC Q6M, and were instructed to take daily calcium and vitamin D supplementation.</a:t>
            </a:r>
            <a:r>
              <a:rPr lang="en-GB" sz="1000" baseline="30000" noProof="0" dirty="0"/>
              <a:t>1</a:t>
            </a:r>
          </a:p>
          <a:p>
            <a:endParaRPr lang="en-GB" sz="1000" b="1" noProof="0" dirty="0">
              <a:latin typeface="+mj-lt"/>
            </a:endParaRPr>
          </a:p>
          <a:p>
            <a:pPr marL="220295" indent="-220295">
              <a:buFontTx/>
              <a:buAutoNum type="arabicPeriod"/>
            </a:pPr>
            <a:r>
              <a:rPr lang="en-GB" sz="800" noProof="0" dirty="0">
                <a:solidFill>
                  <a:srgbClr val="FFFFFF"/>
                </a:solidFill>
                <a:ea typeface="ＭＳ Ｐゴシック" pitchFamily="34" charset="-128"/>
              </a:rPr>
              <a:t>Bone HG, </a:t>
            </a:r>
            <a:r>
              <a:rPr lang="en-GB" sz="800" noProof="0" dirty="0" err="1">
                <a:solidFill>
                  <a:srgbClr val="FFFFFF"/>
                </a:solidFill>
                <a:ea typeface="ＭＳ Ｐゴシック" pitchFamily="34" charset="-128"/>
              </a:rPr>
              <a:t>Wagman</a:t>
            </a:r>
            <a:r>
              <a:rPr lang="en-GB" sz="800" noProof="0" dirty="0">
                <a:solidFill>
                  <a:srgbClr val="FFFFFF"/>
                </a:solidFill>
                <a:ea typeface="ＭＳ Ｐゴシック" pitchFamily="34" charset="-128"/>
              </a:rPr>
              <a:t> RB, Brandi</a:t>
            </a:r>
            <a:r>
              <a:rPr lang="en-GB" sz="800" baseline="0" noProof="0" dirty="0">
                <a:solidFill>
                  <a:srgbClr val="FFFFFF"/>
                </a:solidFill>
                <a:ea typeface="ＭＳ Ｐゴシック" pitchFamily="34" charset="-128"/>
              </a:rPr>
              <a:t> ML,</a:t>
            </a:r>
            <a:r>
              <a:rPr lang="en-GB" sz="800" noProof="0" dirty="0">
                <a:solidFill>
                  <a:srgbClr val="FFFFFF"/>
                </a:solidFill>
                <a:ea typeface="ＭＳ Ｐゴシック" pitchFamily="34" charset="-128"/>
              </a:rPr>
              <a:t> et al. 10 years of denosumab treatment in postmenopausal women with osteoporosis: results from the phase 3 randomised FREEDOM trial and open-label extension. </a:t>
            </a:r>
            <a:r>
              <a:rPr lang="en-GB" sz="800" i="1" noProof="0" dirty="0">
                <a:solidFill>
                  <a:srgbClr val="FFFFFF"/>
                </a:solidFill>
                <a:ea typeface="ＭＳ Ｐゴシック" pitchFamily="34" charset="-128"/>
              </a:rPr>
              <a:t>Lancet Diabetes Endocrinol. </a:t>
            </a:r>
            <a:r>
              <a:rPr lang="en-GB" sz="800" noProof="0" dirty="0">
                <a:solidFill>
                  <a:srgbClr val="FFFFFF"/>
                </a:solidFill>
                <a:ea typeface="ＭＳ Ｐゴシック" pitchFamily="34" charset="-128"/>
              </a:rPr>
              <a:t>2017; 5: 513-523</a:t>
            </a:r>
            <a:r>
              <a:rPr lang="en-GB" sz="800" noProof="0" dirty="0">
                <a:cs typeface="Arial" charset="0"/>
              </a:rPr>
              <a:t>. </a:t>
            </a:r>
          </a:p>
        </p:txBody>
      </p:sp>
    </p:spTree>
    <p:extLst>
      <p:ext uri="{BB962C8B-B14F-4D97-AF65-F5344CB8AC3E}">
        <p14:creationId xmlns:p14="http://schemas.microsoft.com/office/powerpoint/2010/main" val="67695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noChangeArrowheads="1"/>
          </p:cNvSpPr>
          <p:nvPr>
            <p:ph type="sldNum" sz="quarter" idx="5"/>
          </p:nvPr>
        </p:nvSpPr>
        <p:spPr>
          <a:ln/>
        </p:spPr>
        <p:txBody>
          <a:bodyPr/>
          <a:lstStyle/>
          <a:p>
            <a:fld id="{9422639E-D0B9-4BF5-B4F7-7DF81B26AE82}" type="slidenum">
              <a:rPr lang="en-US">
                <a:solidFill>
                  <a:prstClr val="black"/>
                </a:solidFill>
              </a:rPr>
              <a:pPr/>
              <a:t>19</a:t>
            </a:fld>
            <a:endParaRPr lang="en-US">
              <a:solidFill>
                <a:prstClr val="black"/>
              </a:solidFill>
            </a:endParaRPr>
          </a:p>
        </p:txBody>
      </p:sp>
      <p:sp>
        <p:nvSpPr>
          <p:cNvPr id="133122" name="Rectangle 2"/>
          <p:cNvSpPr>
            <a:spLocks noGrp="1" noRot="1" noChangeAspect="1" noChangeArrowheads="1" noTextEdit="1"/>
          </p:cNvSpPr>
          <p:nvPr>
            <p:ph type="sldImg"/>
          </p:nvPr>
        </p:nvSpPr>
        <p:spPr>
          <a:xfrm>
            <a:off x="382588" y="685800"/>
            <a:ext cx="6094412" cy="3429000"/>
          </a:xfrm>
          <a:ln/>
        </p:spPr>
      </p:sp>
      <p:sp>
        <p:nvSpPr>
          <p:cNvPr id="26" name="Text Box 7"/>
          <p:cNvSpPr txBox="1">
            <a:spLocks noChangeArrowheads="1"/>
          </p:cNvSpPr>
          <p:nvPr/>
        </p:nvSpPr>
        <p:spPr bwMode="auto">
          <a:xfrm>
            <a:off x="6398200" y="166614"/>
            <a:ext cx="306007" cy="309855"/>
          </a:xfrm>
          <a:prstGeom prst="rect">
            <a:avLst/>
          </a:prstGeom>
          <a:noFill/>
          <a:ln w="9525" algn="ctr">
            <a:noFill/>
            <a:miter lim="800000"/>
            <a:headEnd/>
            <a:tailEnd/>
          </a:ln>
          <a:effectLst/>
        </p:spPr>
        <p:txBody>
          <a:bodyPr wrap="none" lIns="8646" tIns="8646" rIns="8646" bIns="8646">
            <a:spAutoFit/>
          </a:bodyPr>
          <a:lstStyle/>
          <a:p>
            <a:pPr defTabSz="896229"/>
            <a:r>
              <a:rPr sz="1900" b="1">
                <a:solidFill>
                  <a:prstClr val="white"/>
                </a:solidFill>
                <a:latin typeface="Calibri"/>
                <a:cs typeface="Arial" pitchFamily="34" charset="0"/>
              </a:rPr>
              <a:t>NC</a:t>
            </a:r>
          </a:p>
        </p:txBody>
      </p:sp>
      <p:sp>
        <p:nvSpPr>
          <p:cNvPr id="18" name="TextBox 17"/>
          <p:cNvSpPr txBox="1"/>
          <p:nvPr/>
        </p:nvSpPr>
        <p:spPr>
          <a:xfrm>
            <a:off x="-14630" y="228600"/>
            <a:ext cx="4358030" cy="338554"/>
          </a:xfrm>
          <a:prstGeom prst="rect">
            <a:avLst/>
          </a:prstGeom>
          <a:noFill/>
        </p:spPr>
        <p:txBody>
          <a:bodyPr wrap="square" rtlCol="0">
            <a:spAutoFit/>
          </a:bodyPr>
          <a:lstStyle/>
          <a:p>
            <a:r>
              <a:rPr lang="en-US" sz="800">
                <a:solidFill>
                  <a:schemeClr val="bg1"/>
                </a:solidFill>
              </a:rPr>
              <a:t>Superscript ‘c’ included against values 16.5 and 7.4 in both graphs and corresponding footnote added.</a:t>
            </a:r>
          </a:p>
        </p:txBody>
      </p:sp>
      <p:sp>
        <p:nvSpPr>
          <p:cNvPr id="3" name="Notes Placeholder 2"/>
          <p:cNvSpPr>
            <a:spLocks noGrp="1"/>
          </p:cNvSpPr>
          <p:nvPr>
            <p:ph type="body" sz="quarter" idx="3"/>
          </p:nvPr>
        </p:nvSpPr>
        <p:spPr/>
        <p:txBody>
          <a:bodyPr/>
          <a:lstStyle/>
          <a:p>
            <a:endParaRPr lang="en-US"/>
          </a:p>
        </p:txBody>
      </p:sp>
      <p:sp>
        <p:nvSpPr>
          <p:cNvPr id="9" name="Rectangle 8"/>
          <p:cNvSpPr/>
          <p:nvPr/>
        </p:nvSpPr>
        <p:spPr>
          <a:xfrm>
            <a:off x="76618" y="2315123"/>
            <a:ext cx="1018651" cy="898708"/>
          </a:xfrm>
          <a:prstGeom prst="rect">
            <a:avLst/>
          </a:prstGeom>
          <a:ln>
            <a:solidFill>
              <a:srgbClr val="FF0000"/>
            </a:solidFill>
          </a:ln>
        </p:spPr>
        <p:txBody>
          <a:bodyPr wrap="square" lIns="45720" tIns="18288" rIns="45720" bIns="18288">
            <a:spAutoFit/>
          </a:bodyPr>
          <a:lstStyle/>
          <a:p>
            <a:r>
              <a:rPr lang="en-US" sz="800" i="1" kern="0"/>
              <a:t>Bone et al. Lancet Diabetes </a:t>
            </a:r>
            <a:r>
              <a:rPr lang="en-US" sz="800" i="1" kern="0" err="1"/>
              <a:t>Endocrinol</a:t>
            </a:r>
            <a:r>
              <a:rPr lang="en-US" sz="800" i="1" kern="0"/>
              <a:t> </a:t>
            </a:r>
            <a:r>
              <a:rPr lang="en-US" sz="800" kern="0"/>
              <a:t>2017. DOI: 10.1016/S2213-8587(17)30138-9. Accessed 5/22/17.</a:t>
            </a:r>
          </a:p>
          <a:p>
            <a:r>
              <a:rPr lang="en-US" sz="800" kern="0"/>
              <a:t>8-Figure4</a:t>
            </a:r>
          </a:p>
        </p:txBody>
      </p:sp>
      <p:sp>
        <p:nvSpPr>
          <p:cNvPr id="10" name="Left Brace 9"/>
          <p:cNvSpPr/>
          <p:nvPr/>
        </p:nvSpPr>
        <p:spPr>
          <a:xfrm>
            <a:off x="1105319" y="1406768"/>
            <a:ext cx="211015" cy="2662813"/>
          </a:xfrm>
          <a:prstGeom prst="leftBrace">
            <a:avLst>
              <a:gd name="adj1" fmla="val 61821"/>
              <a:gd name="adj2" fmla="val 50000"/>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423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2</a:t>
            </a:fld>
            <a:endParaRPr lang="de-AT"/>
          </a:p>
        </p:txBody>
      </p:sp>
    </p:spTree>
    <p:extLst>
      <p:ext uri="{BB962C8B-B14F-4D97-AF65-F5344CB8AC3E}">
        <p14:creationId xmlns:p14="http://schemas.microsoft.com/office/powerpoint/2010/main" val="288556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a:ln/>
        </p:spPr>
        <p:txBody>
          <a:bodyPr/>
          <a:lstStyle/>
          <a:p>
            <a:fld id="{39E01090-F442-4A85-885D-C5066BB6CEC4}" type="slidenum">
              <a:rPr lang="en-US">
                <a:solidFill>
                  <a:prstClr val="black"/>
                </a:solidFill>
              </a:rPr>
              <a:pPr/>
              <a:t>20</a:t>
            </a:fld>
            <a:endParaRPr lang="en-US">
              <a:solidFill>
                <a:prstClr val="black"/>
              </a:solidFill>
            </a:endParaRPr>
          </a:p>
        </p:txBody>
      </p:sp>
      <p:sp>
        <p:nvSpPr>
          <p:cNvPr id="131074" name="Rectangle 2"/>
          <p:cNvSpPr>
            <a:spLocks noGrp="1" noRot="1" noChangeAspect="1" noChangeArrowheads="1" noTextEdit="1"/>
          </p:cNvSpPr>
          <p:nvPr>
            <p:ph type="sldImg"/>
          </p:nvPr>
        </p:nvSpPr>
        <p:spPr>
          <a:xfrm>
            <a:off x="407988" y="696913"/>
            <a:ext cx="6196012" cy="3486150"/>
          </a:xfrm>
          <a:ln/>
        </p:spPr>
      </p:sp>
      <p:sp>
        <p:nvSpPr>
          <p:cNvPr id="131075" name="Rectangle 3"/>
          <p:cNvSpPr>
            <a:spLocks noGrp="1" noChangeArrowheads="1"/>
          </p:cNvSpPr>
          <p:nvPr>
            <p:ph type="body" idx="1"/>
          </p:nvPr>
        </p:nvSpPr>
        <p:spPr>
          <a:xfrm>
            <a:off x="699824" y="4416100"/>
            <a:ext cx="5610754" cy="4182457"/>
          </a:xfrm>
        </p:spPr>
        <p:txBody>
          <a:bodyPr>
            <a:normAutofit/>
          </a:bodyPr>
          <a:lstStyle/>
          <a:p>
            <a:pPr marL="220295" indent="-220295">
              <a:buFontTx/>
              <a:buChar char="•"/>
            </a:pPr>
            <a:r>
              <a:rPr lang="en-US" sz="1000" dirty="0">
                <a:solidFill>
                  <a:prstClr val="black"/>
                </a:solidFill>
              </a:rPr>
              <a:t>In the extension study, serum CTX and P1NP levels continued to remain low in the denosumab treatment group through year 10.</a:t>
            </a:r>
            <a:r>
              <a:rPr lang="en-US" sz="1000" baseline="30000" dirty="0">
                <a:solidFill>
                  <a:prstClr val="black"/>
                </a:solidFill>
              </a:rPr>
              <a:t>1</a:t>
            </a:r>
          </a:p>
          <a:p>
            <a:pPr marL="220295" indent="-220295">
              <a:buFontTx/>
              <a:buChar char="•"/>
            </a:pPr>
            <a:endParaRPr lang="en-US" sz="1100" dirty="0">
              <a:solidFill>
                <a:prstClr val="black"/>
              </a:solidFill>
            </a:endParaRPr>
          </a:p>
          <a:p>
            <a:pPr marL="220295" indent="-220295">
              <a:buFontTx/>
              <a:buAutoNum type="arabicPeriod"/>
            </a:pPr>
            <a:r>
              <a:rPr lang="en-GB" sz="800" noProof="0" dirty="0">
                <a:solidFill>
                  <a:srgbClr val="FFFFFF"/>
                </a:solidFill>
                <a:ea typeface="ＭＳ Ｐゴシック" pitchFamily="34" charset="-128"/>
              </a:rPr>
              <a:t>Bone HG, </a:t>
            </a:r>
            <a:r>
              <a:rPr lang="en-GB" sz="800" noProof="0" dirty="0" err="1">
                <a:solidFill>
                  <a:srgbClr val="FFFFFF"/>
                </a:solidFill>
                <a:ea typeface="ＭＳ Ｐゴシック" pitchFamily="34" charset="-128"/>
              </a:rPr>
              <a:t>Wagman</a:t>
            </a:r>
            <a:r>
              <a:rPr lang="en-GB" sz="800" noProof="0" dirty="0">
                <a:solidFill>
                  <a:srgbClr val="FFFFFF"/>
                </a:solidFill>
                <a:ea typeface="ＭＳ Ｐゴシック" pitchFamily="34" charset="-128"/>
              </a:rPr>
              <a:t> RB, Brandi</a:t>
            </a:r>
            <a:r>
              <a:rPr lang="en-GB" sz="800" baseline="0" noProof="0" dirty="0">
                <a:solidFill>
                  <a:srgbClr val="FFFFFF"/>
                </a:solidFill>
                <a:ea typeface="ＭＳ Ｐゴシック" pitchFamily="34" charset="-128"/>
              </a:rPr>
              <a:t> ML,</a:t>
            </a:r>
            <a:r>
              <a:rPr lang="en-GB" sz="800" noProof="0" dirty="0">
                <a:solidFill>
                  <a:srgbClr val="FFFFFF"/>
                </a:solidFill>
                <a:ea typeface="ＭＳ Ｐゴシック" pitchFamily="34" charset="-128"/>
              </a:rPr>
              <a:t> et al. 10 years of denosumab treatment in postmenopausal women with osteoporosis: results from the phase 3 randomised FREEDOM trial and open-label extension. </a:t>
            </a:r>
            <a:r>
              <a:rPr lang="en-GB" sz="800" i="1" noProof="0" dirty="0">
                <a:solidFill>
                  <a:srgbClr val="FFFFFF"/>
                </a:solidFill>
                <a:ea typeface="ＭＳ Ｐゴシック" pitchFamily="34" charset="-128"/>
              </a:rPr>
              <a:t>Lancet Diabetes Endocrinol. </a:t>
            </a:r>
            <a:r>
              <a:rPr lang="en-GB" sz="800" noProof="0" dirty="0">
                <a:solidFill>
                  <a:srgbClr val="FFFFFF"/>
                </a:solidFill>
                <a:ea typeface="ＭＳ Ｐゴシック" pitchFamily="34" charset="-128"/>
              </a:rPr>
              <a:t>2017; 5: 513-523</a:t>
            </a:r>
            <a:r>
              <a:rPr lang="en-GB" sz="800" noProof="0" dirty="0">
                <a:cs typeface="Arial" charset="0"/>
              </a:rPr>
              <a:t>. </a:t>
            </a:r>
          </a:p>
        </p:txBody>
      </p:sp>
    </p:spTree>
    <p:extLst>
      <p:ext uri="{BB962C8B-B14F-4D97-AF65-F5344CB8AC3E}">
        <p14:creationId xmlns:p14="http://schemas.microsoft.com/office/powerpoint/2010/main" val="61562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21</a:t>
            </a:fld>
            <a:endParaRPr lang="de-AT"/>
          </a:p>
        </p:txBody>
      </p:sp>
    </p:spTree>
    <p:extLst>
      <p:ext uri="{BB962C8B-B14F-4D97-AF65-F5344CB8AC3E}">
        <p14:creationId xmlns:p14="http://schemas.microsoft.com/office/powerpoint/2010/main" val="3143756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BB4D37-F240-4297-85A7-628A14A0D616}" type="slidenum">
              <a:rPr lang="en-US" smtClean="0"/>
              <a:t>22</a:t>
            </a:fld>
            <a:endParaRPr lang="en-US"/>
          </a:p>
        </p:txBody>
      </p:sp>
      <p:sp>
        <p:nvSpPr>
          <p:cNvPr id="6" name="Notes Placeholder 5"/>
          <p:cNvSpPr>
            <a:spLocks noGrp="1"/>
          </p:cNvSpPr>
          <p:nvPr>
            <p:ph type="body" sz="quarter" idx="3"/>
          </p:nvPr>
        </p:nvSpPr>
        <p:spPr/>
        <p:txBody>
          <a:bodyPr/>
          <a:lstStyle/>
          <a:p>
            <a:endParaRPr lang="en-US"/>
          </a:p>
        </p:txBody>
      </p:sp>
      <p:sp>
        <p:nvSpPr>
          <p:cNvPr id="7" name="Rectangle 6"/>
          <p:cNvSpPr/>
          <p:nvPr/>
        </p:nvSpPr>
        <p:spPr>
          <a:xfrm>
            <a:off x="76618" y="2315123"/>
            <a:ext cx="1018651" cy="898708"/>
          </a:xfrm>
          <a:prstGeom prst="rect">
            <a:avLst/>
          </a:prstGeom>
          <a:ln>
            <a:solidFill>
              <a:srgbClr val="FF0000"/>
            </a:solidFill>
          </a:ln>
        </p:spPr>
        <p:txBody>
          <a:bodyPr wrap="square" lIns="45720" tIns="18288" rIns="45720" bIns="18288">
            <a:spAutoFit/>
          </a:bodyPr>
          <a:lstStyle/>
          <a:p>
            <a:r>
              <a:rPr lang="en-US" sz="800" i="1" kern="0"/>
              <a:t>Bone et al. Lancet Diabetes </a:t>
            </a:r>
            <a:r>
              <a:rPr lang="en-US" sz="800" i="1" kern="0" err="1"/>
              <a:t>Endocrinol</a:t>
            </a:r>
            <a:r>
              <a:rPr lang="en-US" sz="800" i="1" kern="0"/>
              <a:t> </a:t>
            </a:r>
            <a:r>
              <a:rPr lang="en-US" sz="800" kern="0"/>
              <a:t>2017. DOI: 10.1016/S2213-8587(17)30138-9. Accessed 5/22/17.</a:t>
            </a:r>
          </a:p>
          <a:p>
            <a:r>
              <a:rPr lang="en-US" sz="800" kern="0"/>
              <a:t>5-Table2</a:t>
            </a:r>
          </a:p>
        </p:txBody>
      </p:sp>
      <p:sp>
        <p:nvSpPr>
          <p:cNvPr id="8" name="Left Brace 7"/>
          <p:cNvSpPr/>
          <p:nvPr/>
        </p:nvSpPr>
        <p:spPr>
          <a:xfrm>
            <a:off x="1105319" y="1406768"/>
            <a:ext cx="211015" cy="2662813"/>
          </a:xfrm>
          <a:prstGeom prst="leftBrace">
            <a:avLst>
              <a:gd name="adj1" fmla="val 61821"/>
              <a:gd name="adj2" fmla="val 50000"/>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80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2870C6-8630-47A4-9402-E60B9CD9F67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98337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883400" cy="495300"/>
          </a:xfrm>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154F36-1B71-4BF0-81F7-05FC0A0E7561}" type="slidenum">
              <a:rPr lang="en-US" smtClean="0"/>
              <a:pPr>
                <a:defRPr/>
              </a:pPr>
              <a:t>24</a:t>
            </a:fld>
            <a:endParaRPr lang="en-US"/>
          </a:p>
        </p:txBody>
      </p:sp>
    </p:spTree>
    <p:extLst>
      <p:ext uri="{BB962C8B-B14F-4D97-AF65-F5344CB8AC3E}">
        <p14:creationId xmlns:p14="http://schemas.microsoft.com/office/powerpoint/2010/main" val="976248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79503" indent="-299809" eaLnBrk="0" hangingPunct="0">
              <a:defRPr>
                <a:solidFill>
                  <a:schemeClr val="tx1"/>
                </a:solidFill>
                <a:latin typeface="Arial" pitchFamily="34" charset="0"/>
                <a:cs typeface="Arial" pitchFamily="34" charset="0"/>
              </a:defRPr>
            </a:lvl2pPr>
            <a:lvl3pPr marL="1199236" indent="-239847" eaLnBrk="0" hangingPunct="0">
              <a:defRPr>
                <a:solidFill>
                  <a:schemeClr val="tx1"/>
                </a:solidFill>
                <a:latin typeface="Arial" pitchFamily="34" charset="0"/>
                <a:cs typeface="Arial" pitchFamily="34" charset="0"/>
              </a:defRPr>
            </a:lvl3pPr>
            <a:lvl4pPr marL="1678930" indent="-239847" eaLnBrk="0" hangingPunct="0">
              <a:defRPr>
                <a:solidFill>
                  <a:schemeClr val="tx1"/>
                </a:solidFill>
                <a:latin typeface="Arial" pitchFamily="34" charset="0"/>
                <a:cs typeface="Arial" pitchFamily="34" charset="0"/>
              </a:defRPr>
            </a:lvl4pPr>
            <a:lvl5pPr marL="2158624" indent="-239847" eaLnBrk="0" hangingPunct="0">
              <a:defRPr>
                <a:solidFill>
                  <a:schemeClr val="tx1"/>
                </a:solidFill>
                <a:latin typeface="Arial" pitchFamily="34" charset="0"/>
                <a:cs typeface="Arial" pitchFamily="34" charset="0"/>
              </a:defRPr>
            </a:lvl5pPr>
            <a:lvl6pPr marL="2638318" indent="-239847" eaLnBrk="0" fontAlgn="base" hangingPunct="0">
              <a:spcBef>
                <a:spcPct val="0"/>
              </a:spcBef>
              <a:spcAft>
                <a:spcPct val="0"/>
              </a:spcAft>
              <a:defRPr>
                <a:solidFill>
                  <a:schemeClr val="tx1"/>
                </a:solidFill>
                <a:latin typeface="Arial" pitchFamily="34" charset="0"/>
                <a:cs typeface="Arial" pitchFamily="34" charset="0"/>
              </a:defRPr>
            </a:lvl6pPr>
            <a:lvl7pPr marL="3118013" indent="-239847" eaLnBrk="0" fontAlgn="base" hangingPunct="0">
              <a:spcBef>
                <a:spcPct val="0"/>
              </a:spcBef>
              <a:spcAft>
                <a:spcPct val="0"/>
              </a:spcAft>
              <a:defRPr>
                <a:solidFill>
                  <a:schemeClr val="tx1"/>
                </a:solidFill>
                <a:latin typeface="Arial" pitchFamily="34" charset="0"/>
                <a:cs typeface="Arial" pitchFamily="34" charset="0"/>
              </a:defRPr>
            </a:lvl7pPr>
            <a:lvl8pPr marL="3597707" indent="-239847" eaLnBrk="0" fontAlgn="base" hangingPunct="0">
              <a:spcBef>
                <a:spcPct val="0"/>
              </a:spcBef>
              <a:spcAft>
                <a:spcPct val="0"/>
              </a:spcAft>
              <a:defRPr>
                <a:solidFill>
                  <a:schemeClr val="tx1"/>
                </a:solidFill>
                <a:latin typeface="Arial" pitchFamily="34" charset="0"/>
                <a:cs typeface="Arial" pitchFamily="34" charset="0"/>
              </a:defRPr>
            </a:lvl8pPr>
            <a:lvl9pPr marL="4077401" indent="-239847"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3E2BA9-3B06-4AA7-90B0-1D1318C8B534}" type="slidenum">
              <a:rPr kumimoji="0" lang="en-US" sz="1300" b="0" i="0" u="none" strike="noStrike" kern="1200" cap="none" spc="0" normalizeH="0" baseline="0" noProof="0" smtClean="0">
                <a:ln>
                  <a:noFill/>
                </a:ln>
                <a:solidFill>
                  <a:srgbClr val="000000"/>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6522" indent="-226522">
              <a:buClr>
                <a:schemeClr val="tx1"/>
              </a:buClr>
              <a:buFontTx/>
              <a:buChar char="•"/>
            </a:pPr>
            <a:r>
              <a:rPr lang="en-US" dirty="0"/>
              <a:t>The pharmacokinetic and pharmacodynamic properties of denosumab support the 60 mg SC Q6M dosing regimen.</a:t>
            </a:r>
            <a:r>
              <a:rPr lang="en-US" baseline="30000" dirty="0"/>
              <a:t>1,2</a:t>
            </a:r>
            <a:endParaRPr lang="en-US" dirty="0"/>
          </a:p>
          <a:p>
            <a:pPr marL="226522" indent="-226522">
              <a:buFontTx/>
              <a:buChar char="•"/>
            </a:pPr>
            <a:r>
              <a:rPr lang="en-US" dirty="0"/>
              <a:t>Denosumab pharmacokinetics are similar to other monoclonal antibodies. Serum denosumab exposures are maintained for majority of dose interval.</a:t>
            </a:r>
            <a:r>
              <a:rPr lang="en-US" baseline="30000" dirty="0"/>
              <a:t>2</a:t>
            </a:r>
            <a:endParaRPr lang="en-US" dirty="0"/>
          </a:p>
          <a:p>
            <a:pPr marL="226522" indent="-226522">
              <a:buFontTx/>
              <a:buChar char="•"/>
            </a:pPr>
            <a:r>
              <a:rPr lang="en-US" dirty="0"/>
              <a:t>Consistent with the pharmacokinetics profile, reductions in serum CTX-I are rapid (within 3 days), and substantial (by ~85%).</a:t>
            </a:r>
            <a:r>
              <a:rPr lang="en-US" baseline="30000" dirty="0"/>
              <a:t>3</a:t>
            </a:r>
            <a:endParaRPr lang="en-US" dirty="0"/>
          </a:p>
          <a:p>
            <a:pPr marL="226522" indent="-226522">
              <a:buFontTx/>
              <a:buChar char="•"/>
            </a:pPr>
            <a:r>
              <a:rPr lang="en-US" dirty="0"/>
              <a:t>At the end of each dosing interval, CTX reductions were partially attenuated from a maximal reduction of </a:t>
            </a:r>
            <a:r>
              <a:rPr lang="en-US" dirty="0">
                <a:cs typeface="Arial" pitchFamily="34" charset="0"/>
              </a:rPr>
              <a:t>≥ </a:t>
            </a:r>
            <a:r>
              <a:rPr lang="en-US" dirty="0"/>
              <a:t>87% to </a:t>
            </a:r>
            <a:r>
              <a:rPr lang="en-US" dirty="0">
                <a:cs typeface="Arial" pitchFamily="34" charset="0"/>
              </a:rPr>
              <a:t>≥ </a:t>
            </a:r>
            <a:r>
              <a:rPr lang="en-US" dirty="0"/>
              <a:t>45% (range 45% to 80%), as serum denosumab levels diminished, reflecting the reversibility of the effects of denosumab on bone remodeling. These effects were sustained with continued treatment. Upon </a:t>
            </a:r>
            <a:r>
              <a:rPr lang="en-US" dirty="0" err="1"/>
              <a:t>reinitiation</a:t>
            </a:r>
            <a:r>
              <a:rPr lang="en-US" dirty="0"/>
              <a:t>, the degree of inhibition of CTX by denosumab was similar to that observed in patients initiating denosumab treatment.</a:t>
            </a:r>
            <a:r>
              <a:rPr lang="en-US" baseline="30000" dirty="0"/>
              <a:t>3</a:t>
            </a:r>
            <a:endParaRPr lang="en-US" dirty="0"/>
          </a:p>
          <a:p>
            <a:pPr marL="226522" indent="-226522">
              <a:buFontTx/>
              <a:buChar char="•"/>
            </a:pPr>
            <a:r>
              <a:rPr lang="en-US" dirty="0"/>
              <a:t>BMD gains are robust and continuous, and comparable to higher doses (such as 100 mg or 210 mg Q6M).</a:t>
            </a:r>
            <a:r>
              <a:rPr lang="en-US" baseline="30000" dirty="0"/>
              <a:t>1</a:t>
            </a:r>
            <a:endParaRPr lang="en-US" dirty="0"/>
          </a:p>
          <a:p>
            <a:pPr marL="226522" indent="-226522">
              <a:buFontTx/>
              <a:buChar char="•"/>
            </a:pPr>
            <a:endParaRPr lang="en-US" sz="900" dirty="0"/>
          </a:p>
          <a:p>
            <a:pPr marL="226522" indent="-226522">
              <a:buFontTx/>
              <a:buAutoNum type="arabicPeriod"/>
            </a:pPr>
            <a:r>
              <a:rPr lang="en-US" sz="900" dirty="0"/>
              <a:t>McClung MR, </a:t>
            </a:r>
            <a:r>
              <a:rPr lang="en-US" sz="900" dirty="0" err="1"/>
              <a:t>Lewiecki</a:t>
            </a:r>
            <a:r>
              <a:rPr lang="en-US" sz="900" dirty="0"/>
              <a:t> EM, Cohen SB, et al. Denosumab in postmenopausal women with low bone mineral density. </a:t>
            </a:r>
            <a:r>
              <a:rPr lang="en-US" sz="900" i="1" dirty="0"/>
              <a:t>N </a:t>
            </a:r>
            <a:r>
              <a:rPr lang="en-US" sz="900" i="1" dirty="0" err="1"/>
              <a:t>Engl</a:t>
            </a:r>
            <a:r>
              <a:rPr lang="en-US" sz="900" i="1" dirty="0"/>
              <a:t> J Med</a:t>
            </a:r>
            <a:r>
              <a:rPr lang="en-US" sz="900" dirty="0"/>
              <a:t>. 2006;354:821-831. Supplementary appendix at www.nejm.org.</a:t>
            </a:r>
          </a:p>
          <a:p>
            <a:pPr marL="226522" indent="-226522">
              <a:buFontTx/>
              <a:buAutoNum type="arabicPeriod"/>
            </a:pPr>
            <a:r>
              <a:rPr lang="en-US" sz="900" dirty="0"/>
              <a:t>Jang G, Peterson M. Denosumab, an inhibitor of RANKL, has pharmacokinetics similar to other monoclonal antibodies. </a:t>
            </a:r>
            <a:r>
              <a:rPr lang="en-US" sz="900" i="1" dirty="0"/>
              <a:t>J Bone Miner Res</a:t>
            </a:r>
            <a:r>
              <a:rPr lang="en-US" sz="900" dirty="0"/>
              <a:t>. 2006;21(suppl 1):S190. Abstract SA403 and poster.</a:t>
            </a:r>
          </a:p>
          <a:p>
            <a:pPr marL="226522" indent="-226522">
              <a:spcBef>
                <a:spcPct val="10000"/>
              </a:spcBef>
              <a:buFontTx/>
              <a:buAutoNum type="arabicPeriod"/>
            </a:pPr>
            <a:r>
              <a:rPr lang="en-US" sz="900" dirty="0"/>
              <a:t>Prolia</a:t>
            </a:r>
            <a:r>
              <a:rPr lang="en-US" sz="900" baseline="30000" dirty="0"/>
              <a:t>®</a:t>
            </a:r>
            <a:r>
              <a:rPr lang="en-US" sz="900" dirty="0"/>
              <a:t> (denosumab) prescribing information, Amgen. 2012.</a:t>
            </a:r>
          </a:p>
        </p:txBody>
      </p:sp>
    </p:spTree>
    <p:extLst>
      <p:ext uri="{BB962C8B-B14F-4D97-AF65-F5344CB8AC3E}">
        <p14:creationId xmlns:p14="http://schemas.microsoft.com/office/powerpoint/2010/main" val="586832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26</a:t>
            </a:fld>
            <a:endParaRPr lang="de-AT"/>
          </a:p>
        </p:txBody>
      </p:sp>
    </p:spTree>
    <p:extLst>
      <p:ext uri="{BB962C8B-B14F-4D97-AF65-F5344CB8AC3E}">
        <p14:creationId xmlns:p14="http://schemas.microsoft.com/office/powerpoint/2010/main" val="8905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78CDE-038A-4994-AE1B-B4A54CB68F6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4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4E475-7F27-4B84-92B9-5C9516C5ABCD}" type="slidenum">
              <a:rPr lang="en-US" smtClean="0"/>
              <a:pPr/>
              <a:t>28</a:t>
            </a:fld>
            <a:endParaRPr lang="en-US"/>
          </a:p>
        </p:txBody>
      </p:sp>
    </p:spTree>
    <p:extLst>
      <p:ext uri="{BB962C8B-B14F-4D97-AF65-F5344CB8AC3E}">
        <p14:creationId xmlns:p14="http://schemas.microsoft.com/office/powerpoint/2010/main" val="4258211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29</a:t>
            </a:fld>
            <a:endParaRPr lang="de-AT"/>
          </a:p>
        </p:txBody>
      </p:sp>
    </p:spTree>
    <p:extLst>
      <p:ext uri="{BB962C8B-B14F-4D97-AF65-F5344CB8AC3E}">
        <p14:creationId xmlns:p14="http://schemas.microsoft.com/office/powerpoint/2010/main" val="243490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43F748-26C0-4C41-8B51-301C86E57221}" type="slidenum">
              <a:rPr lang="en-US" smtClean="0"/>
              <a:pPr/>
              <a:t>3</a:t>
            </a:fld>
            <a:endParaRPr lang="en-US"/>
          </a:p>
        </p:txBody>
      </p:sp>
      <p:sp>
        <p:nvSpPr>
          <p:cNvPr id="6" name="Slide Image Placeholder 5">
            <a:extLst>
              <a:ext uri="{FF2B5EF4-FFF2-40B4-BE49-F238E27FC236}">
                <a16:creationId xmlns:a16="http://schemas.microsoft.com/office/drawing/2014/main" id="{E9635548-66C9-4DE7-8B47-86188D69081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2CEA9AA-B5C8-4D31-BDFF-F8E080E3BE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381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30</a:t>
            </a:fld>
            <a:endParaRPr lang="de-AT"/>
          </a:p>
        </p:txBody>
      </p:sp>
    </p:spTree>
    <p:extLst>
      <p:ext uri="{BB962C8B-B14F-4D97-AF65-F5344CB8AC3E}">
        <p14:creationId xmlns:p14="http://schemas.microsoft.com/office/powerpoint/2010/main" val="222036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e-DE" dirty="0" err="1"/>
              <a:t>Polymyalgia</a:t>
            </a:r>
            <a:r>
              <a:rPr lang="de-DE" baseline="0" dirty="0"/>
              <a:t> </a:t>
            </a:r>
            <a:r>
              <a:rPr lang="de-DE" baseline="0" dirty="0" err="1"/>
              <a:t>rheumatica</a:t>
            </a:r>
            <a:r>
              <a:rPr lang="de-DE" baseline="0" dirty="0"/>
              <a:t> – rheumatischer Muskelschmerz – Schulter und Beckengürtel (</a:t>
            </a:r>
            <a:r>
              <a:rPr lang="de-DE" baseline="0" dirty="0" err="1"/>
              <a:t>Vaskulitiden</a:t>
            </a:r>
            <a:r>
              <a:rPr lang="de-DE" baseline="0" dirty="0"/>
              <a:t> – Gefäßentzündungen) – Polymyalgie</a:t>
            </a:r>
          </a:p>
          <a:p>
            <a:pPr marL="0" indent="0">
              <a:buNone/>
            </a:pPr>
            <a:r>
              <a:rPr lang="de-DE" baseline="0" dirty="0"/>
              <a:t>Kollagenose – Bindegewebe und Blutgefäße betroffen – SLE, Polymyositis, </a:t>
            </a:r>
            <a:r>
              <a:rPr lang="de-DE" baseline="0" dirty="0" err="1"/>
              <a:t>Sjörgren</a:t>
            </a:r>
            <a:r>
              <a:rPr lang="de-DE" baseline="0" dirty="0"/>
              <a:t>-Syndrom, Sklerodermie, CREST-Syndrom, Sharp-Syndrom, </a:t>
            </a:r>
            <a:r>
              <a:rPr lang="de-DE" baseline="0" dirty="0" err="1"/>
              <a:t>Buschke</a:t>
            </a:r>
            <a:r>
              <a:rPr lang="de-DE" baseline="0" dirty="0"/>
              <a:t>-</a:t>
            </a:r>
            <a:r>
              <a:rPr lang="de-DE" baseline="0" dirty="0" err="1"/>
              <a:t>Ollendorf</a:t>
            </a:r>
            <a:r>
              <a:rPr lang="de-DE" baseline="0" dirty="0"/>
              <a:t>-Syndrom</a:t>
            </a:r>
          </a:p>
          <a:p>
            <a:pPr marL="0" indent="0">
              <a:buNone/>
            </a:pPr>
            <a:r>
              <a:rPr lang="de-DE" baseline="0" dirty="0" err="1"/>
              <a:t>Vaskulitiden</a:t>
            </a:r>
            <a:r>
              <a:rPr lang="de-DE" baseline="0" dirty="0"/>
              <a:t> – Autoimmunologische Prozesse – Entzündung von Gefäßen (Arterien, Venen)</a:t>
            </a:r>
          </a:p>
        </p:txBody>
      </p:sp>
      <p:sp>
        <p:nvSpPr>
          <p:cNvPr id="4" name="Slide Number Placeholder 3"/>
          <p:cNvSpPr>
            <a:spLocks noGrp="1"/>
          </p:cNvSpPr>
          <p:nvPr>
            <p:ph type="sldNum" sz="quarter" idx="10"/>
          </p:nvPr>
        </p:nvSpPr>
        <p:spPr>
          <a:xfrm>
            <a:off x="3883853" y="9428164"/>
            <a:ext cx="2972547"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24B3B-A243-475D-8C99-08DA0BE4B034}"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7525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32</a:t>
            </a:fld>
            <a:endParaRPr lang="de-AT"/>
          </a:p>
        </p:txBody>
      </p:sp>
    </p:spTree>
    <p:extLst>
      <p:ext uri="{BB962C8B-B14F-4D97-AF65-F5344CB8AC3E}">
        <p14:creationId xmlns:p14="http://schemas.microsoft.com/office/powerpoint/2010/main" val="2806319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33</a:t>
            </a:fld>
            <a:endParaRPr lang="de-AT"/>
          </a:p>
        </p:txBody>
      </p:sp>
    </p:spTree>
    <p:extLst>
      <p:ext uri="{BB962C8B-B14F-4D97-AF65-F5344CB8AC3E}">
        <p14:creationId xmlns:p14="http://schemas.microsoft.com/office/powerpoint/2010/main" val="3130445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78CDE-038A-4994-AE1B-B4A54CB68F6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231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35</a:t>
            </a:fld>
            <a:endParaRPr lang="de-AT"/>
          </a:p>
        </p:txBody>
      </p:sp>
    </p:spTree>
    <p:extLst>
      <p:ext uri="{BB962C8B-B14F-4D97-AF65-F5344CB8AC3E}">
        <p14:creationId xmlns:p14="http://schemas.microsoft.com/office/powerpoint/2010/main" val="3482834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14"/>
          <p:cNvSpPr txBox="1">
            <a:spLocks noGrp="1" noChangeArrowheads="1"/>
          </p:cNvSpPr>
          <p:nvPr/>
        </p:nvSpPr>
        <p:spPr bwMode="auto">
          <a:xfrm>
            <a:off x="3924346" y="9872950"/>
            <a:ext cx="3077136" cy="253656"/>
          </a:xfrm>
          <a:prstGeom prst="rect">
            <a:avLst/>
          </a:prstGeom>
          <a:noFill/>
          <a:ln w="9525">
            <a:noFill/>
            <a:miter lim="800000"/>
            <a:headEnd/>
            <a:tailEnd/>
          </a:ln>
        </p:spPr>
        <p:txBody>
          <a:bodyPr lIns="100922" tIns="50462" rIns="100922" bIns="50462" anchor="b"/>
          <a:lstStyle/>
          <a:p>
            <a:pPr algn="r" defTabSz="1009389">
              <a:defRPr/>
            </a:pPr>
            <a:fld id="{0EE7E299-802A-4592-BD6F-EC3C8A99A019}" type="slidenum">
              <a:rPr lang="en-US" sz="1000">
                <a:solidFill>
                  <a:prstClr val="black"/>
                </a:solidFill>
                <a:latin typeface="Arial" pitchFamily="34" charset="0"/>
                <a:ea typeface="MS PGothic" pitchFamily="34" charset="-128"/>
                <a:cs typeface="Arial" pitchFamily="34" charset="0"/>
              </a:rPr>
              <a:pPr algn="r" defTabSz="1009389">
                <a:defRPr/>
              </a:pPr>
              <a:t>36</a:t>
            </a:fld>
            <a:endParaRPr lang="en-US" sz="1000" dirty="0">
              <a:solidFill>
                <a:prstClr val="black"/>
              </a:solidFill>
              <a:latin typeface="Arial" pitchFamily="34" charset="0"/>
              <a:ea typeface="MS PGothic" pitchFamily="34" charset="-128"/>
              <a:cs typeface="Arial" pitchFamily="34" charset="0"/>
            </a:endParaRPr>
          </a:p>
        </p:txBody>
      </p:sp>
      <p:sp>
        <p:nvSpPr>
          <p:cNvPr id="1302531" name="Rectangle 2"/>
          <p:cNvSpPr>
            <a:spLocks noGrp="1" noRot="1" noChangeAspect="1" noChangeArrowheads="1" noTextEdit="1"/>
          </p:cNvSpPr>
          <p:nvPr>
            <p:ph type="sldImg"/>
          </p:nvPr>
        </p:nvSpPr>
        <p:spPr>
          <a:xfrm>
            <a:off x="141288" y="768350"/>
            <a:ext cx="6818312" cy="3836988"/>
          </a:xfrm>
          <a:ln/>
        </p:spPr>
      </p:sp>
      <p:sp>
        <p:nvSpPr>
          <p:cNvPr id="1302532" name="Rectangle 3"/>
          <p:cNvSpPr>
            <a:spLocks noGrp="1" noChangeArrowheads="1"/>
          </p:cNvSpPr>
          <p:nvPr>
            <p:ph type="body" idx="1"/>
          </p:nvPr>
        </p:nvSpPr>
        <p:spPr>
          <a:noFill/>
          <a:ln/>
        </p:spPr>
        <p:txBody>
          <a:bodyPr lIns="100922" tIns="50462" rIns="100922" bIns="50462"/>
          <a:lstStyle/>
          <a:p>
            <a:pPr marL="185713" indent="-185713"/>
            <a:endParaRPr lang="en-US" sz="900" dirty="0"/>
          </a:p>
        </p:txBody>
      </p:sp>
    </p:spTree>
    <p:extLst>
      <p:ext uri="{BB962C8B-B14F-4D97-AF65-F5344CB8AC3E}">
        <p14:creationId xmlns:p14="http://schemas.microsoft.com/office/powerpoint/2010/main" val="103567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6"/>
          <p:cNvSpPr txBox="1">
            <a:spLocks noGrp="1"/>
          </p:cNvSpPr>
          <p:nvPr/>
        </p:nvSpPr>
        <p:spPr bwMode="auto">
          <a:xfrm>
            <a:off x="4021297" y="9721109"/>
            <a:ext cx="3076363" cy="511730"/>
          </a:xfrm>
          <a:prstGeom prst="rect">
            <a:avLst/>
          </a:prstGeom>
          <a:noFill/>
          <a:ln w="9525">
            <a:noFill/>
            <a:miter lim="800000"/>
            <a:headEnd/>
            <a:tailEnd/>
          </a:ln>
        </p:spPr>
        <p:txBody>
          <a:bodyPr lIns="94759" tIns="47380" rIns="94759" bIns="47380" anchor="b"/>
          <a:lstStyle/>
          <a:p>
            <a:pPr algn="r" fontAlgn="base">
              <a:spcBef>
                <a:spcPct val="0"/>
              </a:spcBef>
              <a:spcAft>
                <a:spcPct val="0"/>
              </a:spcAft>
            </a:pPr>
            <a:fld id="{320A1EEA-4F39-42E1-B575-676BCF426AC9}" type="slidenum">
              <a:rPr lang="en-GB" sz="1000">
                <a:solidFill>
                  <a:srgbClr val="000000"/>
                </a:solidFill>
              </a:rPr>
              <a:pPr algn="r" fontAlgn="base">
                <a:spcBef>
                  <a:spcPct val="0"/>
                </a:spcBef>
                <a:spcAft>
                  <a:spcPct val="0"/>
                </a:spcAft>
              </a:pPr>
              <a:t>37</a:t>
            </a:fld>
            <a:endParaRPr lang="en-GB" sz="1000" dirty="0">
              <a:solidFill>
                <a:srgbClr val="000000"/>
              </a:solidFill>
            </a:endParaRPr>
          </a:p>
        </p:txBody>
      </p:sp>
      <p:sp>
        <p:nvSpPr>
          <p:cNvPr id="152579" name="Rectangle 2"/>
          <p:cNvSpPr>
            <a:spLocks noGrp="1" noRot="1" noChangeAspect="1" noChangeArrowheads="1" noTextEdit="1"/>
          </p:cNvSpPr>
          <p:nvPr>
            <p:ph type="sldImg"/>
          </p:nvPr>
        </p:nvSpPr>
        <p:spPr bwMode="auto">
          <a:xfrm>
            <a:off x="136525" y="765175"/>
            <a:ext cx="6826250" cy="3840163"/>
          </a:xfrm>
          <a:noFill/>
          <a:ln>
            <a:solidFill>
              <a:schemeClr val="tx1"/>
            </a:solidFill>
            <a:miter lim="800000"/>
            <a:headEnd/>
            <a:tailEnd/>
          </a:ln>
        </p:spPr>
      </p:sp>
      <p:sp>
        <p:nvSpPr>
          <p:cNvPr id="5" name="Notes Placeholder 4"/>
          <p:cNvSpPr>
            <a:spLocks noGrp="1"/>
          </p:cNvSpPr>
          <p:nvPr>
            <p:ph type="body" sz="quarter" idx="10"/>
          </p:nvPr>
        </p:nvSpPr>
        <p:spPr/>
        <p:txBody>
          <a:bodyPr>
            <a:normAutofit/>
          </a:bodyPr>
          <a:lstStyle/>
          <a:p>
            <a:pPr>
              <a:buNone/>
            </a:pPr>
            <a:endParaRPr lang="en-US" baseline="0" dirty="0"/>
          </a:p>
        </p:txBody>
      </p:sp>
    </p:spTree>
    <p:extLst>
      <p:ext uri="{BB962C8B-B14F-4D97-AF65-F5344CB8AC3E}">
        <p14:creationId xmlns:p14="http://schemas.microsoft.com/office/powerpoint/2010/main" val="1295368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C1FF80-9C32-441D-B43F-284FCE7B7B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370933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78CDE-038A-4994-AE1B-B4A54CB68F6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1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43F748-26C0-4C41-8B51-301C86E572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E9635548-66C9-4DE7-8B47-86188D69081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2CEA9AA-B5C8-4D31-BDFF-F8E080E3BE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755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78CDE-038A-4994-AE1B-B4A54CB68F6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462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41</a:t>
            </a:fld>
            <a:endParaRPr lang="de-AT"/>
          </a:p>
        </p:txBody>
      </p:sp>
    </p:spTree>
    <p:extLst>
      <p:ext uri="{BB962C8B-B14F-4D97-AF65-F5344CB8AC3E}">
        <p14:creationId xmlns:p14="http://schemas.microsoft.com/office/powerpoint/2010/main" val="55054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5</a:t>
            </a:fld>
            <a:endParaRPr lang="de-AT"/>
          </a:p>
        </p:txBody>
      </p:sp>
    </p:spTree>
    <p:extLst>
      <p:ext uri="{BB962C8B-B14F-4D97-AF65-F5344CB8AC3E}">
        <p14:creationId xmlns:p14="http://schemas.microsoft.com/office/powerpoint/2010/main" val="62421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162530B6-0616-42FE-86E5-9BF8C4135A5D}" type="slidenum">
              <a:rPr lang="de-AT" smtClean="0"/>
              <a:t>6</a:t>
            </a:fld>
            <a:endParaRPr lang="de-AT"/>
          </a:p>
        </p:txBody>
      </p:sp>
    </p:spTree>
    <p:extLst>
      <p:ext uri="{BB962C8B-B14F-4D97-AF65-F5344CB8AC3E}">
        <p14:creationId xmlns:p14="http://schemas.microsoft.com/office/powerpoint/2010/main" val="119272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p:nvPr>
        </p:nvSpPr>
        <p:spPr/>
        <p:txBody>
          <a:bodyPr/>
          <a:lstStyle/>
          <a:p>
            <a:endParaRPr lang="de-AT"/>
          </a:p>
        </p:txBody>
      </p:sp>
      <p:sp>
        <p:nvSpPr>
          <p:cNvPr id="5" name="Footer Placeholder 4"/>
          <p:cNvSpPr>
            <a:spLocks noGrp="1"/>
          </p:cNvSpPr>
          <p:nvPr>
            <p:ph type="ftr" sz="quarter" idx="4"/>
          </p:nvPr>
        </p:nvSpPr>
        <p:spPr/>
        <p:txBody>
          <a:bodyPr/>
          <a:lstStyle/>
          <a:p>
            <a:endParaRPr lang="de-AT"/>
          </a:p>
        </p:txBody>
      </p:sp>
      <p:sp>
        <p:nvSpPr>
          <p:cNvPr id="6" name="Slide Number Placeholder 5"/>
          <p:cNvSpPr>
            <a:spLocks noGrp="1"/>
          </p:cNvSpPr>
          <p:nvPr>
            <p:ph type="sldNum" sz="quarter" idx="5"/>
          </p:nvPr>
        </p:nvSpPr>
        <p:spPr/>
        <p:txBody>
          <a:bodyPr/>
          <a:lstStyle/>
          <a:p>
            <a:fld id="{CEB78CDE-038A-4994-AE1B-B4A54CB68F61}" type="slidenum">
              <a:rPr lang="de-AT" smtClean="0"/>
              <a:t>7</a:t>
            </a:fld>
            <a:endParaRPr lang="de-AT"/>
          </a:p>
        </p:txBody>
      </p:sp>
    </p:spTree>
    <p:extLst>
      <p:ext uri="{BB962C8B-B14F-4D97-AF65-F5344CB8AC3E}">
        <p14:creationId xmlns:p14="http://schemas.microsoft.com/office/powerpoint/2010/main" val="74839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8</a:t>
            </a:fld>
            <a:endParaRPr lang="de-AT"/>
          </a:p>
        </p:txBody>
      </p:sp>
    </p:spTree>
    <p:extLst>
      <p:ext uri="{BB962C8B-B14F-4D97-AF65-F5344CB8AC3E}">
        <p14:creationId xmlns:p14="http://schemas.microsoft.com/office/powerpoint/2010/main" val="162893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Header Placeholder 3"/>
          <p:cNvSpPr>
            <a:spLocks noGrp="1"/>
          </p:cNvSpPr>
          <p:nvPr>
            <p:ph type="hdr" sz="quarter" idx="10"/>
          </p:nvPr>
        </p:nvSpPr>
        <p:spPr/>
        <p:txBody>
          <a:bodyPr/>
          <a:lstStyle/>
          <a:p>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EB78CDE-038A-4994-AE1B-B4A54CB68F61}" type="slidenum">
              <a:rPr lang="de-AT" smtClean="0"/>
              <a:t>9</a:t>
            </a:fld>
            <a:endParaRPr lang="de-AT"/>
          </a:p>
        </p:txBody>
      </p:sp>
    </p:spTree>
    <p:extLst>
      <p:ext uri="{BB962C8B-B14F-4D97-AF65-F5344CB8AC3E}">
        <p14:creationId xmlns:p14="http://schemas.microsoft.com/office/powerpoint/2010/main" val="30258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749801" y="4778376"/>
            <a:ext cx="7099300"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4720167" y="2454276"/>
            <a:ext cx="7097184" cy="2259013"/>
          </a:xfrm>
        </p:spPr>
        <p:txBody>
          <a:bodyPr/>
          <a:lstStyle>
            <a:lvl1pPr>
              <a:lnSpc>
                <a:spcPct val="100000"/>
              </a:lnSpc>
              <a:defRPr sz="3000"/>
            </a:lvl1pPr>
          </a:lstStyle>
          <a:p>
            <a:r>
              <a:rPr lang="en-US"/>
              <a:t>Click to edit Master title style</a:t>
            </a:r>
          </a:p>
        </p:txBody>
      </p:sp>
    </p:spTree>
    <p:extLst>
      <p:ext uri="{BB962C8B-B14F-4D97-AF65-F5344CB8AC3E}">
        <p14:creationId xmlns:p14="http://schemas.microsoft.com/office/powerpoint/2010/main" val="22581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626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0651" y="182564"/>
            <a:ext cx="2781300" cy="5984875"/>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662518" y="182564"/>
            <a:ext cx="8144933"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38367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Table Placeholder 2"/>
          <p:cNvSpPr>
            <a:spLocks noGrp="1"/>
          </p:cNvSpPr>
          <p:nvPr>
            <p:ph type="tbl" idx="1"/>
          </p:nvPr>
        </p:nvSpPr>
        <p:spPr>
          <a:xfrm>
            <a:off x="673100" y="1731964"/>
            <a:ext cx="11118851" cy="4435475"/>
          </a:xfrm>
        </p:spPr>
        <p:txBody>
          <a:bodyPr/>
          <a:lstStyle/>
          <a:p>
            <a:pPr lvl="0"/>
            <a:endParaRPr lang="de-CH" noProof="0"/>
          </a:p>
        </p:txBody>
      </p:sp>
    </p:spTree>
    <p:extLst>
      <p:ext uri="{BB962C8B-B14F-4D97-AF65-F5344CB8AC3E}">
        <p14:creationId xmlns:p14="http://schemas.microsoft.com/office/powerpoint/2010/main" val="413077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Chart Placeholder 2"/>
          <p:cNvSpPr>
            <a:spLocks noGrp="1"/>
          </p:cNvSpPr>
          <p:nvPr>
            <p:ph type="chart" idx="1"/>
          </p:nvPr>
        </p:nvSpPr>
        <p:spPr>
          <a:xfrm>
            <a:off x="673100" y="1731964"/>
            <a:ext cx="11118851" cy="4435475"/>
          </a:xfrm>
        </p:spPr>
        <p:txBody>
          <a:bodyPr/>
          <a:lstStyle/>
          <a:p>
            <a:pPr lvl="0"/>
            <a:endParaRPr lang="de-CH" noProof="0"/>
          </a:p>
        </p:txBody>
      </p:sp>
    </p:spTree>
    <p:extLst>
      <p:ext uri="{BB962C8B-B14F-4D97-AF65-F5344CB8AC3E}">
        <p14:creationId xmlns:p14="http://schemas.microsoft.com/office/powerpoint/2010/main" val="305256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Text Placeholder 2"/>
          <p:cNvSpPr>
            <a:spLocks noGrp="1"/>
          </p:cNvSpPr>
          <p:nvPr>
            <p:ph type="body" sz="half" idx="1"/>
          </p:nvPr>
        </p:nvSpPr>
        <p:spPr>
          <a:xfrm>
            <a:off x="673101" y="1731964"/>
            <a:ext cx="5456767"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333067" y="1731964"/>
            <a:ext cx="5458884"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58480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5217" y="187325"/>
            <a:ext cx="10972800" cy="627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8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75217" y="80963"/>
            <a:ext cx="10972800" cy="1249362"/>
          </a:xfrm>
        </p:spPr>
        <p:txBody>
          <a:bodyPr/>
          <a:lstStyle/>
          <a:p>
            <a:r>
              <a:rPr lang="en-US"/>
              <a:t>Click to edit Master title style</a:t>
            </a:r>
            <a:endParaRPr lang="de-CH"/>
          </a:p>
        </p:txBody>
      </p:sp>
      <p:sp>
        <p:nvSpPr>
          <p:cNvPr id="3" name="Text Placeholder 2"/>
          <p:cNvSpPr>
            <a:spLocks noGrp="1"/>
          </p:cNvSpPr>
          <p:nvPr>
            <p:ph type="body" sz="half" idx="1"/>
          </p:nvPr>
        </p:nvSpPr>
        <p:spPr>
          <a:xfrm>
            <a:off x="675217" y="1614488"/>
            <a:ext cx="10972800"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75217" y="4095750"/>
            <a:ext cx="10972800"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83073664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ontent Placeholder 2"/>
          <p:cNvSpPr>
            <a:spLocks noGrp="1"/>
          </p:cNvSpPr>
          <p:nvPr>
            <p:ph sz="half" idx="1"/>
          </p:nvPr>
        </p:nvSpPr>
        <p:spPr>
          <a:xfrm>
            <a:off x="673100" y="1731964"/>
            <a:ext cx="11118851" cy="214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4025900"/>
            <a:ext cx="11118851"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516385"/>
      </p:ext>
    </p:extLst>
  </p:cSld>
  <p:clrMapOvr>
    <a:masterClrMapping/>
  </p:clrMapOvr>
  <p:transition>
    <p:wipe dir="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ontent Placeholder 2"/>
          <p:cNvSpPr>
            <a:spLocks noGrp="1"/>
          </p:cNvSpPr>
          <p:nvPr>
            <p:ph sz="half" idx="1"/>
          </p:nvPr>
        </p:nvSpPr>
        <p:spPr>
          <a:xfrm>
            <a:off x="673100" y="1731964"/>
            <a:ext cx="5277491" cy="4467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6263781" y="1728789"/>
            <a:ext cx="5502771" cy="4462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144999"/>
      </p:ext>
    </p:extLst>
  </p:cSld>
  <p:clrMapOvr>
    <a:masterClrMapping/>
  </p:clrMapOvr>
  <p:transition>
    <p:wipe dir="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0"/>
          </p:nvPr>
        </p:nvSpPr>
        <p:spPr>
          <a:xfrm>
            <a:off x="153766" y="6462714"/>
            <a:ext cx="11884468" cy="395287"/>
          </a:xfrm>
        </p:spPr>
        <p:txBody>
          <a:bodyPr tIns="36000" bIns="36000" anchor="b"/>
          <a:lstStyle>
            <a:lvl1pPr marL="0" indent="0">
              <a:lnSpc>
                <a:spcPct val="100000"/>
              </a:lnSpc>
              <a:spcBef>
                <a:spcPts val="0"/>
              </a:spcBef>
              <a:buNone/>
              <a:defRPr sz="800"/>
            </a:lvl1pPr>
            <a:lvl2pPr marL="0" indent="0">
              <a:lnSpc>
                <a:spcPct val="100000"/>
              </a:lnSpc>
              <a:spcBef>
                <a:spcPts val="0"/>
              </a:spcBef>
              <a:buNone/>
              <a:defRPr sz="800"/>
            </a:lvl2pPr>
            <a:lvl3pPr marL="0" indent="0">
              <a:lnSpc>
                <a:spcPct val="100000"/>
              </a:lnSpc>
              <a:spcBef>
                <a:spcPts val="0"/>
              </a:spcBef>
              <a:buNone/>
              <a:defRPr sz="800"/>
            </a:lvl3pPr>
            <a:lvl4pPr marL="0" indent="0">
              <a:lnSpc>
                <a:spcPct val="100000"/>
              </a:lnSpc>
              <a:spcBef>
                <a:spcPts val="0"/>
              </a:spcBef>
              <a:buNone/>
              <a:defRPr sz="800"/>
            </a:lvl4pPr>
            <a:lvl5pPr marL="0" indent="0">
              <a:lnSpc>
                <a:spcPct val="100000"/>
              </a:lnSpc>
              <a:spcBef>
                <a:spcPts val="0"/>
              </a:spcBef>
              <a:buNone/>
              <a:defRPr sz="800"/>
            </a:lvl5pPr>
          </a:lstStyle>
          <a:p>
            <a:pPr lvl="0"/>
            <a:r>
              <a:rPr lang="en-US"/>
              <a:t>Click to edit Master text styles</a:t>
            </a:r>
          </a:p>
        </p:txBody>
      </p:sp>
    </p:spTree>
    <p:extLst>
      <p:ext uri="{BB962C8B-B14F-4D97-AF65-F5344CB8AC3E}">
        <p14:creationId xmlns:p14="http://schemas.microsoft.com/office/powerpoint/2010/main" val="91954039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4192856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47869"/>
            <a:ext cx="10972799" cy="660010"/>
          </a:xfrm>
        </p:spPr>
        <p:txBody>
          <a:bodyPr/>
          <a:lstStyle>
            <a:lvl1pPr>
              <a:defRPr sz="2200"/>
            </a:lvl1pPr>
          </a:lstStyle>
          <a:p>
            <a:r>
              <a:rPr lang="en-US"/>
              <a:t>Click to edit Master title style</a:t>
            </a:r>
          </a:p>
        </p:txBody>
      </p:sp>
      <p:sp>
        <p:nvSpPr>
          <p:cNvPr id="6" name="Text Placeholder 5"/>
          <p:cNvSpPr>
            <a:spLocks noGrp="1"/>
          </p:cNvSpPr>
          <p:nvPr>
            <p:ph type="body" sz="quarter" idx="10"/>
          </p:nvPr>
        </p:nvSpPr>
        <p:spPr>
          <a:xfrm>
            <a:off x="641566" y="1091012"/>
            <a:ext cx="10843357" cy="356011"/>
          </a:xfrm>
        </p:spPr>
        <p:txBody>
          <a:bodyPr/>
          <a:lstStyle>
            <a:lvl1pPr>
              <a:buNone/>
              <a:defRPr sz="1300" b="1" i="1"/>
            </a:lvl1pPr>
          </a:lstStyle>
          <a:p>
            <a:pPr lvl="0"/>
            <a:r>
              <a:rPr lang="en-US"/>
              <a:t>Click to edit Master text styles</a:t>
            </a:r>
          </a:p>
        </p:txBody>
      </p:sp>
    </p:spTree>
    <p:extLst>
      <p:ext uri="{BB962C8B-B14F-4D97-AF65-F5344CB8AC3E}">
        <p14:creationId xmlns:p14="http://schemas.microsoft.com/office/powerpoint/2010/main" val="226235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599" y="3"/>
            <a:ext cx="10972800" cy="1101777"/>
          </a:xfrm>
        </p:spPr>
        <p:txBody>
          <a:bodyPr/>
          <a:lstStyle>
            <a:lvl1pPr>
              <a:lnSpc>
                <a:spcPct val="85000"/>
              </a:lnSpc>
              <a:defRPr/>
            </a:lvl1pPr>
          </a:lstStyle>
          <a:p>
            <a:r>
              <a:rPr lang="en-US"/>
              <a:t>Click To Edit Master Title Style</a:t>
            </a:r>
          </a:p>
        </p:txBody>
      </p:sp>
      <p:sp>
        <p:nvSpPr>
          <p:cNvPr id="4" name="Text Placeholder 4"/>
          <p:cNvSpPr>
            <a:spLocks noGrp="1"/>
          </p:cNvSpPr>
          <p:nvPr>
            <p:ph type="body" sz="quarter" idx="10" hasCustomPrompt="1"/>
          </p:nvPr>
        </p:nvSpPr>
        <p:spPr>
          <a:xfrm>
            <a:off x="319791" y="6035040"/>
            <a:ext cx="11572407" cy="548640"/>
          </a:xfrm>
        </p:spPr>
        <p:txBody>
          <a:bodyPr anchor="b"/>
          <a:lstStyle>
            <a:lvl1pPr marL="0" indent="0">
              <a:spcBef>
                <a:spcPts val="0"/>
              </a:spcBef>
              <a:buNone/>
              <a:defRPr sz="1000">
                <a:solidFill>
                  <a:srgbClr val="777777"/>
                </a:solidFill>
              </a:defRPr>
            </a:lvl1pPr>
          </a:lstStyle>
          <a:p>
            <a:pPr lvl="0"/>
            <a:r>
              <a:rPr lang="en-US" sz="1000"/>
              <a:t>Reference</a:t>
            </a:r>
            <a:endParaRPr lang="en-US"/>
          </a:p>
        </p:txBody>
      </p:sp>
    </p:spTree>
    <p:extLst>
      <p:ext uri="{BB962C8B-B14F-4D97-AF65-F5344CB8AC3E}">
        <p14:creationId xmlns:p14="http://schemas.microsoft.com/office/powerpoint/2010/main" val="47012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19"/>
          <p:cNvSpPr>
            <a:spLocks noChangeShapeType="1"/>
          </p:cNvSpPr>
          <p:nvPr/>
        </p:nvSpPr>
        <p:spPr bwMode="auto">
          <a:xfrm>
            <a:off x="685800" y="1927225"/>
            <a:ext cx="10822517" cy="0"/>
          </a:xfrm>
          <a:prstGeom prst="line">
            <a:avLst/>
          </a:prstGeom>
          <a:noFill/>
          <a:ln w="12700">
            <a:solidFill>
              <a:srgbClr val="007CC2"/>
            </a:solidFill>
            <a:miter lim="800000"/>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800">
              <a:solidFill>
                <a:srgbClr val="000000"/>
              </a:solidFill>
              <a:cs typeface="Arial" pitchFamily="34" charset="0"/>
            </a:endParaRPr>
          </a:p>
        </p:txBody>
      </p:sp>
      <p:sp>
        <p:nvSpPr>
          <p:cNvPr id="5" name="Line 31"/>
          <p:cNvSpPr>
            <a:spLocks noChangeShapeType="1"/>
          </p:cNvSpPr>
          <p:nvPr/>
        </p:nvSpPr>
        <p:spPr bwMode="auto">
          <a:xfrm>
            <a:off x="685800" y="4265613"/>
            <a:ext cx="10822517" cy="0"/>
          </a:xfrm>
          <a:prstGeom prst="line">
            <a:avLst/>
          </a:prstGeom>
          <a:noFill/>
          <a:ln w="12700">
            <a:solidFill>
              <a:srgbClr val="007CC2"/>
            </a:solidFill>
            <a:miter lim="800000"/>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800">
              <a:solidFill>
                <a:srgbClr val="000000"/>
              </a:solidFill>
              <a:cs typeface="Arial" pitchFamily="34" charset="0"/>
            </a:endParaRPr>
          </a:p>
        </p:txBody>
      </p:sp>
      <p:sp>
        <p:nvSpPr>
          <p:cNvPr id="281613" name="Rectangle 13"/>
          <p:cNvSpPr>
            <a:spLocks noGrp="1" noChangeArrowheads="1"/>
          </p:cNvSpPr>
          <p:nvPr>
            <p:ph type="ctrTitle"/>
          </p:nvPr>
        </p:nvSpPr>
        <p:spPr>
          <a:xfrm>
            <a:off x="685800" y="2241550"/>
            <a:ext cx="10822517" cy="1709738"/>
          </a:xfrm>
        </p:spPr>
        <p:txBody>
          <a:bodyPr anchor="ctr"/>
          <a:lstStyle>
            <a:lvl1pPr>
              <a:spcBef>
                <a:spcPts val="1200"/>
              </a:spcBef>
              <a:defRPr sz="3800">
                <a:solidFill>
                  <a:schemeClr val="accent1"/>
                </a:solidFill>
              </a:defRPr>
            </a:lvl1pPr>
          </a:lstStyle>
          <a:p>
            <a:r>
              <a:rPr lang="en-US"/>
              <a:t>Click to edit Master title style</a:t>
            </a:r>
          </a:p>
        </p:txBody>
      </p:sp>
      <p:sp>
        <p:nvSpPr>
          <p:cNvPr id="281614" name="Rectangle 14"/>
          <p:cNvSpPr>
            <a:spLocks noGrp="1" noChangeArrowheads="1"/>
          </p:cNvSpPr>
          <p:nvPr>
            <p:ph type="subTitle" idx="1"/>
          </p:nvPr>
        </p:nvSpPr>
        <p:spPr>
          <a:xfrm>
            <a:off x="685800" y="4570413"/>
            <a:ext cx="10822517" cy="1054100"/>
          </a:xfrm>
          <a:ln/>
        </p:spPr>
        <p:txBody>
          <a:bodyPr/>
          <a:lstStyle>
            <a:lvl1pPr marL="0" indent="0">
              <a:lnSpc>
                <a:spcPct val="115000"/>
              </a:lnSpc>
              <a:spcBef>
                <a:spcPct val="35000"/>
              </a:spcBef>
              <a:buFontTx/>
              <a:buNone/>
              <a:defRPr sz="2000"/>
            </a:lvl1pPr>
          </a:lstStyle>
          <a:p>
            <a:r>
              <a:rPr lang="en-US"/>
              <a:t>Click to edit Master subtitle style</a:t>
            </a:r>
          </a:p>
        </p:txBody>
      </p:sp>
      <p:sp>
        <p:nvSpPr>
          <p:cNvPr id="9" name="Text Placeholder 4"/>
          <p:cNvSpPr>
            <a:spLocks noGrp="1"/>
          </p:cNvSpPr>
          <p:nvPr>
            <p:ph type="body" sz="quarter" idx="10" hasCustomPrompt="1"/>
          </p:nvPr>
        </p:nvSpPr>
        <p:spPr>
          <a:xfrm>
            <a:off x="319792" y="6035040"/>
            <a:ext cx="11667744" cy="548640"/>
          </a:xfrm>
        </p:spPr>
        <p:txBody>
          <a:bodyPr anchor="b"/>
          <a:lstStyle>
            <a:lvl1pPr marL="0" indent="0">
              <a:spcBef>
                <a:spcPts val="0"/>
              </a:spcBef>
              <a:buNone/>
              <a:defRPr sz="1000">
                <a:solidFill>
                  <a:srgbClr val="777777"/>
                </a:solidFill>
              </a:defRPr>
            </a:lvl1pPr>
          </a:lstStyle>
          <a:p>
            <a:pPr lvl="0"/>
            <a:r>
              <a:rPr lang="en-US" sz="1000"/>
              <a:t>Reference</a:t>
            </a:r>
            <a:endParaRPr lang="en-US"/>
          </a:p>
        </p:txBody>
      </p:sp>
      <p:sp>
        <p:nvSpPr>
          <p:cNvPr id="13" name="Slide Number Placeholder 1">
            <a:extLst>
              <a:ext uri="{FF2B5EF4-FFF2-40B4-BE49-F238E27FC236}">
                <a16:creationId xmlns:a16="http://schemas.microsoft.com/office/drawing/2014/main" id="{E1E2BDF9-7CF0-4220-BB05-D65309D4D988}"/>
              </a:ext>
            </a:extLst>
          </p:cNvPr>
          <p:cNvSpPr>
            <a:spLocks noGrp="1"/>
          </p:cNvSpPr>
          <p:nvPr>
            <p:ph type="sldNum" sz="quarter" idx="4"/>
          </p:nvPr>
        </p:nvSpPr>
        <p:spPr>
          <a:xfrm>
            <a:off x="9347200" y="1"/>
            <a:ext cx="2844800" cy="365125"/>
          </a:xfrm>
          <a:prstGeom prst="rect">
            <a:avLst/>
          </a:prstGeom>
        </p:spPr>
        <p:txBody>
          <a:bodyPr vert="horz" lIns="91440" tIns="45720" rIns="91440" bIns="45720" rtlCol="0" anchor="ctr"/>
          <a:lstStyle>
            <a:lvl1pPr algn="r">
              <a:defRPr sz="1000" b="1">
                <a:solidFill>
                  <a:schemeClr val="accent1"/>
                </a:solidFill>
              </a:defRPr>
            </a:lvl1pPr>
          </a:lstStyle>
          <a:p>
            <a:fld id="{E899D68E-20DC-4F91-9063-9F470685BE99}" type="slidenum">
              <a:rPr lang="en-US" smtClean="0"/>
              <a:pPr/>
              <a:t>‹#›</a:t>
            </a:fld>
            <a:endParaRPr lang="en-US"/>
          </a:p>
        </p:txBody>
      </p:sp>
      <p:sp>
        <p:nvSpPr>
          <p:cNvPr id="10" name="Rectangle 5">
            <a:extLst>
              <a:ext uri="{FF2B5EF4-FFF2-40B4-BE49-F238E27FC236}">
                <a16:creationId xmlns:a16="http://schemas.microsoft.com/office/drawing/2014/main" id="{B2A489A8-63BA-4571-842F-F7ADA908590A}"/>
              </a:ext>
            </a:extLst>
          </p:cNvPr>
          <p:cNvSpPr>
            <a:spLocks noChangeArrowheads="1"/>
          </p:cNvSpPr>
          <p:nvPr userDrawn="1"/>
        </p:nvSpPr>
        <p:spPr bwMode="auto">
          <a:xfrm>
            <a:off x="9742429" y="6642556"/>
            <a:ext cx="1923925" cy="215444"/>
          </a:xfrm>
          <a:prstGeom prst="rect">
            <a:avLst/>
          </a:prstGeom>
          <a:noFill/>
          <a:ln w="19050" algn="ctr">
            <a:noFill/>
            <a:miter lim="800000"/>
            <a:headEnd/>
            <a:tailEnd/>
          </a:ln>
          <a:effectLst/>
        </p:spPr>
        <p:txBody>
          <a:bodyPr wrap="none">
            <a:spAutoFit/>
          </a:bodyPr>
          <a:lstStyle/>
          <a:p>
            <a:pPr>
              <a:spcBef>
                <a:spcPct val="50000"/>
              </a:spcBef>
            </a:pPr>
            <a:r>
              <a:rPr lang="en-US" sz="800" dirty="0">
                <a:solidFill>
                  <a:schemeClr val="tx1"/>
                </a:solidFill>
              </a:rPr>
              <a:t>©2021 Amgen Inc. All rights reserved.</a:t>
            </a:r>
          </a:p>
        </p:txBody>
      </p:sp>
    </p:spTree>
    <p:extLst>
      <p:ext uri="{BB962C8B-B14F-4D97-AF65-F5344CB8AC3E}">
        <p14:creationId xmlns:p14="http://schemas.microsoft.com/office/powerpoint/2010/main" val="8081084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3pPr>
              <a:buFont typeface="Wingdings" pitchFamily="2" charset="2"/>
              <a:buChar char="§"/>
              <a:defRPr/>
            </a:lvl3pPr>
            <a:lvl4pPr>
              <a:buFont typeface="Courier New" pitchFamily="49" charset="0"/>
              <a:buChar char="o"/>
              <a:defRPr/>
            </a:lvl4pPr>
            <a:lvl5pPr>
              <a:buFont typeface="Courier New" pitchFamily="49"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p:cNvSpPr>
            <a:spLocks noGrp="1"/>
          </p:cNvSpPr>
          <p:nvPr>
            <p:ph type="body" sz="quarter" idx="10" hasCustomPrompt="1"/>
          </p:nvPr>
        </p:nvSpPr>
        <p:spPr>
          <a:xfrm>
            <a:off x="319792" y="6035040"/>
            <a:ext cx="11667744" cy="548640"/>
          </a:xfrm>
        </p:spPr>
        <p:txBody>
          <a:bodyPr anchor="b"/>
          <a:lstStyle>
            <a:lvl1pPr marL="0" indent="0">
              <a:spcBef>
                <a:spcPts val="0"/>
              </a:spcBef>
              <a:buNone/>
              <a:defRPr sz="1000">
                <a:solidFill>
                  <a:srgbClr val="777777"/>
                </a:solidFill>
              </a:defRPr>
            </a:lvl1pPr>
          </a:lstStyle>
          <a:p>
            <a:pPr lvl="0"/>
            <a:r>
              <a:rPr lang="en-US" sz="1000"/>
              <a:t>Reference</a:t>
            </a:r>
            <a:endParaRPr lang="en-US"/>
          </a:p>
        </p:txBody>
      </p:sp>
      <p:sp>
        <p:nvSpPr>
          <p:cNvPr id="5" name="Slide Number Placeholder 1">
            <a:extLst>
              <a:ext uri="{FF2B5EF4-FFF2-40B4-BE49-F238E27FC236}">
                <a16:creationId xmlns:a16="http://schemas.microsoft.com/office/drawing/2014/main" id="{8B5B4480-9303-4154-8CFC-68F9E5A35DEF}"/>
              </a:ext>
            </a:extLst>
          </p:cNvPr>
          <p:cNvSpPr>
            <a:spLocks noGrp="1"/>
          </p:cNvSpPr>
          <p:nvPr>
            <p:ph type="sldNum" sz="quarter" idx="4"/>
          </p:nvPr>
        </p:nvSpPr>
        <p:spPr>
          <a:xfrm>
            <a:off x="9347200" y="1"/>
            <a:ext cx="2844800" cy="365125"/>
          </a:xfrm>
          <a:prstGeom prst="rect">
            <a:avLst/>
          </a:prstGeom>
        </p:spPr>
        <p:txBody>
          <a:bodyPr vert="horz" lIns="91440" tIns="45720" rIns="91440" bIns="45720" rtlCol="0" anchor="ctr"/>
          <a:lstStyle>
            <a:lvl1pPr algn="r">
              <a:defRPr sz="1000" b="1">
                <a:solidFill>
                  <a:schemeClr val="accent1"/>
                </a:solidFill>
              </a:defRPr>
            </a:lvl1pPr>
          </a:lstStyle>
          <a:p>
            <a:fld id="{E899D68E-20DC-4F91-9063-9F470685BE99}" type="slidenum">
              <a:rPr lang="en-US" smtClean="0"/>
              <a:pPr/>
              <a:t>‹#›</a:t>
            </a:fld>
            <a:endParaRPr lang="en-US"/>
          </a:p>
        </p:txBody>
      </p:sp>
    </p:spTree>
    <p:extLst>
      <p:ext uri="{BB962C8B-B14F-4D97-AF65-F5344CB8AC3E}">
        <p14:creationId xmlns:p14="http://schemas.microsoft.com/office/powerpoint/2010/main" val="34318317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899D68E-20DC-4F91-9063-9F470685BE99}" type="slidenum">
              <a:rPr lang="en-US" smtClean="0"/>
              <a:pPr/>
              <a:t>‹#›</a:t>
            </a:fld>
            <a:endParaRPr lang="en-US"/>
          </a:p>
        </p:txBody>
      </p:sp>
    </p:spTree>
    <p:extLst>
      <p:ext uri="{BB962C8B-B14F-4D97-AF65-F5344CB8AC3E}">
        <p14:creationId xmlns:p14="http://schemas.microsoft.com/office/powerpoint/2010/main" val="316649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749801" y="4778376"/>
            <a:ext cx="7099300"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4720167" y="2454276"/>
            <a:ext cx="7097184" cy="2259013"/>
          </a:xfrm>
        </p:spPr>
        <p:txBody>
          <a:bodyPr/>
          <a:lstStyle>
            <a:lvl1pPr>
              <a:lnSpc>
                <a:spcPct val="100000"/>
              </a:lnSpc>
              <a:defRPr sz="3000"/>
            </a:lvl1pPr>
          </a:lstStyle>
          <a:p>
            <a:r>
              <a:rPr lang="en-US"/>
              <a:t>Click to edit Master title style</a:t>
            </a:r>
          </a:p>
        </p:txBody>
      </p:sp>
    </p:spTree>
    <p:extLst>
      <p:ext uri="{BB962C8B-B14F-4D97-AF65-F5344CB8AC3E}">
        <p14:creationId xmlns:p14="http://schemas.microsoft.com/office/powerpoint/2010/main" val="167489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06870580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91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599" y="3"/>
            <a:ext cx="10972800" cy="1101777"/>
          </a:xfrm>
        </p:spPr>
        <p:txBody>
          <a:bodyPr/>
          <a:lstStyle>
            <a:lvl1pPr>
              <a:lnSpc>
                <a:spcPct val="85000"/>
              </a:lnSpc>
              <a:defRPr/>
            </a:lvl1pPr>
          </a:lstStyle>
          <a:p>
            <a:r>
              <a:rPr lang="en-US"/>
              <a:t>Click To Edit Master Title Style</a:t>
            </a:r>
          </a:p>
        </p:txBody>
      </p:sp>
      <p:sp>
        <p:nvSpPr>
          <p:cNvPr id="4" name="Text Placeholder 4"/>
          <p:cNvSpPr>
            <a:spLocks noGrp="1"/>
          </p:cNvSpPr>
          <p:nvPr>
            <p:ph type="body" sz="quarter" idx="10" hasCustomPrompt="1"/>
          </p:nvPr>
        </p:nvSpPr>
        <p:spPr>
          <a:xfrm>
            <a:off x="319791" y="6035040"/>
            <a:ext cx="11572407" cy="548640"/>
          </a:xfrm>
        </p:spPr>
        <p:txBody>
          <a:bodyPr anchor="b"/>
          <a:lstStyle>
            <a:lvl1pPr marL="0" indent="0">
              <a:spcBef>
                <a:spcPts val="0"/>
              </a:spcBef>
              <a:buNone/>
              <a:defRPr sz="1000">
                <a:solidFill>
                  <a:srgbClr val="777777"/>
                </a:solidFill>
              </a:defRPr>
            </a:lvl1pPr>
          </a:lstStyle>
          <a:p>
            <a:pPr lvl="0"/>
            <a:r>
              <a:rPr lang="en-US" sz="1000"/>
              <a:t>Reference</a:t>
            </a:r>
            <a:endParaRPr lang="en-US"/>
          </a:p>
        </p:txBody>
      </p:sp>
    </p:spTree>
    <p:extLst>
      <p:ext uri="{BB962C8B-B14F-4D97-AF65-F5344CB8AC3E}">
        <p14:creationId xmlns:p14="http://schemas.microsoft.com/office/powerpoint/2010/main" val="171626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75217" y="80963"/>
            <a:ext cx="10972800" cy="1249362"/>
          </a:xfrm>
        </p:spPr>
        <p:txBody>
          <a:bodyPr/>
          <a:lstStyle/>
          <a:p>
            <a:r>
              <a:rPr lang="en-US"/>
              <a:t>Click to edit Master title style</a:t>
            </a:r>
            <a:endParaRPr lang="de-CH"/>
          </a:p>
        </p:txBody>
      </p:sp>
      <p:sp>
        <p:nvSpPr>
          <p:cNvPr id="3" name="Text Placeholder 2"/>
          <p:cNvSpPr>
            <a:spLocks noGrp="1"/>
          </p:cNvSpPr>
          <p:nvPr>
            <p:ph type="body" sz="half" idx="1"/>
          </p:nvPr>
        </p:nvSpPr>
        <p:spPr>
          <a:xfrm>
            <a:off x="675217" y="1614488"/>
            <a:ext cx="10972800"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75217" y="4095750"/>
            <a:ext cx="10972800"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41766878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de-CH"/>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2996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Chart Placeholder 2"/>
          <p:cNvSpPr>
            <a:spLocks noGrp="1"/>
          </p:cNvSpPr>
          <p:nvPr>
            <p:ph type="chart" idx="1"/>
          </p:nvPr>
        </p:nvSpPr>
        <p:spPr>
          <a:xfrm>
            <a:off x="673100" y="1731964"/>
            <a:ext cx="11118851" cy="4435475"/>
          </a:xfrm>
        </p:spPr>
        <p:txBody>
          <a:bodyPr/>
          <a:lstStyle/>
          <a:p>
            <a:pPr lvl="0"/>
            <a:endParaRPr lang="de-CH" noProof="0"/>
          </a:p>
        </p:txBody>
      </p:sp>
    </p:spTree>
    <p:extLst>
      <p:ext uri="{BB962C8B-B14F-4D97-AF65-F5344CB8AC3E}">
        <p14:creationId xmlns:p14="http://schemas.microsoft.com/office/powerpoint/2010/main" val="1965948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47869"/>
            <a:ext cx="10972799" cy="660010"/>
          </a:xfrm>
        </p:spPr>
        <p:txBody>
          <a:bodyPr/>
          <a:lstStyle>
            <a:lvl1pPr>
              <a:defRPr sz="2200"/>
            </a:lvl1pPr>
          </a:lstStyle>
          <a:p>
            <a:r>
              <a:rPr lang="en-US"/>
              <a:t>Click to edit Master title style</a:t>
            </a:r>
          </a:p>
        </p:txBody>
      </p:sp>
      <p:sp>
        <p:nvSpPr>
          <p:cNvPr id="6" name="Text Placeholder 5"/>
          <p:cNvSpPr>
            <a:spLocks noGrp="1"/>
          </p:cNvSpPr>
          <p:nvPr>
            <p:ph type="body" sz="quarter" idx="10"/>
          </p:nvPr>
        </p:nvSpPr>
        <p:spPr>
          <a:xfrm>
            <a:off x="641566" y="1091012"/>
            <a:ext cx="10843357" cy="356011"/>
          </a:xfrm>
        </p:spPr>
        <p:txBody>
          <a:bodyPr/>
          <a:lstStyle>
            <a:lvl1pPr>
              <a:buNone/>
              <a:defRPr sz="1300" b="1" i="1"/>
            </a:lvl1pPr>
          </a:lstStyle>
          <a:p>
            <a:pPr lvl="0"/>
            <a:r>
              <a:rPr lang="en-US"/>
              <a:t>Click to edit Master text styles</a:t>
            </a:r>
          </a:p>
        </p:txBody>
      </p:sp>
    </p:spTree>
    <p:extLst>
      <p:ext uri="{BB962C8B-B14F-4D97-AF65-F5344CB8AC3E}">
        <p14:creationId xmlns:p14="http://schemas.microsoft.com/office/powerpoint/2010/main" val="3664572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673101" y="1731964"/>
            <a:ext cx="5456767"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333067" y="1731964"/>
            <a:ext cx="5458884"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62984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1343610"/>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45">
              <a:defRPr/>
            </a:pPr>
            <a:endParaRPr lang="en-US" sz="521" dirty="0">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923500"/>
            <a:ext cx="11222376" cy="320088"/>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775903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5"/>
          <p:cNvSpPr>
            <a:spLocks noGrp="1"/>
          </p:cNvSpPr>
          <p:nvPr>
            <p:ph type="title"/>
          </p:nvPr>
        </p:nvSpPr>
        <p:spPr>
          <a:xfrm>
            <a:off x="609600" y="116632"/>
            <a:ext cx="10972800" cy="1224136"/>
          </a:xfrm>
          <a:prstGeom prst="rect">
            <a:avLst/>
          </a:prstGeom>
        </p:spPr>
        <p:txBody>
          <a:bodyPr rtlCol="0">
            <a:noAutofit/>
          </a:bodyPr>
          <a:lstStyle/>
          <a:p>
            <a:r>
              <a:rPr lang="en-US" dirty="0"/>
              <a:t>Click to edit Master title style</a:t>
            </a:r>
            <a:endParaRPr lang="en-GB" dirty="0"/>
          </a:p>
        </p:txBody>
      </p:sp>
      <p:sp>
        <p:nvSpPr>
          <p:cNvPr id="4" name="Text Placeholder 3"/>
          <p:cNvSpPr>
            <a:spLocks noGrp="1"/>
          </p:cNvSpPr>
          <p:nvPr>
            <p:ph type="body" sz="quarter" idx="10"/>
          </p:nvPr>
        </p:nvSpPr>
        <p:spPr>
          <a:xfrm>
            <a:off x="0" y="6457950"/>
            <a:ext cx="5359400" cy="400050"/>
          </a:xfrm>
        </p:spPr>
        <p:txBody>
          <a:bodyPr anchor="b"/>
          <a:lstStyle>
            <a:lvl1pPr marL="0" indent="0">
              <a:spcBef>
                <a:spcPts val="0"/>
              </a:spcBef>
              <a:buFont typeface="Arial" panose="020B0604020202020204" pitchFamily="34" charset="0"/>
              <a:buNone/>
              <a:defRPr sz="1000"/>
            </a:lvl1pPr>
          </a:lstStyle>
          <a:p>
            <a:pPr lvl="0"/>
            <a:r>
              <a:rPr lang="en-US" dirty="0"/>
              <a:t>Click to edit Master</a:t>
            </a:r>
            <a:endParaRPr lang="en-GB" dirty="0"/>
          </a:p>
        </p:txBody>
      </p:sp>
      <p:sp>
        <p:nvSpPr>
          <p:cNvPr id="6" name="Text Placeholder 3"/>
          <p:cNvSpPr>
            <a:spLocks noGrp="1"/>
          </p:cNvSpPr>
          <p:nvPr>
            <p:ph type="body" sz="quarter" idx="11"/>
          </p:nvPr>
        </p:nvSpPr>
        <p:spPr>
          <a:xfrm>
            <a:off x="6807200" y="6457950"/>
            <a:ext cx="5359400" cy="400050"/>
          </a:xfrm>
        </p:spPr>
        <p:txBody>
          <a:bodyPr anchor="b"/>
          <a:lstStyle>
            <a:lvl1pPr marL="0" indent="0" algn="r">
              <a:spcBef>
                <a:spcPts val="0"/>
              </a:spcBef>
              <a:buFont typeface="Arial" panose="020B0604020202020204" pitchFamily="34" charset="0"/>
              <a:buNone/>
              <a:defRPr sz="1000"/>
            </a:lvl1pPr>
          </a:lstStyle>
          <a:p>
            <a:pPr lvl="0"/>
            <a:r>
              <a:rPr lang="en-US" dirty="0"/>
              <a:t>Click to edit Master</a:t>
            </a:r>
            <a:endParaRPr lang="en-GB" dirty="0"/>
          </a:p>
        </p:txBody>
      </p:sp>
    </p:spTree>
    <p:extLst>
      <p:ext uri="{BB962C8B-B14F-4D97-AF65-F5344CB8AC3E}">
        <p14:creationId xmlns:p14="http://schemas.microsoft.com/office/powerpoint/2010/main" val="402136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bIns="91440"/>
          <a:lstStyle/>
          <a:p>
            <a:r>
              <a:rPr lang="en-US"/>
              <a:t>Click to edit Master title style</a:t>
            </a:r>
            <a:endParaRPr lang="de-CH"/>
          </a:p>
        </p:txBody>
      </p:sp>
      <p:sp>
        <p:nvSpPr>
          <p:cNvPr id="3" name="Content Placeholder 2"/>
          <p:cNvSpPr>
            <a:spLocks noGrp="1"/>
          </p:cNvSpPr>
          <p:nvPr>
            <p:ph idx="1"/>
          </p:nvPr>
        </p:nvSpPr>
        <p:spPr>
          <a:xfrm>
            <a:off x="508000" y="1447800"/>
            <a:ext cx="11094720" cy="4678364"/>
          </a:xfrm>
        </p:spPr>
        <p:txBody>
          <a:bodyPr/>
          <a:lstStyle>
            <a:lvl1pPr marL="0">
              <a:buClr>
                <a:schemeClr val="accent5">
                  <a:lumMod val="75000"/>
                </a:schemeClr>
              </a:buClr>
              <a:buFont typeface="Arial" pitchFamily="34" charset="0"/>
              <a:buNone/>
              <a:defRPr baseline="0"/>
            </a:lvl1pPr>
            <a:lvl2pPr marL="0" marR="0" indent="-320040" algn="l" defTabSz="914400" rtl="0" eaLnBrk="0" fontAlgn="base" latinLnBrk="0" hangingPunct="0">
              <a:lnSpc>
                <a:spcPct val="100000"/>
              </a:lnSpc>
              <a:spcBef>
                <a:spcPts val="350"/>
              </a:spcBef>
              <a:spcAft>
                <a:spcPts val="500"/>
              </a:spcAft>
              <a:buClr>
                <a:schemeClr val="hlink"/>
              </a:buClr>
              <a:buSzTx/>
              <a:buFont typeface="Arial" pitchFamily="34" charset="0"/>
              <a:buChar char="•"/>
              <a:tabLst/>
              <a:defRPr sz="1600" i="0" baseline="0"/>
            </a:lvl2pPr>
            <a:lvl3pPr marL="457200">
              <a:spcBef>
                <a:spcPts val="300"/>
              </a:spcBef>
              <a:spcAft>
                <a:spcPts val="500"/>
              </a:spcAft>
              <a:defRPr sz="1800" i="0" baseline="0"/>
            </a:lvl3pPr>
            <a:lvl4pPr marL="914400">
              <a:buFont typeface="Arial" pitchFamily="34" charset="0"/>
              <a:buChar char="•"/>
              <a:defRPr sz="1600"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Text Placeholder 5"/>
          <p:cNvSpPr>
            <a:spLocks noGrp="1"/>
          </p:cNvSpPr>
          <p:nvPr>
            <p:ph type="body" sz="quarter" idx="10"/>
          </p:nvPr>
        </p:nvSpPr>
        <p:spPr>
          <a:xfrm>
            <a:off x="6096000" y="6248400"/>
            <a:ext cx="6096000" cy="533400"/>
          </a:xfrm>
        </p:spPr>
        <p:txBody>
          <a:bodyPr anchor="b"/>
          <a:lstStyle>
            <a:lvl1pPr algn="r">
              <a:buNone/>
              <a:defRPr sz="1100"/>
            </a:lvl1pPr>
          </a:lstStyle>
          <a:p>
            <a:pPr lvl="0"/>
            <a:r>
              <a:rPr lang="en-US"/>
              <a:t>Click to edit Master text styles</a:t>
            </a:r>
          </a:p>
        </p:txBody>
      </p:sp>
    </p:spTree>
    <p:extLst>
      <p:ext uri="{BB962C8B-B14F-4D97-AF65-F5344CB8AC3E}">
        <p14:creationId xmlns:p14="http://schemas.microsoft.com/office/powerpoint/2010/main" val="91091712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8308949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749801" y="4778376"/>
            <a:ext cx="7099300"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4720167" y="2454276"/>
            <a:ext cx="7097184" cy="2259013"/>
          </a:xfrm>
        </p:spPr>
        <p:txBody>
          <a:bodyPr/>
          <a:lstStyle>
            <a:lvl1pPr>
              <a:lnSpc>
                <a:spcPct val="100000"/>
              </a:lnSpc>
              <a:defRPr sz="3000"/>
            </a:lvl1pPr>
          </a:lstStyle>
          <a:p>
            <a:r>
              <a:rPr lang="en-US"/>
              <a:t>Click to edit Master title style</a:t>
            </a:r>
          </a:p>
        </p:txBody>
      </p:sp>
    </p:spTree>
    <p:extLst>
      <p:ext uri="{BB962C8B-B14F-4D97-AF65-F5344CB8AC3E}">
        <p14:creationId xmlns:p14="http://schemas.microsoft.com/office/powerpoint/2010/main" val="999163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4042644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de-CH"/>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670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673101" y="1731964"/>
            <a:ext cx="5456767"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333067" y="1731964"/>
            <a:ext cx="5458884"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216803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673101" y="1731964"/>
            <a:ext cx="5456767"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333067" y="1731964"/>
            <a:ext cx="5458884"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900620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218"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218"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2589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89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9" name="Title 1"/>
          <p:cNvSpPr>
            <a:spLocks noGrp="1"/>
          </p:cNvSpPr>
          <p:nvPr>
            <p:ph type="title"/>
          </p:nvPr>
        </p:nvSpPr>
        <p:spPr>
          <a:xfrm>
            <a:off x="662518" y="182563"/>
            <a:ext cx="11129433" cy="1282700"/>
          </a:xfrm>
        </p:spPr>
        <p:txBody>
          <a:bodyPr/>
          <a:lstStyle/>
          <a:p>
            <a:r>
              <a:rPr lang="en-US"/>
              <a:t>Click to edit Master title style</a:t>
            </a:r>
            <a:endParaRPr lang="de-CH"/>
          </a:p>
        </p:txBody>
      </p:sp>
    </p:spTree>
    <p:extLst>
      <p:ext uri="{BB962C8B-B14F-4D97-AF65-F5344CB8AC3E}">
        <p14:creationId xmlns:p14="http://schemas.microsoft.com/office/powerpoint/2010/main" val="2052460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Tree>
    <p:extLst>
      <p:ext uri="{BB962C8B-B14F-4D97-AF65-F5344CB8AC3E}">
        <p14:creationId xmlns:p14="http://schemas.microsoft.com/office/powerpoint/2010/main" val="157257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164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218" y="273050"/>
            <a:ext cx="4011084" cy="1162050"/>
          </a:xfrm>
        </p:spPr>
        <p:txBody>
          <a:bodyPr/>
          <a:lstStyle>
            <a:lvl1pPr algn="l">
              <a:defRPr sz="2000" b="1"/>
            </a:lvl1pPr>
          </a:lstStyle>
          <a:p>
            <a:r>
              <a:rPr lang="en-US"/>
              <a:t>Click to edit Master title style</a:t>
            </a:r>
            <a:endParaRPr lang="de-CH"/>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675218"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0134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9558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336849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0651" y="182564"/>
            <a:ext cx="2781300" cy="5984875"/>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662518" y="182564"/>
            <a:ext cx="8144933"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86075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Table Placeholder 2"/>
          <p:cNvSpPr>
            <a:spLocks noGrp="1"/>
          </p:cNvSpPr>
          <p:nvPr>
            <p:ph type="tbl" idx="1"/>
          </p:nvPr>
        </p:nvSpPr>
        <p:spPr>
          <a:xfrm>
            <a:off x="673100" y="1731964"/>
            <a:ext cx="11118851" cy="4435475"/>
          </a:xfrm>
        </p:spPr>
        <p:txBody>
          <a:bodyPr/>
          <a:lstStyle/>
          <a:p>
            <a:pPr lvl="0"/>
            <a:endParaRPr lang="de-CH" noProof="0"/>
          </a:p>
        </p:txBody>
      </p:sp>
    </p:spTree>
    <p:extLst>
      <p:ext uri="{BB962C8B-B14F-4D97-AF65-F5344CB8AC3E}">
        <p14:creationId xmlns:p14="http://schemas.microsoft.com/office/powerpoint/2010/main" val="2125836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Chart Placeholder 2"/>
          <p:cNvSpPr>
            <a:spLocks noGrp="1"/>
          </p:cNvSpPr>
          <p:nvPr>
            <p:ph type="chart" idx="1"/>
          </p:nvPr>
        </p:nvSpPr>
        <p:spPr>
          <a:xfrm>
            <a:off x="673100" y="1731964"/>
            <a:ext cx="11118851" cy="4435475"/>
          </a:xfrm>
        </p:spPr>
        <p:txBody>
          <a:bodyPr/>
          <a:lstStyle/>
          <a:p>
            <a:pPr lvl="0"/>
            <a:endParaRPr lang="de-CH" noProof="0"/>
          </a:p>
        </p:txBody>
      </p:sp>
    </p:spTree>
    <p:extLst>
      <p:ext uri="{BB962C8B-B14F-4D97-AF65-F5344CB8AC3E}">
        <p14:creationId xmlns:p14="http://schemas.microsoft.com/office/powerpoint/2010/main" val="170567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218"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218"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2589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89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9" name="Title 1"/>
          <p:cNvSpPr>
            <a:spLocks noGrp="1"/>
          </p:cNvSpPr>
          <p:nvPr>
            <p:ph type="title"/>
          </p:nvPr>
        </p:nvSpPr>
        <p:spPr>
          <a:xfrm>
            <a:off x="662518" y="182563"/>
            <a:ext cx="11129433" cy="1282700"/>
          </a:xfrm>
        </p:spPr>
        <p:txBody>
          <a:bodyPr/>
          <a:lstStyle/>
          <a:p>
            <a:r>
              <a:rPr lang="en-US"/>
              <a:t>Click to edit Master title style</a:t>
            </a:r>
            <a:endParaRPr lang="de-CH"/>
          </a:p>
        </p:txBody>
      </p:sp>
    </p:spTree>
    <p:extLst>
      <p:ext uri="{BB962C8B-B14F-4D97-AF65-F5344CB8AC3E}">
        <p14:creationId xmlns:p14="http://schemas.microsoft.com/office/powerpoint/2010/main" val="602860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endParaRPr lang="de-CH"/>
          </a:p>
        </p:txBody>
      </p:sp>
      <p:sp>
        <p:nvSpPr>
          <p:cNvPr id="3" name="Text Placeholder 2"/>
          <p:cNvSpPr>
            <a:spLocks noGrp="1"/>
          </p:cNvSpPr>
          <p:nvPr>
            <p:ph type="body" sz="half" idx="1"/>
          </p:nvPr>
        </p:nvSpPr>
        <p:spPr>
          <a:xfrm>
            <a:off x="673101" y="1731964"/>
            <a:ext cx="5456767"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333067" y="1731964"/>
            <a:ext cx="5458884"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195748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5217" y="187325"/>
            <a:ext cx="10972800" cy="627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760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75217" y="80963"/>
            <a:ext cx="10972800" cy="1249362"/>
          </a:xfrm>
        </p:spPr>
        <p:txBody>
          <a:bodyPr/>
          <a:lstStyle/>
          <a:p>
            <a:r>
              <a:rPr lang="en-US"/>
              <a:t>Click to edit Master title style</a:t>
            </a:r>
            <a:endParaRPr lang="de-CH"/>
          </a:p>
        </p:txBody>
      </p:sp>
      <p:sp>
        <p:nvSpPr>
          <p:cNvPr id="3" name="Text Placeholder 2"/>
          <p:cNvSpPr>
            <a:spLocks noGrp="1"/>
          </p:cNvSpPr>
          <p:nvPr>
            <p:ph type="body" sz="half" idx="1"/>
          </p:nvPr>
        </p:nvSpPr>
        <p:spPr>
          <a:xfrm>
            <a:off x="675217" y="1614488"/>
            <a:ext cx="10972800"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75217" y="4095750"/>
            <a:ext cx="10972800"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763700859"/>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ontent Placeholder 2"/>
          <p:cNvSpPr>
            <a:spLocks noGrp="1"/>
          </p:cNvSpPr>
          <p:nvPr>
            <p:ph sz="half" idx="1"/>
          </p:nvPr>
        </p:nvSpPr>
        <p:spPr>
          <a:xfrm>
            <a:off x="673100" y="1731964"/>
            <a:ext cx="11118851" cy="214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4025900"/>
            <a:ext cx="11118851"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053179"/>
      </p:ext>
    </p:extLst>
  </p:cSld>
  <p:clrMapOvr>
    <a:masterClrMapping/>
  </p:clrMapOvr>
  <p:transition>
    <p:wipe dir="r"/>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ontent Placeholder 2"/>
          <p:cNvSpPr>
            <a:spLocks noGrp="1"/>
          </p:cNvSpPr>
          <p:nvPr>
            <p:ph sz="half" idx="1"/>
          </p:nvPr>
        </p:nvSpPr>
        <p:spPr>
          <a:xfrm>
            <a:off x="673100" y="1731964"/>
            <a:ext cx="5277491" cy="4467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6263781" y="1728789"/>
            <a:ext cx="5502771" cy="4462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821749"/>
      </p:ext>
    </p:extLst>
  </p:cSld>
  <p:clrMapOvr>
    <a:masterClrMapping/>
  </p:clrMapOvr>
  <p:transition>
    <p:wipe dir="r"/>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0"/>
          </p:nvPr>
        </p:nvSpPr>
        <p:spPr>
          <a:xfrm>
            <a:off x="153766" y="6462714"/>
            <a:ext cx="11884468" cy="395287"/>
          </a:xfrm>
        </p:spPr>
        <p:txBody>
          <a:bodyPr tIns="36000" bIns="36000" anchor="b"/>
          <a:lstStyle>
            <a:lvl1pPr marL="0" indent="0">
              <a:lnSpc>
                <a:spcPct val="100000"/>
              </a:lnSpc>
              <a:spcBef>
                <a:spcPts val="0"/>
              </a:spcBef>
              <a:buNone/>
              <a:defRPr sz="800"/>
            </a:lvl1pPr>
            <a:lvl2pPr marL="0" indent="0">
              <a:lnSpc>
                <a:spcPct val="100000"/>
              </a:lnSpc>
              <a:spcBef>
                <a:spcPts val="0"/>
              </a:spcBef>
              <a:buNone/>
              <a:defRPr sz="800"/>
            </a:lvl2pPr>
            <a:lvl3pPr marL="0" indent="0">
              <a:lnSpc>
                <a:spcPct val="100000"/>
              </a:lnSpc>
              <a:spcBef>
                <a:spcPts val="0"/>
              </a:spcBef>
              <a:buNone/>
              <a:defRPr sz="800"/>
            </a:lvl3pPr>
            <a:lvl4pPr marL="0" indent="0">
              <a:lnSpc>
                <a:spcPct val="100000"/>
              </a:lnSpc>
              <a:spcBef>
                <a:spcPts val="0"/>
              </a:spcBef>
              <a:buNone/>
              <a:defRPr sz="800"/>
            </a:lvl4pPr>
            <a:lvl5pPr marL="0" indent="0">
              <a:lnSpc>
                <a:spcPct val="100000"/>
              </a:lnSpc>
              <a:spcBef>
                <a:spcPts val="0"/>
              </a:spcBef>
              <a:buNone/>
              <a:defRPr sz="800"/>
            </a:lvl5pPr>
          </a:lstStyle>
          <a:p>
            <a:pPr lvl="0"/>
            <a:r>
              <a:rPr lang="en-US"/>
              <a:t>Click to edit Master text styles</a:t>
            </a:r>
          </a:p>
        </p:txBody>
      </p:sp>
    </p:spTree>
    <p:extLst>
      <p:ext uri="{BB962C8B-B14F-4D97-AF65-F5344CB8AC3E}">
        <p14:creationId xmlns:p14="http://schemas.microsoft.com/office/powerpoint/2010/main" val="38781948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Tree>
    <p:extLst>
      <p:ext uri="{BB962C8B-B14F-4D97-AF65-F5344CB8AC3E}">
        <p14:creationId xmlns:p14="http://schemas.microsoft.com/office/powerpoint/2010/main" val="42603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7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218" y="273050"/>
            <a:ext cx="4011084" cy="1162050"/>
          </a:xfrm>
        </p:spPr>
        <p:txBody>
          <a:bodyPr/>
          <a:lstStyle>
            <a:lvl1pPr algn="l">
              <a:defRPr sz="2000" b="1"/>
            </a:lvl1pPr>
          </a:lstStyle>
          <a:p>
            <a:r>
              <a:rPr lang="en-US"/>
              <a:t>Click to edit Master title style</a:t>
            </a:r>
            <a:endParaRPr lang="de-CH"/>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675218"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495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64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73100" y="1731964"/>
            <a:ext cx="11118851"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662518" y="182563"/>
            <a:ext cx="111294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br>
              <a:rPr lang="en-US"/>
            </a:br>
            <a:r>
              <a:rPr lang="en-US"/>
              <a:t>Click to edit Master title style</a:t>
            </a:r>
          </a:p>
        </p:txBody>
      </p:sp>
    </p:spTree>
    <p:extLst>
      <p:ext uri="{BB962C8B-B14F-4D97-AF65-F5344CB8AC3E}">
        <p14:creationId xmlns:p14="http://schemas.microsoft.com/office/powerpoint/2010/main" val="279281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04" r:id="rId20"/>
    <p:sldLayoutId id="2147483705" r:id="rId21"/>
  </p:sldLayoutIdLst>
  <p:txStyles>
    <p:titleStyle>
      <a:lvl1pPr algn="l" rtl="0" eaLnBrk="0" fontAlgn="base" hangingPunct="0">
        <a:lnSpc>
          <a:spcPct val="80000"/>
        </a:lnSpc>
        <a:spcBef>
          <a:spcPct val="0"/>
        </a:spcBef>
        <a:spcAft>
          <a:spcPct val="0"/>
        </a:spcAft>
        <a:defRPr sz="2800">
          <a:solidFill>
            <a:schemeClr val="tx1"/>
          </a:solidFill>
          <a:latin typeface="+mj-lt"/>
          <a:ea typeface="+mj-ea"/>
          <a:cs typeface="+mj-cs"/>
        </a:defRPr>
      </a:lvl1pPr>
      <a:lvl2pPr algn="l" rtl="0" eaLnBrk="0" fontAlgn="base" hangingPunct="0">
        <a:lnSpc>
          <a:spcPct val="80000"/>
        </a:lnSpc>
        <a:spcBef>
          <a:spcPct val="0"/>
        </a:spcBef>
        <a:spcAft>
          <a:spcPct val="0"/>
        </a:spcAft>
        <a:defRPr sz="2800">
          <a:solidFill>
            <a:schemeClr val="tx1"/>
          </a:solidFill>
          <a:latin typeface="Arial" pitchFamily="34" charset="0"/>
        </a:defRPr>
      </a:lvl2pPr>
      <a:lvl3pPr algn="l" rtl="0" eaLnBrk="0" fontAlgn="base" hangingPunct="0">
        <a:lnSpc>
          <a:spcPct val="80000"/>
        </a:lnSpc>
        <a:spcBef>
          <a:spcPct val="0"/>
        </a:spcBef>
        <a:spcAft>
          <a:spcPct val="0"/>
        </a:spcAft>
        <a:defRPr sz="2800">
          <a:solidFill>
            <a:schemeClr val="tx1"/>
          </a:solidFill>
          <a:latin typeface="Arial" pitchFamily="34" charset="0"/>
        </a:defRPr>
      </a:lvl3pPr>
      <a:lvl4pPr algn="l" rtl="0" eaLnBrk="0" fontAlgn="base" hangingPunct="0">
        <a:lnSpc>
          <a:spcPct val="80000"/>
        </a:lnSpc>
        <a:spcBef>
          <a:spcPct val="0"/>
        </a:spcBef>
        <a:spcAft>
          <a:spcPct val="0"/>
        </a:spcAft>
        <a:defRPr sz="2800">
          <a:solidFill>
            <a:schemeClr val="tx1"/>
          </a:solidFill>
          <a:latin typeface="Arial" pitchFamily="34" charset="0"/>
        </a:defRPr>
      </a:lvl4pPr>
      <a:lvl5pPr algn="l" rtl="0" eaLnBrk="0" fontAlgn="base" hangingPunct="0">
        <a:lnSpc>
          <a:spcPct val="80000"/>
        </a:lnSpc>
        <a:spcBef>
          <a:spcPct val="0"/>
        </a:spcBef>
        <a:spcAft>
          <a:spcPct val="0"/>
        </a:spcAft>
        <a:defRPr sz="2800">
          <a:solidFill>
            <a:schemeClr val="tx1"/>
          </a:solidFill>
          <a:latin typeface="Arial" pitchFamily="34" charset="0"/>
        </a:defRPr>
      </a:lvl5pPr>
      <a:lvl6pPr marL="457200" algn="l" rtl="0" eaLnBrk="0" fontAlgn="base" hangingPunct="0">
        <a:lnSpc>
          <a:spcPct val="80000"/>
        </a:lnSpc>
        <a:spcBef>
          <a:spcPct val="0"/>
        </a:spcBef>
        <a:spcAft>
          <a:spcPct val="0"/>
        </a:spcAft>
        <a:defRPr sz="2800">
          <a:solidFill>
            <a:schemeClr val="tx1"/>
          </a:solidFill>
          <a:latin typeface="Arial" pitchFamily="34" charset="0"/>
        </a:defRPr>
      </a:lvl6pPr>
      <a:lvl7pPr marL="914400" algn="l" rtl="0" eaLnBrk="0" fontAlgn="base" hangingPunct="0">
        <a:lnSpc>
          <a:spcPct val="80000"/>
        </a:lnSpc>
        <a:spcBef>
          <a:spcPct val="0"/>
        </a:spcBef>
        <a:spcAft>
          <a:spcPct val="0"/>
        </a:spcAft>
        <a:defRPr sz="2800">
          <a:solidFill>
            <a:schemeClr val="tx1"/>
          </a:solidFill>
          <a:latin typeface="Arial" pitchFamily="34" charset="0"/>
        </a:defRPr>
      </a:lvl7pPr>
      <a:lvl8pPr marL="1371600" algn="l" rtl="0" eaLnBrk="0" fontAlgn="base" hangingPunct="0">
        <a:lnSpc>
          <a:spcPct val="80000"/>
        </a:lnSpc>
        <a:spcBef>
          <a:spcPct val="0"/>
        </a:spcBef>
        <a:spcAft>
          <a:spcPct val="0"/>
        </a:spcAft>
        <a:defRPr sz="2800">
          <a:solidFill>
            <a:schemeClr val="tx1"/>
          </a:solidFill>
          <a:latin typeface="Arial" pitchFamily="34" charset="0"/>
        </a:defRPr>
      </a:lvl8pPr>
      <a:lvl9pPr marL="1828800" algn="l" rtl="0" eaLnBrk="0" fontAlgn="base" hangingPunct="0">
        <a:lnSpc>
          <a:spcPct val="80000"/>
        </a:lnSpc>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gray">
          <a:xfrm>
            <a:off x="683685" y="1"/>
            <a:ext cx="1082251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24"/>
          <p:cNvSpPr>
            <a:spLocks noGrp="1" noChangeArrowheads="1"/>
          </p:cNvSpPr>
          <p:nvPr>
            <p:ph type="body" idx="1"/>
          </p:nvPr>
        </p:nvSpPr>
        <p:spPr bwMode="gray">
          <a:xfrm>
            <a:off x="683685" y="1462088"/>
            <a:ext cx="10824633"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Line 38"/>
          <p:cNvSpPr>
            <a:spLocks noChangeShapeType="1"/>
          </p:cNvSpPr>
          <p:nvPr/>
        </p:nvSpPr>
        <p:spPr bwMode="auto">
          <a:xfrm>
            <a:off x="685800" y="1150938"/>
            <a:ext cx="10822517" cy="0"/>
          </a:xfrm>
          <a:prstGeom prst="line">
            <a:avLst/>
          </a:prstGeom>
          <a:noFill/>
          <a:ln w="12700">
            <a:solidFill>
              <a:srgbClr val="007CC2"/>
            </a:solidFill>
            <a:miter lim="800000"/>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en-US" sz="1800">
              <a:solidFill>
                <a:srgbClr val="000000"/>
              </a:solidFill>
              <a:cs typeface="Arial" pitchFamily="34" charset="0"/>
            </a:endParaRPr>
          </a:p>
        </p:txBody>
      </p:sp>
      <p:sp>
        <p:nvSpPr>
          <p:cNvPr id="7" name="Rectangle 5">
            <a:extLst>
              <a:ext uri="{FF2B5EF4-FFF2-40B4-BE49-F238E27FC236}">
                <a16:creationId xmlns:a16="http://schemas.microsoft.com/office/drawing/2014/main" id="{B0FAEE98-B17A-468C-8A4E-D68C7F87503E}"/>
              </a:ext>
            </a:extLst>
          </p:cNvPr>
          <p:cNvSpPr>
            <a:spLocks noChangeArrowheads="1"/>
          </p:cNvSpPr>
          <p:nvPr userDrawn="1"/>
        </p:nvSpPr>
        <p:spPr bwMode="auto">
          <a:xfrm>
            <a:off x="9742429" y="6642556"/>
            <a:ext cx="1923925" cy="215444"/>
          </a:xfrm>
          <a:prstGeom prst="rect">
            <a:avLst/>
          </a:prstGeom>
          <a:noFill/>
          <a:ln w="19050" algn="ctr">
            <a:noFill/>
            <a:miter lim="800000"/>
            <a:headEnd/>
            <a:tailEnd/>
          </a:ln>
          <a:effectLst/>
        </p:spPr>
        <p:txBody>
          <a:bodyPr wrap="none">
            <a:spAutoFit/>
          </a:bodyPr>
          <a:lstStyle/>
          <a:p>
            <a:pPr>
              <a:spcBef>
                <a:spcPct val="50000"/>
              </a:spcBef>
            </a:pPr>
            <a:r>
              <a:rPr lang="en-US" sz="800" dirty="0">
                <a:solidFill>
                  <a:schemeClr val="tx1"/>
                </a:solidFill>
              </a:rPr>
              <a:t>©2021 Amgen Inc. All rights reserved.</a:t>
            </a:r>
          </a:p>
        </p:txBody>
      </p:sp>
      <p:sp>
        <p:nvSpPr>
          <p:cNvPr id="10" name="Slide Number Placeholder 1">
            <a:extLst>
              <a:ext uri="{FF2B5EF4-FFF2-40B4-BE49-F238E27FC236}">
                <a16:creationId xmlns:a16="http://schemas.microsoft.com/office/drawing/2014/main" id="{D8375A8A-4F1C-4A78-91C4-AF6F3F2D74FB}"/>
              </a:ext>
            </a:extLst>
          </p:cNvPr>
          <p:cNvSpPr>
            <a:spLocks noGrp="1"/>
          </p:cNvSpPr>
          <p:nvPr>
            <p:ph type="sldNum" sz="quarter" idx="4"/>
          </p:nvPr>
        </p:nvSpPr>
        <p:spPr>
          <a:xfrm>
            <a:off x="9347200" y="1"/>
            <a:ext cx="2844800" cy="365125"/>
          </a:xfrm>
          <a:prstGeom prst="rect">
            <a:avLst/>
          </a:prstGeom>
        </p:spPr>
        <p:txBody>
          <a:bodyPr vert="horz" lIns="91440" tIns="45720" rIns="91440" bIns="45720" rtlCol="0" anchor="ctr"/>
          <a:lstStyle>
            <a:lvl1pPr algn="r">
              <a:defRPr sz="1000" b="1">
                <a:solidFill>
                  <a:schemeClr val="accent1"/>
                </a:solidFill>
              </a:defRPr>
            </a:lvl1pPr>
          </a:lstStyle>
          <a:p>
            <a:fld id="{E899D68E-20DC-4F91-9063-9F470685BE99}" type="slidenum">
              <a:rPr lang="en-US" smtClean="0"/>
              <a:pPr/>
              <a:t>‹#›</a:t>
            </a:fld>
            <a:endParaRPr lang="en-US"/>
          </a:p>
        </p:txBody>
      </p:sp>
    </p:spTree>
    <p:extLst>
      <p:ext uri="{BB962C8B-B14F-4D97-AF65-F5344CB8AC3E}">
        <p14:creationId xmlns:p14="http://schemas.microsoft.com/office/powerpoint/2010/main" val="24464884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 id="2147483718" r:id="rId15"/>
  </p:sldLayoutIdLst>
  <p:transition/>
  <p:hf hdr="0" dt="0"/>
  <p:txStyles>
    <p:titleStyle>
      <a:lvl1pPr algn="l" rtl="0" eaLnBrk="0" fontAlgn="base" hangingPunct="0">
        <a:lnSpc>
          <a:spcPct val="80000"/>
        </a:lnSpc>
        <a:spcBef>
          <a:spcPct val="0"/>
        </a:spcBef>
        <a:spcAft>
          <a:spcPct val="0"/>
        </a:spcAft>
        <a:defRPr sz="2600" b="1">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31775" indent="-231775" algn="l" rtl="0" eaLnBrk="0" fontAlgn="base" hangingPunct="0">
        <a:lnSpc>
          <a:spcPct val="90000"/>
        </a:lnSpc>
        <a:spcBef>
          <a:spcPct val="50000"/>
        </a:spcBef>
        <a:spcAft>
          <a:spcPct val="0"/>
        </a:spcAft>
        <a:buClr>
          <a:schemeClr val="accent1"/>
        </a:buClr>
        <a:buChar char="•"/>
        <a:defRPr sz="2000">
          <a:solidFill>
            <a:schemeClr val="tx1"/>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73100" y="1731964"/>
            <a:ext cx="11118851"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662518" y="182563"/>
            <a:ext cx="111294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br>
              <a:rPr lang="en-US"/>
            </a:br>
            <a:r>
              <a:rPr lang="en-US"/>
              <a:t>Click to edit Master title style</a:t>
            </a:r>
          </a:p>
        </p:txBody>
      </p:sp>
    </p:spTree>
    <p:extLst>
      <p:ext uri="{BB962C8B-B14F-4D97-AF65-F5344CB8AC3E}">
        <p14:creationId xmlns:p14="http://schemas.microsoft.com/office/powerpoint/2010/main" val="233239674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rtl="0" eaLnBrk="0" fontAlgn="base" hangingPunct="0">
        <a:lnSpc>
          <a:spcPct val="80000"/>
        </a:lnSpc>
        <a:spcBef>
          <a:spcPct val="0"/>
        </a:spcBef>
        <a:spcAft>
          <a:spcPct val="0"/>
        </a:spcAft>
        <a:defRPr sz="2800">
          <a:solidFill>
            <a:schemeClr val="tx1"/>
          </a:solidFill>
          <a:latin typeface="+mj-lt"/>
          <a:ea typeface="+mj-ea"/>
          <a:cs typeface="+mj-cs"/>
        </a:defRPr>
      </a:lvl1pPr>
      <a:lvl2pPr algn="l" rtl="0" eaLnBrk="0" fontAlgn="base" hangingPunct="0">
        <a:lnSpc>
          <a:spcPct val="80000"/>
        </a:lnSpc>
        <a:spcBef>
          <a:spcPct val="0"/>
        </a:spcBef>
        <a:spcAft>
          <a:spcPct val="0"/>
        </a:spcAft>
        <a:defRPr sz="2800">
          <a:solidFill>
            <a:schemeClr val="tx1"/>
          </a:solidFill>
          <a:latin typeface="Arial" pitchFamily="34" charset="0"/>
        </a:defRPr>
      </a:lvl2pPr>
      <a:lvl3pPr algn="l" rtl="0" eaLnBrk="0" fontAlgn="base" hangingPunct="0">
        <a:lnSpc>
          <a:spcPct val="80000"/>
        </a:lnSpc>
        <a:spcBef>
          <a:spcPct val="0"/>
        </a:spcBef>
        <a:spcAft>
          <a:spcPct val="0"/>
        </a:spcAft>
        <a:defRPr sz="2800">
          <a:solidFill>
            <a:schemeClr val="tx1"/>
          </a:solidFill>
          <a:latin typeface="Arial" pitchFamily="34" charset="0"/>
        </a:defRPr>
      </a:lvl3pPr>
      <a:lvl4pPr algn="l" rtl="0" eaLnBrk="0" fontAlgn="base" hangingPunct="0">
        <a:lnSpc>
          <a:spcPct val="80000"/>
        </a:lnSpc>
        <a:spcBef>
          <a:spcPct val="0"/>
        </a:spcBef>
        <a:spcAft>
          <a:spcPct val="0"/>
        </a:spcAft>
        <a:defRPr sz="2800">
          <a:solidFill>
            <a:schemeClr val="tx1"/>
          </a:solidFill>
          <a:latin typeface="Arial" pitchFamily="34" charset="0"/>
        </a:defRPr>
      </a:lvl4pPr>
      <a:lvl5pPr algn="l" rtl="0" eaLnBrk="0" fontAlgn="base" hangingPunct="0">
        <a:lnSpc>
          <a:spcPct val="80000"/>
        </a:lnSpc>
        <a:spcBef>
          <a:spcPct val="0"/>
        </a:spcBef>
        <a:spcAft>
          <a:spcPct val="0"/>
        </a:spcAft>
        <a:defRPr sz="2800">
          <a:solidFill>
            <a:schemeClr val="tx1"/>
          </a:solidFill>
          <a:latin typeface="Arial" pitchFamily="34" charset="0"/>
        </a:defRPr>
      </a:lvl5pPr>
      <a:lvl6pPr marL="457200" algn="l" rtl="0" eaLnBrk="0" fontAlgn="base" hangingPunct="0">
        <a:lnSpc>
          <a:spcPct val="80000"/>
        </a:lnSpc>
        <a:spcBef>
          <a:spcPct val="0"/>
        </a:spcBef>
        <a:spcAft>
          <a:spcPct val="0"/>
        </a:spcAft>
        <a:defRPr sz="2800">
          <a:solidFill>
            <a:schemeClr val="tx1"/>
          </a:solidFill>
          <a:latin typeface="Arial" pitchFamily="34" charset="0"/>
        </a:defRPr>
      </a:lvl6pPr>
      <a:lvl7pPr marL="914400" algn="l" rtl="0" eaLnBrk="0" fontAlgn="base" hangingPunct="0">
        <a:lnSpc>
          <a:spcPct val="80000"/>
        </a:lnSpc>
        <a:spcBef>
          <a:spcPct val="0"/>
        </a:spcBef>
        <a:spcAft>
          <a:spcPct val="0"/>
        </a:spcAft>
        <a:defRPr sz="2800">
          <a:solidFill>
            <a:schemeClr val="tx1"/>
          </a:solidFill>
          <a:latin typeface="Arial" pitchFamily="34" charset="0"/>
        </a:defRPr>
      </a:lvl7pPr>
      <a:lvl8pPr marL="1371600" algn="l" rtl="0" eaLnBrk="0" fontAlgn="base" hangingPunct="0">
        <a:lnSpc>
          <a:spcPct val="80000"/>
        </a:lnSpc>
        <a:spcBef>
          <a:spcPct val="0"/>
        </a:spcBef>
        <a:spcAft>
          <a:spcPct val="0"/>
        </a:spcAft>
        <a:defRPr sz="2800">
          <a:solidFill>
            <a:schemeClr val="tx1"/>
          </a:solidFill>
          <a:latin typeface="Arial" pitchFamily="34" charset="0"/>
        </a:defRPr>
      </a:lvl8pPr>
      <a:lvl9pPr marL="1828800" algn="l" rtl="0" eaLnBrk="0" fontAlgn="base" hangingPunct="0">
        <a:lnSpc>
          <a:spcPct val="80000"/>
        </a:lnSpc>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36.pn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0.png"/><Relationship Id="rId20"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notesSlide" Target="../notesSlides/notesSlide13.xml"/><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slideLayout" Target="../slideLayouts/slideLayout23.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tags" Target="../tags/tag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73.jpeg"/><Relationship Id="rId4" Type="http://schemas.openxmlformats.org/officeDocument/2006/relationships/chart" Target="../charts/char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23.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 TargetMode="External"/><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142F0-0A54-41F4-84B6-D9D78C17C8D8}"/>
              </a:ext>
            </a:extLst>
          </p:cNvPr>
          <p:cNvSpPr>
            <a:spLocks noGrp="1"/>
          </p:cNvSpPr>
          <p:nvPr>
            <p:ph type="ctrTitle"/>
          </p:nvPr>
        </p:nvSpPr>
        <p:spPr/>
        <p:txBody>
          <a:bodyPr anchor="ctr"/>
          <a:lstStyle/>
          <a:p>
            <a:pPr algn="ctr"/>
            <a:r>
              <a:rPr lang="de-AT" sz="4000" b="1" dirty="0"/>
              <a:t>Prolia</a:t>
            </a:r>
            <a:r>
              <a:rPr lang="de-AT" sz="4000" b="1" baseline="30000" dirty="0"/>
              <a:t>®</a:t>
            </a:r>
            <a:r>
              <a:rPr lang="de-AT" sz="4000" b="1" dirty="0"/>
              <a:t> Grundlagen</a:t>
            </a:r>
            <a:br>
              <a:rPr lang="de-AT" sz="4000" b="1" dirty="0"/>
            </a:br>
            <a:r>
              <a:rPr lang="de-AT" sz="2800" b="0" dirty="0"/>
              <a:t>Denosumab 60mg </a:t>
            </a:r>
            <a:r>
              <a:rPr lang="de-AT" sz="2800" b="0" dirty="0" err="1"/>
              <a:t>s.c</a:t>
            </a:r>
            <a:r>
              <a:rPr lang="de-AT" sz="2800" b="0" dirty="0"/>
              <a:t>. einmal alle 6 Monate </a:t>
            </a:r>
            <a:endParaRPr lang="de-AT" sz="4000" b="0" dirty="0"/>
          </a:p>
        </p:txBody>
      </p:sp>
      <p:sp>
        <p:nvSpPr>
          <p:cNvPr id="2" name="Rectangle 1">
            <a:extLst>
              <a:ext uri="{FF2B5EF4-FFF2-40B4-BE49-F238E27FC236}">
                <a16:creationId xmlns:a16="http://schemas.microsoft.com/office/drawing/2014/main" id="{7736DAAB-8049-42AA-8FC6-D58210BE4A7D}"/>
              </a:ext>
            </a:extLst>
          </p:cNvPr>
          <p:cNvSpPr/>
          <p:nvPr/>
        </p:nvSpPr>
        <p:spPr>
          <a:xfrm>
            <a:off x="189195" y="6596390"/>
            <a:ext cx="2004075" cy="261610"/>
          </a:xfrm>
          <a:prstGeom prst="rect">
            <a:avLst/>
          </a:prstGeom>
        </p:spPr>
        <p:txBody>
          <a:bodyPr wrap="none">
            <a:spAutoFit/>
          </a:bodyPr>
          <a:lstStyle/>
          <a:p>
            <a:r>
              <a:rPr lang="de-AT" sz="1100" dirty="0">
                <a:solidFill>
                  <a:srgbClr val="303030"/>
                </a:solidFill>
                <a:latin typeface="Arial" panose="020B0604020202020204" pitchFamily="34" charset="0"/>
              </a:rPr>
              <a:t>SC-AT-AMG162-00789 1121</a:t>
            </a:r>
            <a:endParaRPr lang="de-AT" sz="1100" dirty="0"/>
          </a:p>
        </p:txBody>
      </p:sp>
    </p:spTree>
    <p:extLst>
      <p:ext uri="{BB962C8B-B14F-4D97-AF65-F5344CB8AC3E}">
        <p14:creationId xmlns:p14="http://schemas.microsoft.com/office/powerpoint/2010/main" val="20659831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48B1-9530-465F-8C37-D286C05E0CE6}"/>
              </a:ext>
            </a:extLst>
          </p:cNvPr>
          <p:cNvSpPr>
            <a:spLocks noGrp="1"/>
          </p:cNvSpPr>
          <p:nvPr>
            <p:ph type="title"/>
          </p:nvPr>
        </p:nvSpPr>
        <p:spPr/>
        <p:txBody>
          <a:bodyPr/>
          <a:lstStyle/>
          <a:p>
            <a:r>
              <a:rPr lang="en-US" dirty="0"/>
              <a:t>Der </a:t>
            </a:r>
            <a:r>
              <a:rPr lang="en-US" dirty="0" err="1"/>
              <a:t>Knochenumbauzyklus</a:t>
            </a:r>
            <a:endParaRPr lang="de-AT" dirty="0"/>
          </a:p>
        </p:txBody>
      </p:sp>
      <p:sp>
        <p:nvSpPr>
          <p:cNvPr id="8194" name="Freeform 2">
            <a:extLst>
              <a:ext uri="{FF2B5EF4-FFF2-40B4-BE49-F238E27FC236}">
                <a16:creationId xmlns:a16="http://schemas.microsoft.com/office/drawing/2014/main" id="{5AE82EE5-0278-49F5-90AB-AB5F21E114CE}"/>
              </a:ext>
            </a:extLst>
          </p:cNvPr>
          <p:cNvSpPr>
            <a:spLocks/>
          </p:cNvSpPr>
          <p:nvPr/>
        </p:nvSpPr>
        <p:spPr bwMode="invGray">
          <a:xfrm>
            <a:off x="7307263" y="1902134"/>
            <a:ext cx="1695450" cy="755650"/>
          </a:xfrm>
          <a:custGeom>
            <a:avLst/>
            <a:gdLst>
              <a:gd name="T0" fmla="*/ 0 w 428"/>
              <a:gd name="T1" fmla="*/ 0 h 274"/>
              <a:gd name="T2" fmla="*/ 2147483646 w 428"/>
              <a:gd name="T3" fmla="*/ 0 h 274"/>
              <a:gd name="T4" fmla="*/ 2147483646 w 428"/>
              <a:gd name="T5" fmla="*/ 2147483646 h 274"/>
              <a:gd name="T6" fmla="*/ 2147483646 w 428"/>
              <a:gd name="T7" fmla="*/ 2147483646 h 274"/>
              <a:gd name="T8" fmla="*/ 0 60000 65536"/>
              <a:gd name="T9" fmla="*/ 0 60000 65536"/>
              <a:gd name="T10" fmla="*/ 0 60000 65536"/>
              <a:gd name="T11" fmla="*/ 0 60000 65536"/>
              <a:gd name="T12" fmla="*/ 0 w 428"/>
              <a:gd name="T13" fmla="*/ 0 h 274"/>
              <a:gd name="T14" fmla="*/ 428 w 428"/>
              <a:gd name="T15" fmla="*/ 274 h 274"/>
            </a:gdLst>
            <a:ahLst/>
            <a:cxnLst>
              <a:cxn ang="T8">
                <a:pos x="T0" y="T1"/>
              </a:cxn>
              <a:cxn ang="T9">
                <a:pos x="T2" y="T3"/>
              </a:cxn>
              <a:cxn ang="T10">
                <a:pos x="T4" y="T5"/>
              </a:cxn>
              <a:cxn ang="T11">
                <a:pos x="T6" y="T7"/>
              </a:cxn>
            </a:cxnLst>
            <a:rect l="T12" t="T13" r="T14" b="T15"/>
            <a:pathLst>
              <a:path w="428" h="274">
                <a:moveTo>
                  <a:pt x="0" y="0"/>
                </a:moveTo>
                <a:cubicBezTo>
                  <a:pt x="211" y="0"/>
                  <a:pt x="211" y="0"/>
                  <a:pt x="211" y="0"/>
                </a:cubicBezTo>
                <a:cubicBezTo>
                  <a:pt x="331" y="0"/>
                  <a:pt x="428" y="106"/>
                  <a:pt x="428" y="236"/>
                </a:cubicBezTo>
                <a:cubicBezTo>
                  <a:pt x="428" y="274"/>
                  <a:pt x="428" y="274"/>
                  <a:pt x="428" y="274"/>
                </a:cubicBez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pic>
        <p:nvPicPr>
          <p:cNvPr id="8195" name="Picture 3" descr="top_box">
            <a:extLst>
              <a:ext uri="{FF2B5EF4-FFF2-40B4-BE49-F238E27FC236}">
                <a16:creationId xmlns:a16="http://schemas.microsoft.com/office/drawing/2014/main" id="{D03AAEE3-363B-4F8D-96D0-732ADFB25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359210"/>
            <a:ext cx="2541588"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reeform 6">
            <a:extLst>
              <a:ext uri="{FF2B5EF4-FFF2-40B4-BE49-F238E27FC236}">
                <a16:creationId xmlns:a16="http://schemas.microsoft.com/office/drawing/2014/main" id="{9A822BA4-99CA-4901-8A84-E623DA93AAA1}"/>
              </a:ext>
            </a:extLst>
          </p:cNvPr>
          <p:cNvSpPr>
            <a:spLocks/>
          </p:cNvSpPr>
          <p:nvPr/>
        </p:nvSpPr>
        <p:spPr bwMode="invGray">
          <a:xfrm>
            <a:off x="3724276" y="1902134"/>
            <a:ext cx="1127125" cy="914400"/>
          </a:xfrm>
          <a:custGeom>
            <a:avLst/>
            <a:gdLst>
              <a:gd name="T0" fmla="*/ 0 w 409"/>
              <a:gd name="T1" fmla="*/ 2147483646 h 316"/>
              <a:gd name="T2" fmla="*/ 0 w 409"/>
              <a:gd name="T3" fmla="*/ 2147483646 h 316"/>
              <a:gd name="T4" fmla="*/ 2147483646 w 409"/>
              <a:gd name="T5" fmla="*/ 0 h 316"/>
              <a:gd name="T6" fmla="*/ 2147483646 w 409"/>
              <a:gd name="T7" fmla="*/ 0 h 316"/>
              <a:gd name="T8" fmla="*/ 0 60000 65536"/>
              <a:gd name="T9" fmla="*/ 0 60000 65536"/>
              <a:gd name="T10" fmla="*/ 0 60000 65536"/>
              <a:gd name="T11" fmla="*/ 0 60000 65536"/>
              <a:gd name="T12" fmla="*/ 0 w 409"/>
              <a:gd name="T13" fmla="*/ 0 h 316"/>
              <a:gd name="T14" fmla="*/ 409 w 409"/>
              <a:gd name="T15" fmla="*/ 316 h 316"/>
            </a:gdLst>
            <a:ahLst/>
            <a:cxnLst>
              <a:cxn ang="T8">
                <a:pos x="T0" y="T1"/>
              </a:cxn>
              <a:cxn ang="T9">
                <a:pos x="T2" y="T3"/>
              </a:cxn>
              <a:cxn ang="T10">
                <a:pos x="T4" y="T5"/>
              </a:cxn>
              <a:cxn ang="T11">
                <a:pos x="T6" y="T7"/>
              </a:cxn>
            </a:cxnLst>
            <a:rect l="T12" t="T13" r="T14" b="T15"/>
            <a:pathLst>
              <a:path w="409" h="316">
                <a:moveTo>
                  <a:pt x="0" y="316"/>
                </a:moveTo>
                <a:cubicBezTo>
                  <a:pt x="0" y="236"/>
                  <a:pt x="0" y="236"/>
                  <a:pt x="0" y="236"/>
                </a:cubicBezTo>
                <a:cubicBezTo>
                  <a:pt x="0" y="106"/>
                  <a:pt x="97" y="0"/>
                  <a:pt x="218" y="0"/>
                </a:cubicBezTo>
                <a:cubicBezTo>
                  <a:pt x="409" y="0"/>
                  <a:pt x="409" y="0"/>
                  <a:pt x="409" y="0"/>
                </a:cubicBez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199" name="Freeform 7">
            <a:extLst>
              <a:ext uri="{FF2B5EF4-FFF2-40B4-BE49-F238E27FC236}">
                <a16:creationId xmlns:a16="http://schemas.microsoft.com/office/drawing/2014/main" id="{1B27D99A-2E07-44D7-93A6-E8173C9A2F40}"/>
              </a:ext>
            </a:extLst>
          </p:cNvPr>
          <p:cNvSpPr>
            <a:spLocks/>
          </p:cNvSpPr>
          <p:nvPr/>
        </p:nvSpPr>
        <p:spPr bwMode="invGray">
          <a:xfrm>
            <a:off x="3724275" y="4491347"/>
            <a:ext cx="1627188" cy="1181100"/>
          </a:xfrm>
          <a:custGeom>
            <a:avLst/>
            <a:gdLst>
              <a:gd name="T0" fmla="*/ 2147483646 w 447"/>
              <a:gd name="T1" fmla="*/ 2147483646 h 335"/>
              <a:gd name="T2" fmla="*/ 2147483646 w 447"/>
              <a:gd name="T3" fmla="*/ 2147483646 h 335"/>
              <a:gd name="T4" fmla="*/ 0 w 447"/>
              <a:gd name="T5" fmla="*/ 2147483646 h 335"/>
              <a:gd name="T6" fmla="*/ 0 w 447"/>
              <a:gd name="T7" fmla="*/ 0 h 335"/>
              <a:gd name="T8" fmla="*/ 0 60000 65536"/>
              <a:gd name="T9" fmla="*/ 0 60000 65536"/>
              <a:gd name="T10" fmla="*/ 0 60000 65536"/>
              <a:gd name="T11" fmla="*/ 0 60000 65536"/>
              <a:gd name="T12" fmla="*/ 0 w 447"/>
              <a:gd name="T13" fmla="*/ 0 h 335"/>
              <a:gd name="T14" fmla="*/ 447 w 447"/>
              <a:gd name="T15" fmla="*/ 335 h 335"/>
            </a:gdLst>
            <a:ahLst/>
            <a:cxnLst>
              <a:cxn ang="T8">
                <a:pos x="T0" y="T1"/>
              </a:cxn>
              <a:cxn ang="T9">
                <a:pos x="T2" y="T3"/>
              </a:cxn>
              <a:cxn ang="T10">
                <a:pos x="T4" y="T5"/>
              </a:cxn>
              <a:cxn ang="T11">
                <a:pos x="T6" y="T7"/>
              </a:cxn>
            </a:cxnLst>
            <a:rect l="T12" t="T13" r="T14" b="T15"/>
            <a:pathLst>
              <a:path w="447" h="335">
                <a:moveTo>
                  <a:pt x="447" y="335"/>
                </a:moveTo>
                <a:cubicBezTo>
                  <a:pt x="218" y="335"/>
                  <a:pt x="218" y="335"/>
                  <a:pt x="218" y="335"/>
                </a:cubicBezTo>
                <a:cubicBezTo>
                  <a:pt x="97" y="335"/>
                  <a:pt x="0" y="229"/>
                  <a:pt x="0" y="99"/>
                </a:cubicBezTo>
                <a:cubicBezTo>
                  <a:pt x="0" y="0"/>
                  <a:pt x="0" y="0"/>
                  <a:pt x="0" y="0"/>
                </a:cubicBez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00" name="Freeform 8">
            <a:extLst>
              <a:ext uri="{FF2B5EF4-FFF2-40B4-BE49-F238E27FC236}">
                <a16:creationId xmlns:a16="http://schemas.microsoft.com/office/drawing/2014/main" id="{ECF460F1-3EFC-4307-B99B-36F1F755E0C8}"/>
              </a:ext>
            </a:extLst>
          </p:cNvPr>
          <p:cNvSpPr>
            <a:spLocks/>
          </p:cNvSpPr>
          <p:nvPr/>
        </p:nvSpPr>
        <p:spPr bwMode="invGray">
          <a:xfrm>
            <a:off x="7629526" y="4445309"/>
            <a:ext cx="1439863" cy="1227138"/>
          </a:xfrm>
          <a:custGeom>
            <a:avLst/>
            <a:gdLst>
              <a:gd name="T0" fmla="*/ 2147483646 w 469"/>
              <a:gd name="T1" fmla="*/ 0 h 345"/>
              <a:gd name="T2" fmla="*/ 2147483646 w 469"/>
              <a:gd name="T3" fmla="*/ 2147483646 h 345"/>
              <a:gd name="T4" fmla="*/ 2147483646 w 469"/>
              <a:gd name="T5" fmla="*/ 2147483646 h 345"/>
              <a:gd name="T6" fmla="*/ 0 w 469"/>
              <a:gd name="T7" fmla="*/ 2147483646 h 345"/>
              <a:gd name="T8" fmla="*/ 0 60000 65536"/>
              <a:gd name="T9" fmla="*/ 0 60000 65536"/>
              <a:gd name="T10" fmla="*/ 0 60000 65536"/>
              <a:gd name="T11" fmla="*/ 0 60000 65536"/>
              <a:gd name="T12" fmla="*/ 0 w 469"/>
              <a:gd name="T13" fmla="*/ 0 h 345"/>
              <a:gd name="T14" fmla="*/ 469 w 469"/>
              <a:gd name="T15" fmla="*/ 345 h 345"/>
            </a:gdLst>
            <a:ahLst/>
            <a:cxnLst>
              <a:cxn ang="T8">
                <a:pos x="T0" y="T1"/>
              </a:cxn>
              <a:cxn ang="T9">
                <a:pos x="T2" y="T3"/>
              </a:cxn>
              <a:cxn ang="T10">
                <a:pos x="T4" y="T5"/>
              </a:cxn>
              <a:cxn ang="T11">
                <a:pos x="T6" y="T7"/>
              </a:cxn>
            </a:cxnLst>
            <a:rect l="T12" t="T13" r="T14" b="T15"/>
            <a:pathLst>
              <a:path w="469" h="345">
                <a:moveTo>
                  <a:pt x="469" y="0"/>
                </a:moveTo>
                <a:cubicBezTo>
                  <a:pt x="469" y="109"/>
                  <a:pt x="469" y="109"/>
                  <a:pt x="469" y="109"/>
                </a:cubicBezTo>
                <a:cubicBezTo>
                  <a:pt x="469" y="239"/>
                  <a:pt x="372" y="345"/>
                  <a:pt x="252" y="345"/>
                </a:cubicBezTo>
                <a:cubicBezTo>
                  <a:pt x="0" y="345"/>
                  <a:pt x="0" y="345"/>
                  <a:pt x="0" y="345"/>
                </a:cubicBez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pic>
        <p:nvPicPr>
          <p:cNvPr id="8201" name="Picture 9" descr="63_2">
            <a:extLst>
              <a:ext uri="{FF2B5EF4-FFF2-40B4-BE49-F238E27FC236}">
                <a16:creationId xmlns:a16="http://schemas.microsoft.com/office/drawing/2014/main" id="{8F2E384F-B5CA-453E-A1BD-4E87F76CD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2737160"/>
            <a:ext cx="2540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63_3">
            <a:extLst>
              <a:ext uri="{FF2B5EF4-FFF2-40B4-BE49-F238E27FC236}">
                <a16:creationId xmlns:a16="http://schemas.microsoft.com/office/drawing/2014/main" id="{C62D7B14-8477-41AD-8E20-57EAE2833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4146860"/>
            <a:ext cx="2540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Freeform 11">
            <a:extLst>
              <a:ext uri="{FF2B5EF4-FFF2-40B4-BE49-F238E27FC236}">
                <a16:creationId xmlns:a16="http://schemas.microsoft.com/office/drawing/2014/main" id="{A3F7C6CA-9045-4FC1-BB68-48B335A9AAA5}"/>
              </a:ext>
            </a:extLst>
          </p:cNvPr>
          <p:cNvSpPr>
            <a:spLocks/>
          </p:cNvSpPr>
          <p:nvPr/>
        </p:nvSpPr>
        <p:spPr bwMode="invGray">
          <a:xfrm>
            <a:off x="4826001" y="1856097"/>
            <a:ext cx="85725" cy="93662"/>
          </a:xfrm>
          <a:custGeom>
            <a:avLst/>
            <a:gdLst>
              <a:gd name="T0" fmla="*/ 2147483646 w 31"/>
              <a:gd name="T1" fmla="*/ 2147483646 h 34"/>
              <a:gd name="T2" fmla="*/ 0 w 31"/>
              <a:gd name="T3" fmla="*/ 2147483646 h 34"/>
              <a:gd name="T4" fmla="*/ 2147483646 w 31"/>
              <a:gd name="T5" fmla="*/ 2147483646 h 34"/>
              <a:gd name="T6" fmla="*/ 0 w 31"/>
              <a:gd name="T7" fmla="*/ 0 h 34"/>
              <a:gd name="T8" fmla="*/ 2147483646 w 31"/>
              <a:gd name="T9" fmla="*/ 2147483646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31" y="17"/>
                </a:moveTo>
                <a:cubicBezTo>
                  <a:pt x="21" y="21"/>
                  <a:pt x="8" y="27"/>
                  <a:pt x="0" y="34"/>
                </a:cubicBezTo>
                <a:cubicBezTo>
                  <a:pt x="6" y="17"/>
                  <a:pt x="6" y="17"/>
                  <a:pt x="6" y="17"/>
                </a:cubicBezTo>
                <a:cubicBezTo>
                  <a:pt x="0" y="0"/>
                  <a:pt x="0" y="0"/>
                  <a:pt x="0" y="0"/>
                </a:cubicBezTo>
                <a:cubicBezTo>
                  <a:pt x="8" y="7"/>
                  <a:pt x="21" y="13"/>
                  <a:pt x="3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04" name="Freeform 12">
            <a:extLst>
              <a:ext uri="{FF2B5EF4-FFF2-40B4-BE49-F238E27FC236}">
                <a16:creationId xmlns:a16="http://schemas.microsoft.com/office/drawing/2014/main" id="{1F50E531-98C8-45F7-A9CA-C2E89DDEE861}"/>
              </a:ext>
            </a:extLst>
          </p:cNvPr>
          <p:cNvSpPr>
            <a:spLocks/>
          </p:cNvSpPr>
          <p:nvPr/>
        </p:nvSpPr>
        <p:spPr bwMode="invGray">
          <a:xfrm>
            <a:off x="4806950" y="1816410"/>
            <a:ext cx="153988" cy="174625"/>
          </a:xfrm>
          <a:custGeom>
            <a:avLst/>
            <a:gdLst>
              <a:gd name="T0" fmla="*/ 2147483646 w 56"/>
              <a:gd name="T1" fmla="*/ 2147483646 h 63"/>
              <a:gd name="T2" fmla="*/ 0 w 56"/>
              <a:gd name="T3" fmla="*/ 2147483646 h 63"/>
              <a:gd name="T4" fmla="*/ 2147483646 w 56"/>
              <a:gd name="T5" fmla="*/ 2147483646 h 63"/>
              <a:gd name="T6" fmla="*/ 0 w 56"/>
              <a:gd name="T7" fmla="*/ 0 h 63"/>
              <a:gd name="T8" fmla="*/ 2147483646 w 56"/>
              <a:gd name="T9" fmla="*/ 2147483646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56" y="31"/>
                </a:moveTo>
                <a:cubicBezTo>
                  <a:pt x="38" y="38"/>
                  <a:pt x="14" y="50"/>
                  <a:pt x="0" y="63"/>
                </a:cubicBezTo>
                <a:cubicBezTo>
                  <a:pt x="11" y="31"/>
                  <a:pt x="11" y="31"/>
                  <a:pt x="11" y="31"/>
                </a:cubicBezTo>
                <a:cubicBezTo>
                  <a:pt x="0" y="0"/>
                  <a:pt x="0" y="0"/>
                  <a:pt x="0" y="0"/>
                </a:cubicBezTo>
                <a:cubicBezTo>
                  <a:pt x="14" y="12"/>
                  <a:pt x="38" y="24"/>
                  <a:pt x="56" y="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05" name="Rectangle 13">
            <a:extLst>
              <a:ext uri="{FF2B5EF4-FFF2-40B4-BE49-F238E27FC236}">
                <a16:creationId xmlns:a16="http://schemas.microsoft.com/office/drawing/2014/main" id="{B2E7CFC4-F71C-4D5E-8EE7-1DD106779508}"/>
              </a:ext>
            </a:extLst>
          </p:cNvPr>
          <p:cNvSpPr>
            <a:spLocks noChangeArrowheads="1"/>
          </p:cNvSpPr>
          <p:nvPr/>
        </p:nvSpPr>
        <p:spPr bwMode="invGray">
          <a:xfrm>
            <a:off x="5307014" y="1371910"/>
            <a:ext cx="1938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dirty="0">
                <a:solidFill>
                  <a:schemeClr val="bg1"/>
                </a:solidFill>
                <a:cs typeface="Arial" panose="020B0604020202020204" pitchFamily="34" charset="0"/>
              </a:rPr>
              <a:t>Resorption</a:t>
            </a:r>
            <a:endParaRPr lang="en-US" altLang="de-DE" sz="1600" dirty="0">
              <a:solidFill>
                <a:schemeClr val="bg1"/>
              </a:solidFill>
              <a:cs typeface="Arial" panose="020B0604020202020204" pitchFamily="34" charset="0"/>
            </a:endParaRPr>
          </a:p>
        </p:txBody>
      </p:sp>
      <p:sp>
        <p:nvSpPr>
          <p:cNvPr id="8206" name="Line 14">
            <a:extLst>
              <a:ext uri="{FF2B5EF4-FFF2-40B4-BE49-F238E27FC236}">
                <a16:creationId xmlns:a16="http://schemas.microsoft.com/office/drawing/2014/main" id="{1CF43F13-178D-4DE2-AF12-F3CB1028C2B2}"/>
              </a:ext>
            </a:extLst>
          </p:cNvPr>
          <p:cNvSpPr>
            <a:spLocks noChangeShapeType="1"/>
          </p:cNvSpPr>
          <p:nvPr/>
        </p:nvSpPr>
        <p:spPr bwMode="invGray">
          <a:xfrm>
            <a:off x="5845175" y="2003734"/>
            <a:ext cx="1588" cy="1588"/>
          </a:xfrm>
          <a:prstGeom prst="line">
            <a:avLst/>
          </a:prstGeom>
          <a:noFill/>
          <a:ln w="476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07" name="Line 15">
            <a:extLst>
              <a:ext uri="{FF2B5EF4-FFF2-40B4-BE49-F238E27FC236}">
                <a16:creationId xmlns:a16="http://schemas.microsoft.com/office/drawing/2014/main" id="{689DA1FF-28B8-4518-A40C-B20ABD694FE5}"/>
              </a:ext>
            </a:extLst>
          </p:cNvPr>
          <p:cNvSpPr>
            <a:spLocks noChangeShapeType="1"/>
          </p:cNvSpPr>
          <p:nvPr/>
        </p:nvSpPr>
        <p:spPr bwMode="invGray">
          <a:xfrm>
            <a:off x="5845175" y="2003734"/>
            <a:ext cx="1588" cy="1588"/>
          </a:xfrm>
          <a:prstGeom prst="line">
            <a:avLst/>
          </a:prstGeom>
          <a:noFill/>
          <a:ln w="4763" cap="rnd">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08" name="Rectangle 16">
            <a:extLst>
              <a:ext uri="{FF2B5EF4-FFF2-40B4-BE49-F238E27FC236}">
                <a16:creationId xmlns:a16="http://schemas.microsoft.com/office/drawing/2014/main" id="{78B4626D-9EBD-45F1-AA19-94D23599EEA7}"/>
              </a:ext>
            </a:extLst>
          </p:cNvPr>
          <p:cNvSpPr>
            <a:spLocks noChangeArrowheads="1"/>
          </p:cNvSpPr>
          <p:nvPr/>
        </p:nvSpPr>
        <p:spPr bwMode="invGray">
          <a:xfrm>
            <a:off x="8143875" y="2757798"/>
            <a:ext cx="185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dirty="0" err="1">
                <a:solidFill>
                  <a:schemeClr val="bg1"/>
                </a:solidFill>
                <a:cs typeface="Arial" panose="020B0604020202020204" pitchFamily="34" charset="0"/>
              </a:rPr>
              <a:t>Umschaltphase</a:t>
            </a:r>
            <a:endParaRPr lang="en-US" altLang="de-DE" sz="1600" b="1" i="1" dirty="0">
              <a:solidFill>
                <a:schemeClr val="bg1"/>
              </a:solidFill>
              <a:cs typeface="Arial" panose="020B0604020202020204" pitchFamily="34" charset="0"/>
            </a:endParaRPr>
          </a:p>
        </p:txBody>
      </p:sp>
      <p:grpSp>
        <p:nvGrpSpPr>
          <p:cNvPr id="8209" name="Group 17">
            <a:extLst>
              <a:ext uri="{FF2B5EF4-FFF2-40B4-BE49-F238E27FC236}">
                <a16:creationId xmlns:a16="http://schemas.microsoft.com/office/drawing/2014/main" id="{966F7F63-3F16-498B-B1A0-BB29B6524879}"/>
              </a:ext>
            </a:extLst>
          </p:cNvPr>
          <p:cNvGrpSpPr>
            <a:grpSpLocks/>
          </p:cNvGrpSpPr>
          <p:nvPr/>
        </p:nvGrpSpPr>
        <p:grpSpPr bwMode="auto">
          <a:xfrm>
            <a:off x="2936876" y="3821423"/>
            <a:ext cx="1477963" cy="390525"/>
            <a:chOff x="964" y="2399"/>
            <a:chExt cx="931" cy="246"/>
          </a:xfrm>
        </p:grpSpPr>
        <p:sp>
          <p:nvSpPr>
            <p:cNvPr id="8238" name="Freeform 18">
              <a:extLst>
                <a:ext uri="{FF2B5EF4-FFF2-40B4-BE49-F238E27FC236}">
                  <a16:creationId xmlns:a16="http://schemas.microsoft.com/office/drawing/2014/main" id="{244724CD-EBC3-4F86-90D9-03D8C446D991}"/>
                </a:ext>
              </a:extLst>
            </p:cNvPr>
            <p:cNvSpPr>
              <a:spLocks/>
            </p:cNvSpPr>
            <p:nvPr/>
          </p:nvSpPr>
          <p:spPr bwMode="invGray">
            <a:xfrm>
              <a:off x="990" y="2432"/>
              <a:ext cx="59" cy="73"/>
            </a:xfrm>
            <a:custGeom>
              <a:avLst/>
              <a:gdLst>
                <a:gd name="T0" fmla="*/ 229002 w 34"/>
                <a:gd name="T1" fmla="*/ 215161 h 42"/>
                <a:gd name="T2" fmla="*/ 0 w 34"/>
                <a:gd name="T3" fmla="*/ 0 h 42"/>
                <a:gd name="T4" fmla="*/ 0 60000 65536"/>
                <a:gd name="T5" fmla="*/ 0 60000 65536"/>
                <a:gd name="T6" fmla="*/ 0 w 34"/>
                <a:gd name="T7" fmla="*/ 0 h 42"/>
                <a:gd name="T8" fmla="*/ 34 w 34"/>
                <a:gd name="T9" fmla="*/ 42 h 42"/>
              </a:gdLst>
              <a:ahLst/>
              <a:cxnLst>
                <a:cxn ang="T4">
                  <a:pos x="T0" y="T1"/>
                </a:cxn>
                <a:cxn ang="T5">
                  <a:pos x="T2" y="T3"/>
                </a:cxn>
              </a:cxnLst>
              <a:rect l="T6" t="T7" r="T8" b="T9"/>
              <a:pathLst>
                <a:path w="34" h="42">
                  <a:moveTo>
                    <a:pt x="34" y="31"/>
                  </a:moveTo>
                  <a:cubicBezTo>
                    <a:pt x="34" y="31"/>
                    <a:pt x="1" y="42"/>
                    <a:pt x="0" y="0"/>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39" name="Freeform 19">
              <a:extLst>
                <a:ext uri="{FF2B5EF4-FFF2-40B4-BE49-F238E27FC236}">
                  <a16:creationId xmlns:a16="http://schemas.microsoft.com/office/drawing/2014/main" id="{C8169D84-C608-4931-B824-F5289DECD930}"/>
                </a:ext>
              </a:extLst>
            </p:cNvPr>
            <p:cNvSpPr>
              <a:spLocks/>
            </p:cNvSpPr>
            <p:nvPr/>
          </p:nvSpPr>
          <p:spPr bwMode="invGray">
            <a:xfrm>
              <a:off x="964" y="2399"/>
              <a:ext cx="53" cy="47"/>
            </a:xfrm>
            <a:custGeom>
              <a:avLst/>
              <a:gdLst>
                <a:gd name="T0" fmla="*/ 127504 w 30"/>
                <a:gd name="T1" fmla="*/ 0 h 27"/>
                <a:gd name="T2" fmla="*/ 271093 w 30"/>
                <a:gd name="T3" fmla="*/ 183714 h 27"/>
                <a:gd name="T4" fmla="*/ 138637 w 30"/>
                <a:gd name="T5" fmla="*/ 149406 h 27"/>
                <a:gd name="T6" fmla="*/ 0 w 30"/>
                <a:gd name="T7" fmla="*/ 192691 h 27"/>
                <a:gd name="T8" fmla="*/ 127504 w 30"/>
                <a:gd name="T9" fmla="*/ 0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4" y="0"/>
                  </a:moveTo>
                  <a:cubicBezTo>
                    <a:pt x="18" y="9"/>
                    <a:pt x="24" y="20"/>
                    <a:pt x="30" y="26"/>
                  </a:cubicBezTo>
                  <a:cubicBezTo>
                    <a:pt x="15" y="21"/>
                    <a:pt x="15" y="21"/>
                    <a:pt x="15" y="21"/>
                  </a:cubicBezTo>
                  <a:cubicBezTo>
                    <a:pt x="0" y="27"/>
                    <a:pt x="0" y="27"/>
                    <a:pt x="0" y="27"/>
                  </a:cubicBezTo>
                  <a:cubicBezTo>
                    <a:pt x="6" y="20"/>
                    <a:pt x="11" y="9"/>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40" name="Rectangle 20">
              <a:extLst>
                <a:ext uri="{FF2B5EF4-FFF2-40B4-BE49-F238E27FC236}">
                  <a16:creationId xmlns:a16="http://schemas.microsoft.com/office/drawing/2014/main" id="{7CB89A1F-6803-4642-A501-4CB1E6A4A9EA}"/>
                </a:ext>
              </a:extLst>
            </p:cNvPr>
            <p:cNvSpPr>
              <a:spLocks noChangeArrowheads="1"/>
            </p:cNvSpPr>
            <p:nvPr/>
          </p:nvSpPr>
          <p:spPr bwMode="invGray">
            <a:xfrm>
              <a:off x="1073" y="2433"/>
              <a:ext cx="8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100" b="1">
                  <a:solidFill>
                    <a:srgbClr val="0070C0"/>
                  </a:solidFill>
                  <a:cs typeface="Arial" panose="020B0604020202020204" pitchFamily="34" charset="0"/>
                </a:rPr>
                <a:t>Stromal and bone lining cells</a:t>
              </a:r>
              <a:endParaRPr lang="en-US" altLang="de-DE" sz="1000">
                <a:solidFill>
                  <a:srgbClr val="0070C0"/>
                </a:solidFill>
                <a:cs typeface="Arial" panose="020B0604020202020204" pitchFamily="34" charset="0"/>
              </a:endParaRPr>
            </a:p>
          </p:txBody>
        </p:sp>
      </p:grpSp>
      <p:sp>
        <p:nvSpPr>
          <p:cNvPr id="8210" name="Freeform 21">
            <a:extLst>
              <a:ext uri="{FF2B5EF4-FFF2-40B4-BE49-F238E27FC236}">
                <a16:creationId xmlns:a16="http://schemas.microsoft.com/office/drawing/2014/main" id="{08C88804-F56D-457C-B61B-DE134F440CCF}"/>
              </a:ext>
            </a:extLst>
          </p:cNvPr>
          <p:cNvSpPr>
            <a:spLocks/>
          </p:cNvSpPr>
          <p:nvPr/>
        </p:nvSpPr>
        <p:spPr bwMode="invGray">
          <a:xfrm>
            <a:off x="3635376" y="4477059"/>
            <a:ext cx="176213" cy="153988"/>
          </a:xfrm>
          <a:custGeom>
            <a:avLst/>
            <a:gdLst>
              <a:gd name="T0" fmla="*/ 2147483646 w 64"/>
              <a:gd name="T1" fmla="*/ 0 h 56"/>
              <a:gd name="T2" fmla="*/ 2147483646 w 64"/>
              <a:gd name="T3" fmla="*/ 2147483646 h 56"/>
              <a:gd name="T4" fmla="*/ 2147483646 w 64"/>
              <a:gd name="T5" fmla="*/ 2147483646 h 56"/>
              <a:gd name="T6" fmla="*/ 0 w 64"/>
              <a:gd name="T7" fmla="*/ 2147483646 h 56"/>
              <a:gd name="T8" fmla="*/ 2147483646 w 64"/>
              <a:gd name="T9" fmla="*/ 0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32" y="0"/>
                </a:moveTo>
                <a:cubicBezTo>
                  <a:pt x="39" y="19"/>
                  <a:pt x="51" y="42"/>
                  <a:pt x="64" y="56"/>
                </a:cubicBezTo>
                <a:cubicBezTo>
                  <a:pt x="32" y="45"/>
                  <a:pt x="32" y="45"/>
                  <a:pt x="32" y="45"/>
                </a:cubicBezTo>
                <a:cubicBezTo>
                  <a:pt x="0" y="56"/>
                  <a:pt x="0" y="56"/>
                  <a:pt x="0" y="56"/>
                </a:cubicBezTo>
                <a:cubicBezTo>
                  <a:pt x="13" y="42"/>
                  <a:pt x="25" y="19"/>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1" name="Freeform 22">
            <a:extLst>
              <a:ext uri="{FF2B5EF4-FFF2-40B4-BE49-F238E27FC236}">
                <a16:creationId xmlns:a16="http://schemas.microsoft.com/office/drawing/2014/main" id="{1C974E29-8C0E-47CD-A06B-18E48DAED905}"/>
              </a:ext>
            </a:extLst>
          </p:cNvPr>
          <p:cNvSpPr>
            <a:spLocks/>
          </p:cNvSpPr>
          <p:nvPr/>
        </p:nvSpPr>
        <p:spPr bwMode="invGray">
          <a:xfrm>
            <a:off x="7542214" y="5583548"/>
            <a:ext cx="155575" cy="173037"/>
          </a:xfrm>
          <a:custGeom>
            <a:avLst/>
            <a:gdLst>
              <a:gd name="T0" fmla="*/ 0 w 56"/>
              <a:gd name="T1" fmla="*/ 2147483646 h 63"/>
              <a:gd name="T2" fmla="*/ 2147483646 w 56"/>
              <a:gd name="T3" fmla="*/ 0 h 63"/>
              <a:gd name="T4" fmla="*/ 2147483646 w 56"/>
              <a:gd name="T5" fmla="*/ 2147483646 h 63"/>
              <a:gd name="T6" fmla="*/ 2147483646 w 56"/>
              <a:gd name="T7" fmla="*/ 2147483646 h 63"/>
              <a:gd name="T8" fmla="*/ 0 w 56"/>
              <a:gd name="T9" fmla="*/ 2147483646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0" y="32"/>
                </a:moveTo>
                <a:cubicBezTo>
                  <a:pt x="18" y="25"/>
                  <a:pt x="42" y="13"/>
                  <a:pt x="56" y="0"/>
                </a:cubicBezTo>
                <a:cubicBezTo>
                  <a:pt x="45" y="32"/>
                  <a:pt x="45" y="32"/>
                  <a:pt x="45" y="32"/>
                </a:cubicBezTo>
                <a:cubicBezTo>
                  <a:pt x="56" y="63"/>
                  <a:pt x="56" y="63"/>
                  <a:pt x="56" y="63"/>
                </a:cubicBezTo>
                <a:cubicBezTo>
                  <a:pt x="42" y="50"/>
                  <a:pt x="18" y="39"/>
                  <a:pt x="0"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2" name="Freeform 23">
            <a:extLst>
              <a:ext uri="{FF2B5EF4-FFF2-40B4-BE49-F238E27FC236}">
                <a16:creationId xmlns:a16="http://schemas.microsoft.com/office/drawing/2014/main" id="{9266AF56-062B-4D7E-A0F7-D119542FD714}"/>
              </a:ext>
            </a:extLst>
          </p:cNvPr>
          <p:cNvSpPr>
            <a:spLocks/>
          </p:cNvSpPr>
          <p:nvPr/>
        </p:nvSpPr>
        <p:spPr bwMode="invGray">
          <a:xfrm>
            <a:off x="8955088" y="2632385"/>
            <a:ext cx="93662" cy="85725"/>
          </a:xfrm>
          <a:custGeom>
            <a:avLst/>
            <a:gdLst>
              <a:gd name="T0" fmla="*/ 2147483646 w 34"/>
              <a:gd name="T1" fmla="*/ 2147483646 h 31"/>
              <a:gd name="T2" fmla="*/ 0 w 34"/>
              <a:gd name="T3" fmla="*/ 0 h 31"/>
              <a:gd name="T4" fmla="*/ 2147483646 w 34"/>
              <a:gd name="T5" fmla="*/ 2147483646 h 31"/>
              <a:gd name="T6" fmla="*/ 2147483646 w 34"/>
              <a:gd name="T7" fmla="*/ 0 h 31"/>
              <a:gd name="T8" fmla="*/ 2147483646 w 34"/>
              <a:gd name="T9" fmla="*/ 2147483646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17" y="31"/>
                </a:moveTo>
                <a:cubicBezTo>
                  <a:pt x="14" y="21"/>
                  <a:pt x="7" y="8"/>
                  <a:pt x="0" y="0"/>
                </a:cubicBezTo>
                <a:cubicBezTo>
                  <a:pt x="17" y="7"/>
                  <a:pt x="17" y="7"/>
                  <a:pt x="17" y="7"/>
                </a:cubicBezTo>
                <a:cubicBezTo>
                  <a:pt x="34" y="0"/>
                  <a:pt x="34" y="0"/>
                  <a:pt x="34" y="0"/>
                </a:cubicBezTo>
                <a:cubicBezTo>
                  <a:pt x="28" y="8"/>
                  <a:pt x="21" y="21"/>
                  <a:pt x="1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3" name="Freeform 24">
            <a:extLst>
              <a:ext uri="{FF2B5EF4-FFF2-40B4-BE49-F238E27FC236}">
                <a16:creationId xmlns:a16="http://schemas.microsoft.com/office/drawing/2014/main" id="{5877B9B0-2C19-48D0-B05F-8C76C55F6A86}"/>
              </a:ext>
            </a:extLst>
          </p:cNvPr>
          <p:cNvSpPr>
            <a:spLocks/>
          </p:cNvSpPr>
          <p:nvPr/>
        </p:nvSpPr>
        <p:spPr bwMode="invGray">
          <a:xfrm>
            <a:off x="8916989" y="2584760"/>
            <a:ext cx="173037" cy="157163"/>
          </a:xfrm>
          <a:custGeom>
            <a:avLst/>
            <a:gdLst>
              <a:gd name="T0" fmla="*/ 2147483646 w 63"/>
              <a:gd name="T1" fmla="*/ 2147483646 h 57"/>
              <a:gd name="T2" fmla="*/ 0 w 63"/>
              <a:gd name="T3" fmla="*/ 0 h 57"/>
              <a:gd name="T4" fmla="*/ 2147483646 w 63"/>
              <a:gd name="T5" fmla="*/ 2147483646 h 57"/>
              <a:gd name="T6" fmla="*/ 2147483646 w 63"/>
              <a:gd name="T7" fmla="*/ 0 h 57"/>
              <a:gd name="T8" fmla="*/ 2147483646 w 63"/>
              <a:gd name="T9" fmla="*/ 2147483646 h 57"/>
              <a:gd name="T10" fmla="*/ 0 60000 65536"/>
              <a:gd name="T11" fmla="*/ 0 60000 65536"/>
              <a:gd name="T12" fmla="*/ 0 60000 65536"/>
              <a:gd name="T13" fmla="*/ 0 60000 65536"/>
              <a:gd name="T14" fmla="*/ 0 60000 65536"/>
              <a:gd name="T15" fmla="*/ 0 w 63"/>
              <a:gd name="T16" fmla="*/ 0 h 57"/>
              <a:gd name="T17" fmla="*/ 63 w 63"/>
              <a:gd name="T18" fmla="*/ 57 h 57"/>
            </a:gdLst>
            <a:ahLst/>
            <a:cxnLst>
              <a:cxn ang="T10">
                <a:pos x="T0" y="T1"/>
              </a:cxn>
              <a:cxn ang="T11">
                <a:pos x="T2" y="T3"/>
              </a:cxn>
              <a:cxn ang="T12">
                <a:pos x="T4" y="T5"/>
              </a:cxn>
              <a:cxn ang="T13">
                <a:pos x="T6" y="T7"/>
              </a:cxn>
              <a:cxn ang="T14">
                <a:pos x="T8" y="T9"/>
              </a:cxn>
            </a:cxnLst>
            <a:rect l="T15" t="T16" r="T17" b="T18"/>
            <a:pathLst>
              <a:path w="63" h="57">
                <a:moveTo>
                  <a:pt x="31" y="57"/>
                </a:moveTo>
                <a:cubicBezTo>
                  <a:pt x="24" y="38"/>
                  <a:pt x="12" y="14"/>
                  <a:pt x="0" y="0"/>
                </a:cubicBezTo>
                <a:cubicBezTo>
                  <a:pt x="31" y="11"/>
                  <a:pt x="31" y="11"/>
                  <a:pt x="31" y="11"/>
                </a:cubicBezTo>
                <a:cubicBezTo>
                  <a:pt x="63" y="0"/>
                  <a:pt x="63" y="0"/>
                  <a:pt x="63" y="0"/>
                </a:cubicBezTo>
                <a:cubicBezTo>
                  <a:pt x="50" y="14"/>
                  <a:pt x="38" y="38"/>
                  <a:pt x="31" y="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4" name="Freeform 25">
            <a:extLst>
              <a:ext uri="{FF2B5EF4-FFF2-40B4-BE49-F238E27FC236}">
                <a16:creationId xmlns:a16="http://schemas.microsoft.com/office/drawing/2014/main" id="{D8F864CD-C2EA-444C-9C3C-C9905D93961C}"/>
              </a:ext>
            </a:extLst>
          </p:cNvPr>
          <p:cNvSpPr>
            <a:spLocks/>
          </p:cNvSpPr>
          <p:nvPr/>
        </p:nvSpPr>
        <p:spPr bwMode="invGray">
          <a:xfrm>
            <a:off x="5694363" y="5329548"/>
            <a:ext cx="82550" cy="77787"/>
          </a:xfrm>
          <a:custGeom>
            <a:avLst/>
            <a:gdLst>
              <a:gd name="T0" fmla="*/ 2147483646 w 30"/>
              <a:gd name="T1" fmla="*/ 0 h 28"/>
              <a:gd name="T2" fmla="*/ 2147483646 w 30"/>
              <a:gd name="T3" fmla="*/ 2147483646 h 28"/>
              <a:gd name="T4" fmla="*/ 2147483646 w 30"/>
              <a:gd name="T5" fmla="*/ 2147483646 h 28"/>
              <a:gd name="T6" fmla="*/ 0 w 30"/>
              <a:gd name="T7" fmla="*/ 2147483646 h 28"/>
              <a:gd name="T8" fmla="*/ 2147483646 w 30"/>
              <a:gd name="T9" fmla="*/ 0 h 28"/>
              <a:gd name="T10" fmla="*/ 0 60000 65536"/>
              <a:gd name="T11" fmla="*/ 0 60000 65536"/>
              <a:gd name="T12" fmla="*/ 0 60000 65536"/>
              <a:gd name="T13" fmla="*/ 0 60000 65536"/>
              <a:gd name="T14" fmla="*/ 0 60000 65536"/>
              <a:gd name="T15" fmla="*/ 0 w 30"/>
              <a:gd name="T16" fmla="*/ 0 h 28"/>
              <a:gd name="T17" fmla="*/ 30 w 30"/>
              <a:gd name="T18" fmla="*/ 28 h 28"/>
            </a:gdLst>
            <a:ahLst/>
            <a:cxnLst>
              <a:cxn ang="T10">
                <a:pos x="T0" y="T1"/>
              </a:cxn>
              <a:cxn ang="T11">
                <a:pos x="T2" y="T3"/>
              </a:cxn>
              <a:cxn ang="T12">
                <a:pos x="T4" y="T5"/>
              </a:cxn>
              <a:cxn ang="T13">
                <a:pos x="T6" y="T7"/>
              </a:cxn>
              <a:cxn ang="T14">
                <a:pos x="T8" y="T9"/>
              </a:cxn>
            </a:cxnLst>
            <a:rect l="T15" t="T16" r="T17" b="T18"/>
            <a:pathLst>
              <a:path w="30" h="28">
                <a:moveTo>
                  <a:pt x="16" y="0"/>
                </a:moveTo>
                <a:cubicBezTo>
                  <a:pt x="19" y="9"/>
                  <a:pt x="24" y="21"/>
                  <a:pt x="30" y="28"/>
                </a:cubicBezTo>
                <a:cubicBezTo>
                  <a:pt x="15" y="22"/>
                  <a:pt x="15" y="22"/>
                  <a:pt x="15" y="22"/>
                </a:cubicBezTo>
                <a:cubicBezTo>
                  <a:pt x="0" y="27"/>
                  <a:pt x="0" y="27"/>
                  <a:pt x="0" y="27"/>
                </a:cubicBezTo>
                <a:cubicBezTo>
                  <a:pt x="6" y="20"/>
                  <a:pt x="12" y="9"/>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5" name="Rectangle 27">
            <a:extLst>
              <a:ext uri="{FF2B5EF4-FFF2-40B4-BE49-F238E27FC236}">
                <a16:creationId xmlns:a16="http://schemas.microsoft.com/office/drawing/2014/main" id="{D93F19EF-B4CF-4BE1-A1EC-749AC84B38AD}"/>
              </a:ext>
            </a:extLst>
          </p:cNvPr>
          <p:cNvSpPr>
            <a:spLocks noChangeArrowheads="1"/>
          </p:cNvSpPr>
          <p:nvPr/>
        </p:nvSpPr>
        <p:spPr bwMode="invGray">
          <a:xfrm>
            <a:off x="5958124" y="5679676"/>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100" b="1" dirty="0">
                <a:cs typeface="Arial" panose="020B0604020202020204" pitchFamily="34" charset="0"/>
              </a:rPr>
              <a:t>Osteoid</a:t>
            </a:r>
            <a:endParaRPr lang="en-US" altLang="de-DE" sz="1100" dirty="0">
              <a:cs typeface="Arial" panose="020B0604020202020204" pitchFamily="34" charset="0"/>
            </a:endParaRPr>
          </a:p>
        </p:txBody>
      </p:sp>
      <p:sp>
        <p:nvSpPr>
          <p:cNvPr id="8216" name="Freeform 28">
            <a:extLst>
              <a:ext uri="{FF2B5EF4-FFF2-40B4-BE49-F238E27FC236}">
                <a16:creationId xmlns:a16="http://schemas.microsoft.com/office/drawing/2014/main" id="{765AF460-B8C5-4025-A437-CF420623E327}"/>
              </a:ext>
            </a:extLst>
          </p:cNvPr>
          <p:cNvSpPr>
            <a:spLocks/>
          </p:cNvSpPr>
          <p:nvPr/>
        </p:nvSpPr>
        <p:spPr bwMode="invGray">
          <a:xfrm>
            <a:off x="5734050" y="5467659"/>
            <a:ext cx="166688" cy="317500"/>
          </a:xfrm>
          <a:custGeom>
            <a:avLst/>
            <a:gdLst>
              <a:gd name="T0" fmla="*/ 2147483646 w 61"/>
              <a:gd name="T1" fmla="*/ 2147483646 h 115"/>
              <a:gd name="T2" fmla="*/ 2147483646 w 61"/>
              <a:gd name="T3" fmla="*/ 0 h 115"/>
              <a:gd name="T4" fmla="*/ 0 60000 65536"/>
              <a:gd name="T5" fmla="*/ 0 60000 65536"/>
              <a:gd name="T6" fmla="*/ 0 w 61"/>
              <a:gd name="T7" fmla="*/ 0 h 115"/>
              <a:gd name="T8" fmla="*/ 61 w 61"/>
              <a:gd name="T9" fmla="*/ 115 h 115"/>
            </a:gdLst>
            <a:ahLst/>
            <a:cxnLst>
              <a:cxn ang="T4">
                <a:pos x="T0" y="T1"/>
              </a:cxn>
              <a:cxn ang="T5">
                <a:pos x="T2" y="T3"/>
              </a:cxn>
            </a:cxnLst>
            <a:rect l="T6" t="T7" r="T8" b="T9"/>
            <a:pathLst>
              <a:path w="61" h="115">
                <a:moveTo>
                  <a:pt x="61" y="106"/>
                </a:moveTo>
                <a:cubicBezTo>
                  <a:pt x="26" y="104"/>
                  <a:pt x="0" y="115"/>
                  <a:pt x="3" y="0"/>
                </a:cubicBezTo>
              </a:path>
            </a:pathLst>
          </a:cu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17" name="Freeform 29">
            <a:extLst>
              <a:ext uri="{FF2B5EF4-FFF2-40B4-BE49-F238E27FC236}">
                <a16:creationId xmlns:a16="http://schemas.microsoft.com/office/drawing/2014/main" id="{6D739FB5-C125-423D-A48B-750140E59057}"/>
              </a:ext>
            </a:extLst>
          </p:cNvPr>
          <p:cNvSpPr>
            <a:spLocks/>
          </p:cNvSpPr>
          <p:nvPr/>
        </p:nvSpPr>
        <p:spPr bwMode="invGray">
          <a:xfrm>
            <a:off x="5686426" y="5389873"/>
            <a:ext cx="111125" cy="98425"/>
          </a:xfrm>
          <a:custGeom>
            <a:avLst/>
            <a:gdLst>
              <a:gd name="T0" fmla="*/ 2147483646 w 40"/>
              <a:gd name="T1" fmla="*/ 0 h 36"/>
              <a:gd name="T2" fmla="*/ 2147483646 w 40"/>
              <a:gd name="T3" fmla="*/ 2147483646 h 36"/>
              <a:gd name="T4" fmla="*/ 2147483646 w 40"/>
              <a:gd name="T5" fmla="*/ 2147483646 h 36"/>
              <a:gd name="T6" fmla="*/ 0 w 40"/>
              <a:gd name="T7" fmla="*/ 2147483646 h 36"/>
              <a:gd name="T8" fmla="*/ 2147483646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21" y="0"/>
                </a:moveTo>
                <a:cubicBezTo>
                  <a:pt x="25" y="12"/>
                  <a:pt x="32" y="27"/>
                  <a:pt x="40" y="36"/>
                </a:cubicBezTo>
                <a:cubicBezTo>
                  <a:pt x="20" y="29"/>
                  <a:pt x="20" y="29"/>
                  <a:pt x="20" y="29"/>
                </a:cubicBezTo>
                <a:cubicBezTo>
                  <a:pt x="0" y="35"/>
                  <a:pt x="0" y="35"/>
                  <a:pt x="0" y="35"/>
                </a:cubicBezTo>
                <a:cubicBezTo>
                  <a:pt x="8" y="26"/>
                  <a:pt x="16" y="12"/>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grpSp>
        <p:nvGrpSpPr>
          <p:cNvPr id="8218" name="Group 30">
            <a:extLst>
              <a:ext uri="{FF2B5EF4-FFF2-40B4-BE49-F238E27FC236}">
                <a16:creationId xmlns:a16="http://schemas.microsoft.com/office/drawing/2014/main" id="{9298632E-4C82-4C91-9D19-A1C71439DC87}"/>
              </a:ext>
            </a:extLst>
          </p:cNvPr>
          <p:cNvGrpSpPr>
            <a:grpSpLocks/>
          </p:cNvGrpSpPr>
          <p:nvPr/>
        </p:nvGrpSpPr>
        <p:grpSpPr bwMode="auto">
          <a:xfrm>
            <a:off x="8518526" y="4142097"/>
            <a:ext cx="1309688" cy="288925"/>
            <a:chOff x="4244" y="2597"/>
            <a:chExt cx="825" cy="182"/>
          </a:xfrm>
        </p:grpSpPr>
        <p:sp>
          <p:nvSpPr>
            <p:cNvPr id="8235" name="Rectangle 31">
              <a:extLst>
                <a:ext uri="{FF2B5EF4-FFF2-40B4-BE49-F238E27FC236}">
                  <a16:creationId xmlns:a16="http://schemas.microsoft.com/office/drawing/2014/main" id="{538F6BE7-1221-478C-AD90-F3C7EEAA635C}"/>
                </a:ext>
              </a:extLst>
            </p:cNvPr>
            <p:cNvSpPr>
              <a:spLocks noChangeArrowheads="1"/>
            </p:cNvSpPr>
            <p:nvPr/>
          </p:nvSpPr>
          <p:spPr bwMode="invGray">
            <a:xfrm>
              <a:off x="4244" y="2673"/>
              <a:ext cx="6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100" b="1" dirty="0" err="1">
                  <a:cs typeface="Arial" panose="020B0604020202020204" pitchFamily="34" charset="0"/>
                </a:rPr>
                <a:t>Präosteoblasten</a:t>
              </a:r>
              <a:endParaRPr lang="en-US" altLang="de-DE" sz="1100" dirty="0">
                <a:cs typeface="Arial" panose="020B0604020202020204" pitchFamily="34" charset="0"/>
              </a:endParaRPr>
            </a:p>
          </p:txBody>
        </p:sp>
        <p:sp>
          <p:nvSpPr>
            <p:cNvPr id="8236" name="Freeform 32">
              <a:extLst>
                <a:ext uri="{FF2B5EF4-FFF2-40B4-BE49-F238E27FC236}">
                  <a16:creationId xmlns:a16="http://schemas.microsoft.com/office/drawing/2014/main" id="{99BBB2AE-EF9C-4CD2-8509-8C246E11451E}"/>
                </a:ext>
              </a:extLst>
            </p:cNvPr>
            <p:cNvSpPr>
              <a:spLocks/>
            </p:cNvSpPr>
            <p:nvPr/>
          </p:nvSpPr>
          <p:spPr bwMode="invGray">
            <a:xfrm>
              <a:off x="5017" y="2597"/>
              <a:ext cx="52" cy="50"/>
            </a:xfrm>
            <a:custGeom>
              <a:avLst/>
              <a:gdLst>
                <a:gd name="T0" fmla="*/ 73008 w 30"/>
                <a:gd name="T1" fmla="*/ 0 h 29"/>
                <a:gd name="T2" fmla="*/ 198569 w 30"/>
                <a:gd name="T3" fmla="*/ 152491 h 29"/>
                <a:gd name="T4" fmla="*/ 93201 w 30"/>
                <a:gd name="T5" fmla="*/ 135964 h 29"/>
                <a:gd name="T6" fmla="*/ 0 w 30"/>
                <a:gd name="T7" fmla="*/ 176228 h 29"/>
                <a:gd name="T8" fmla="*/ 7300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11" y="0"/>
                  </a:moveTo>
                  <a:cubicBezTo>
                    <a:pt x="16" y="9"/>
                    <a:pt x="23" y="19"/>
                    <a:pt x="30" y="25"/>
                  </a:cubicBezTo>
                  <a:cubicBezTo>
                    <a:pt x="14" y="22"/>
                    <a:pt x="14" y="22"/>
                    <a:pt x="14" y="22"/>
                  </a:cubicBezTo>
                  <a:cubicBezTo>
                    <a:pt x="0" y="29"/>
                    <a:pt x="0" y="29"/>
                    <a:pt x="0" y="29"/>
                  </a:cubicBezTo>
                  <a:cubicBezTo>
                    <a:pt x="5" y="22"/>
                    <a:pt x="9" y="10"/>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37" name="Freeform 33">
              <a:extLst>
                <a:ext uri="{FF2B5EF4-FFF2-40B4-BE49-F238E27FC236}">
                  <a16:creationId xmlns:a16="http://schemas.microsoft.com/office/drawing/2014/main" id="{917F6624-7AF2-468D-BBEB-B497099E7CB8}"/>
                </a:ext>
              </a:extLst>
            </p:cNvPr>
            <p:cNvSpPr>
              <a:spLocks/>
            </p:cNvSpPr>
            <p:nvPr/>
          </p:nvSpPr>
          <p:spPr bwMode="invGray">
            <a:xfrm>
              <a:off x="4952" y="2630"/>
              <a:ext cx="103" cy="113"/>
            </a:xfrm>
            <a:custGeom>
              <a:avLst/>
              <a:gdLst>
                <a:gd name="T0" fmla="*/ 0 w 59"/>
                <a:gd name="T1" fmla="*/ 417923 h 65"/>
                <a:gd name="T2" fmla="*/ 379099 w 59"/>
                <a:gd name="T3" fmla="*/ 0 h 65"/>
                <a:gd name="T4" fmla="*/ 0 60000 65536"/>
                <a:gd name="T5" fmla="*/ 0 60000 65536"/>
                <a:gd name="T6" fmla="*/ 0 w 59"/>
                <a:gd name="T7" fmla="*/ 0 h 65"/>
                <a:gd name="T8" fmla="*/ 59 w 59"/>
                <a:gd name="T9" fmla="*/ 65 h 65"/>
              </a:gdLst>
              <a:ahLst/>
              <a:cxnLst>
                <a:cxn ang="T4">
                  <a:pos x="T0" y="T1"/>
                </a:cxn>
                <a:cxn ang="T5">
                  <a:pos x="T2" y="T3"/>
                </a:cxn>
              </a:cxnLst>
              <a:rect l="T6" t="T7" r="T8" b="T9"/>
              <a:pathLst>
                <a:path w="59" h="65">
                  <a:moveTo>
                    <a:pt x="0" y="60"/>
                  </a:moveTo>
                  <a:cubicBezTo>
                    <a:pt x="0" y="60"/>
                    <a:pt x="59" y="65"/>
                    <a:pt x="51" y="0"/>
                  </a:cubicBezTo>
                </a:path>
              </a:pathLst>
            </a:cu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grpSp>
      <p:sp>
        <p:nvSpPr>
          <p:cNvPr id="8219" name="Rectangle 34">
            <a:extLst>
              <a:ext uri="{FF2B5EF4-FFF2-40B4-BE49-F238E27FC236}">
                <a16:creationId xmlns:a16="http://schemas.microsoft.com/office/drawing/2014/main" id="{4CD5F8D5-55B9-418A-8DDA-51EF6DD7C916}"/>
              </a:ext>
            </a:extLst>
          </p:cNvPr>
          <p:cNvSpPr>
            <a:spLocks noChangeArrowheads="1"/>
          </p:cNvSpPr>
          <p:nvPr/>
        </p:nvSpPr>
        <p:spPr bwMode="invGray">
          <a:xfrm>
            <a:off x="5329239" y="4159560"/>
            <a:ext cx="1862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dirty="0" err="1">
                <a:solidFill>
                  <a:schemeClr val="bg1"/>
                </a:solidFill>
                <a:cs typeface="Arial" panose="020B0604020202020204" pitchFamily="34" charset="0"/>
              </a:rPr>
              <a:t>Bildung</a:t>
            </a:r>
            <a:endParaRPr lang="en-US" altLang="de-DE" sz="1600" b="1" i="1" dirty="0">
              <a:solidFill>
                <a:schemeClr val="bg1"/>
              </a:solidFill>
              <a:cs typeface="Arial" panose="020B0604020202020204" pitchFamily="34" charset="0"/>
            </a:endParaRPr>
          </a:p>
        </p:txBody>
      </p:sp>
      <p:sp>
        <p:nvSpPr>
          <p:cNvPr id="8220" name="Rectangle 35">
            <a:extLst>
              <a:ext uri="{FF2B5EF4-FFF2-40B4-BE49-F238E27FC236}">
                <a16:creationId xmlns:a16="http://schemas.microsoft.com/office/drawing/2014/main" id="{BC00C968-4AEA-456F-9B2B-C54C95806AE9}"/>
              </a:ext>
            </a:extLst>
          </p:cNvPr>
          <p:cNvSpPr>
            <a:spLocks noChangeArrowheads="1"/>
          </p:cNvSpPr>
          <p:nvPr/>
        </p:nvSpPr>
        <p:spPr bwMode="auto">
          <a:xfrm>
            <a:off x="2981326" y="4997759"/>
            <a:ext cx="1584325" cy="342900"/>
          </a:xfrm>
          <a:prstGeom prst="rect">
            <a:avLst/>
          </a:prstGeom>
          <a:solidFill>
            <a:schemeClr val="bg2"/>
          </a:solidFill>
          <a:ln w="9525">
            <a:solidFill>
              <a:schemeClr val="tx2"/>
            </a:solidFill>
            <a:miter lim="800000"/>
            <a:headEnd/>
            <a:tailEnd/>
          </a:ln>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a:solidFill>
                  <a:srgbClr val="0070C0"/>
                </a:solidFill>
                <a:cs typeface="Arial" panose="020B0604020202020204" pitchFamily="34" charset="0"/>
              </a:rPr>
              <a:t>Mineralisierung</a:t>
            </a:r>
          </a:p>
        </p:txBody>
      </p:sp>
      <p:sp>
        <p:nvSpPr>
          <p:cNvPr id="8221" name="AutoShape 36">
            <a:extLst>
              <a:ext uri="{FF2B5EF4-FFF2-40B4-BE49-F238E27FC236}">
                <a16:creationId xmlns:a16="http://schemas.microsoft.com/office/drawing/2014/main" id="{74030AF8-99B3-43E0-8C8E-22FEE9FFCFA3}"/>
              </a:ext>
            </a:extLst>
          </p:cNvPr>
          <p:cNvSpPr>
            <a:spLocks noChangeArrowheads="1"/>
          </p:cNvSpPr>
          <p:nvPr/>
        </p:nvSpPr>
        <p:spPr bwMode="auto">
          <a:xfrm>
            <a:off x="3013075" y="2111684"/>
            <a:ext cx="1550988" cy="344488"/>
          </a:xfrm>
          <a:prstGeom prst="roundRect">
            <a:avLst>
              <a:gd name="adj" fmla="val 16667"/>
            </a:avLst>
          </a:prstGeom>
          <a:solidFill>
            <a:schemeClr val="bg2"/>
          </a:solidFill>
          <a:ln w="9525" algn="ctr">
            <a:solidFill>
              <a:schemeClr val="tx2"/>
            </a:solidFill>
            <a:round/>
            <a:headEnd/>
            <a:tailEnd/>
          </a:ln>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a:solidFill>
                  <a:srgbClr val="0070C0"/>
                </a:solidFill>
                <a:cs typeface="Arial" panose="020B0604020202020204" pitchFamily="34" charset="0"/>
              </a:rPr>
              <a:t>Aktivierung</a:t>
            </a:r>
          </a:p>
        </p:txBody>
      </p:sp>
      <p:pic>
        <p:nvPicPr>
          <p:cNvPr id="8222" name="Picture 37" descr="left_box">
            <a:extLst>
              <a:ext uri="{FF2B5EF4-FFF2-40B4-BE49-F238E27FC236}">
                <a16:creationId xmlns:a16="http://schemas.microsoft.com/office/drawing/2014/main" id="{E4357D91-0C2B-4781-BC7C-B44C98B40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176" y="2740334"/>
            <a:ext cx="25511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Rectangle 38">
            <a:extLst>
              <a:ext uri="{FF2B5EF4-FFF2-40B4-BE49-F238E27FC236}">
                <a16:creationId xmlns:a16="http://schemas.microsoft.com/office/drawing/2014/main" id="{0A8035AE-1012-4D83-87F8-93A59F73F909}"/>
              </a:ext>
            </a:extLst>
          </p:cNvPr>
          <p:cNvSpPr>
            <a:spLocks noChangeArrowheads="1"/>
          </p:cNvSpPr>
          <p:nvPr/>
        </p:nvSpPr>
        <p:spPr bwMode="invGray">
          <a:xfrm>
            <a:off x="2449514" y="2765735"/>
            <a:ext cx="1951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i="1" dirty="0" err="1">
                <a:solidFill>
                  <a:schemeClr val="bg1"/>
                </a:solidFill>
                <a:cs typeface="Arial" panose="020B0604020202020204" pitchFamily="34" charset="0"/>
              </a:rPr>
              <a:t>Ruhephase</a:t>
            </a:r>
            <a:endParaRPr lang="en-US" altLang="de-DE" sz="1600" b="1" i="1" dirty="0">
              <a:solidFill>
                <a:schemeClr val="bg1"/>
              </a:solidFill>
              <a:cs typeface="Arial" panose="020B0604020202020204" pitchFamily="34" charset="0"/>
            </a:endParaRPr>
          </a:p>
        </p:txBody>
      </p:sp>
      <p:sp>
        <p:nvSpPr>
          <p:cNvPr id="8224" name="Freeform 40">
            <a:extLst>
              <a:ext uri="{FF2B5EF4-FFF2-40B4-BE49-F238E27FC236}">
                <a16:creationId xmlns:a16="http://schemas.microsoft.com/office/drawing/2014/main" id="{06627F38-431A-4ABD-9441-F66C860246BE}"/>
              </a:ext>
            </a:extLst>
          </p:cNvPr>
          <p:cNvSpPr>
            <a:spLocks/>
          </p:cNvSpPr>
          <p:nvPr/>
        </p:nvSpPr>
        <p:spPr bwMode="invGray">
          <a:xfrm>
            <a:off x="2667001" y="3873809"/>
            <a:ext cx="98425" cy="115888"/>
          </a:xfrm>
          <a:custGeom>
            <a:avLst/>
            <a:gdLst>
              <a:gd name="T0" fmla="*/ 2147483646 w 34"/>
              <a:gd name="T1" fmla="*/ 2147483646 h 42"/>
              <a:gd name="T2" fmla="*/ 0 w 34"/>
              <a:gd name="T3" fmla="*/ 0 h 42"/>
              <a:gd name="T4" fmla="*/ 0 60000 65536"/>
              <a:gd name="T5" fmla="*/ 0 60000 65536"/>
              <a:gd name="T6" fmla="*/ 0 w 34"/>
              <a:gd name="T7" fmla="*/ 0 h 42"/>
              <a:gd name="T8" fmla="*/ 34 w 34"/>
              <a:gd name="T9" fmla="*/ 42 h 42"/>
            </a:gdLst>
            <a:ahLst/>
            <a:cxnLst>
              <a:cxn ang="T4">
                <a:pos x="T0" y="T1"/>
              </a:cxn>
              <a:cxn ang="T5">
                <a:pos x="T2" y="T3"/>
              </a:cxn>
            </a:cxnLst>
            <a:rect l="T6" t="T7" r="T8" b="T9"/>
            <a:pathLst>
              <a:path w="34" h="42">
                <a:moveTo>
                  <a:pt x="34" y="31"/>
                </a:moveTo>
                <a:cubicBezTo>
                  <a:pt x="34" y="31"/>
                  <a:pt x="1" y="42"/>
                  <a:pt x="0" y="0"/>
                </a:cubicBezTo>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25" name="Freeform 41">
            <a:extLst>
              <a:ext uri="{FF2B5EF4-FFF2-40B4-BE49-F238E27FC236}">
                <a16:creationId xmlns:a16="http://schemas.microsoft.com/office/drawing/2014/main" id="{2CE06EB7-78D5-4BF3-83A7-9513680A1A7C}"/>
              </a:ext>
            </a:extLst>
          </p:cNvPr>
          <p:cNvSpPr>
            <a:spLocks/>
          </p:cNvSpPr>
          <p:nvPr/>
        </p:nvSpPr>
        <p:spPr bwMode="invGray">
          <a:xfrm>
            <a:off x="2622550" y="3821422"/>
            <a:ext cx="88900" cy="74612"/>
          </a:xfrm>
          <a:custGeom>
            <a:avLst/>
            <a:gdLst>
              <a:gd name="T0" fmla="*/ 2147483646 w 30"/>
              <a:gd name="T1" fmla="*/ 0 h 27"/>
              <a:gd name="T2" fmla="*/ 2147483646 w 30"/>
              <a:gd name="T3" fmla="*/ 2147483646 h 27"/>
              <a:gd name="T4" fmla="*/ 2147483646 w 30"/>
              <a:gd name="T5" fmla="*/ 2147483646 h 27"/>
              <a:gd name="T6" fmla="*/ 0 w 30"/>
              <a:gd name="T7" fmla="*/ 2147483646 h 27"/>
              <a:gd name="T8" fmla="*/ 2147483646 w 30"/>
              <a:gd name="T9" fmla="*/ 0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4" y="0"/>
                </a:moveTo>
                <a:cubicBezTo>
                  <a:pt x="18" y="9"/>
                  <a:pt x="24" y="20"/>
                  <a:pt x="30" y="26"/>
                </a:cubicBezTo>
                <a:cubicBezTo>
                  <a:pt x="15" y="21"/>
                  <a:pt x="15" y="21"/>
                  <a:pt x="15" y="21"/>
                </a:cubicBezTo>
                <a:cubicBezTo>
                  <a:pt x="0" y="27"/>
                  <a:pt x="0" y="27"/>
                  <a:pt x="0" y="27"/>
                </a:cubicBezTo>
                <a:cubicBezTo>
                  <a:pt x="6" y="20"/>
                  <a:pt x="11" y="9"/>
                  <a:pt x="14" y="0"/>
                </a:cubicBezTo>
                <a:close/>
              </a:path>
            </a:pathLst>
          </a:custGeom>
          <a:solidFill>
            <a:srgbClr val="000000"/>
          </a:solidFill>
          <a:ln w="19050">
            <a:solidFill>
              <a:srgbClr val="000000"/>
            </a:solidFill>
            <a:round/>
            <a:headEnd/>
            <a:tailEnd/>
          </a:ln>
        </p:spPr>
        <p:txBody>
          <a:bodyP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8226" name="Rectangle 42">
            <a:extLst>
              <a:ext uri="{FF2B5EF4-FFF2-40B4-BE49-F238E27FC236}">
                <a16:creationId xmlns:a16="http://schemas.microsoft.com/office/drawing/2014/main" id="{8C483CF4-F3B1-4461-A316-1F92FF3C9681}"/>
              </a:ext>
            </a:extLst>
          </p:cNvPr>
          <p:cNvSpPr>
            <a:spLocks noChangeArrowheads="1"/>
          </p:cNvSpPr>
          <p:nvPr/>
        </p:nvSpPr>
        <p:spPr bwMode="invGray">
          <a:xfrm>
            <a:off x="2806701" y="3875397"/>
            <a:ext cx="1389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100" b="1">
                <a:solidFill>
                  <a:srgbClr val="0070C0"/>
                </a:solidFill>
                <a:cs typeface="Arial" panose="020B0604020202020204" pitchFamily="34" charset="0"/>
              </a:rPr>
              <a:t>Stroma und Knochendeckzellen</a:t>
            </a:r>
          </a:p>
        </p:txBody>
      </p:sp>
      <p:sp>
        <p:nvSpPr>
          <p:cNvPr id="8227" name="Rectangle 43">
            <a:extLst>
              <a:ext uri="{FF2B5EF4-FFF2-40B4-BE49-F238E27FC236}">
                <a16:creationId xmlns:a16="http://schemas.microsoft.com/office/drawing/2014/main" id="{B53DAAF6-332B-42CA-86FD-55DF8DC82605}"/>
              </a:ext>
            </a:extLst>
          </p:cNvPr>
          <p:cNvSpPr>
            <a:spLocks noChangeArrowheads="1"/>
          </p:cNvSpPr>
          <p:nvPr/>
        </p:nvSpPr>
        <p:spPr bwMode="invGray">
          <a:xfrm>
            <a:off x="5418138" y="2062032"/>
            <a:ext cx="18224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300" b="1" dirty="0" err="1">
                <a:solidFill>
                  <a:schemeClr val="bg1"/>
                </a:solidFill>
                <a:cs typeface="Arial" panose="020B0604020202020204" pitchFamily="34" charset="0"/>
              </a:rPr>
              <a:t>Osteoklasten</a:t>
            </a:r>
            <a:endParaRPr lang="en-US" altLang="de-DE" sz="1300" dirty="0">
              <a:solidFill>
                <a:schemeClr val="bg1"/>
              </a:solidFill>
              <a:cs typeface="Arial" panose="020B0604020202020204" pitchFamily="34" charset="0"/>
            </a:endParaRPr>
          </a:p>
        </p:txBody>
      </p:sp>
      <p:sp>
        <p:nvSpPr>
          <p:cNvPr id="8228" name="Rectangle 44">
            <a:extLst>
              <a:ext uri="{FF2B5EF4-FFF2-40B4-BE49-F238E27FC236}">
                <a16:creationId xmlns:a16="http://schemas.microsoft.com/office/drawing/2014/main" id="{C52655DC-C59A-494F-BF0F-B3D073486FD9}"/>
              </a:ext>
            </a:extLst>
          </p:cNvPr>
          <p:cNvSpPr>
            <a:spLocks noChangeArrowheads="1"/>
          </p:cNvSpPr>
          <p:nvPr/>
        </p:nvSpPr>
        <p:spPr bwMode="invGray">
          <a:xfrm>
            <a:off x="8029575" y="3100698"/>
            <a:ext cx="2147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300" b="1" dirty="0" err="1">
                <a:solidFill>
                  <a:schemeClr val="bg1"/>
                </a:solidFill>
                <a:cs typeface="Arial" panose="020B0604020202020204" pitchFamily="34" charset="0"/>
              </a:rPr>
              <a:t>Apoptotische</a:t>
            </a:r>
            <a:r>
              <a:rPr lang="en-US" altLang="de-DE" sz="1300" b="1" dirty="0">
                <a:solidFill>
                  <a:schemeClr val="bg1"/>
                </a:solidFill>
                <a:cs typeface="Arial" panose="020B0604020202020204" pitchFamily="34" charset="0"/>
              </a:rPr>
              <a:t> </a:t>
            </a:r>
            <a:r>
              <a:rPr lang="en-US" altLang="de-DE" sz="1300" b="1" dirty="0" err="1">
                <a:solidFill>
                  <a:schemeClr val="bg1"/>
                </a:solidFill>
                <a:cs typeface="Arial" panose="020B0604020202020204" pitchFamily="34" charset="0"/>
              </a:rPr>
              <a:t>Osteoklasten</a:t>
            </a:r>
            <a:endParaRPr lang="en-US" altLang="de-DE" sz="1300" dirty="0">
              <a:solidFill>
                <a:schemeClr val="bg1"/>
              </a:solidFill>
              <a:cs typeface="Arial" panose="020B0604020202020204" pitchFamily="34" charset="0"/>
            </a:endParaRPr>
          </a:p>
        </p:txBody>
      </p:sp>
      <p:sp>
        <p:nvSpPr>
          <p:cNvPr id="8229" name="Rectangle 45">
            <a:extLst>
              <a:ext uri="{FF2B5EF4-FFF2-40B4-BE49-F238E27FC236}">
                <a16:creationId xmlns:a16="http://schemas.microsoft.com/office/drawing/2014/main" id="{3F56A25D-92D5-4D00-BBDB-312453A73936}"/>
              </a:ext>
            </a:extLst>
          </p:cNvPr>
          <p:cNvSpPr>
            <a:spLocks noChangeArrowheads="1"/>
          </p:cNvSpPr>
          <p:nvPr/>
        </p:nvSpPr>
        <p:spPr bwMode="invGray">
          <a:xfrm>
            <a:off x="5797551" y="4680259"/>
            <a:ext cx="10509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300" b="1" dirty="0" err="1">
                <a:solidFill>
                  <a:schemeClr val="bg1"/>
                </a:solidFill>
                <a:cs typeface="Arial" panose="020B0604020202020204" pitchFamily="34" charset="0"/>
              </a:rPr>
              <a:t>Osteoblasten</a:t>
            </a:r>
            <a:endParaRPr lang="en-US" altLang="de-DE" sz="1300" dirty="0">
              <a:solidFill>
                <a:schemeClr val="bg1"/>
              </a:solidFill>
              <a:cs typeface="Arial" panose="020B0604020202020204" pitchFamily="34" charset="0"/>
            </a:endParaRPr>
          </a:p>
        </p:txBody>
      </p:sp>
      <p:pic>
        <p:nvPicPr>
          <p:cNvPr id="8230" name="Picture 46" descr="24_RANKL">
            <a:extLst>
              <a:ext uri="{FF2B5EF4-FFF2-40B4-BE49-F238E27FC236}">
                <a16:creationId xmlns:a16="http://schemas.microsoft.com/office/drawing/2014/main" id="{79C33868-15EC-418C-94AE-6814C891A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389" y="2448234"/>
            <a:ext cx="9207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47" descr="24_RANKL">
            <a:extLst>
              <a:ext uri="{FF2B5EF4-FFF2-40B4-BE49-F238E27FC236}">
                <a16:creationId xmlns:a16="http://schemas.microsoft.com/office/drawing/2014/main" id="{F3631137-B65A-4564-9DC7-5C3E69846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00000">
            <a:off x="5714207" y="2445853"/>
            <a:ext cx="9207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8" descr="24_RANKL">
            <a:extLst>
              <a:ext uri="{FF2B5EF4-FFF2-40B4-BE49-F238E27FC236}">
                <a16:creationId xmlns:a16="http://schemas.microsoft.com/office/drawing/2014/main" id="{2E518841-D637-42E4-BF8F-43D4ED71F3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00000">
            <a:off x="6628607" y="2522053"/>
            <a:ext cx="9207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49" descr="24_RANKL">
            <a:extLst>
              <a:ext uri="{FF2B5EF4-FFF2-40B4-BE49-F238E27FC236}">
                <a16:creationId xmlns:a16="http://schemas.microsoft.com/office/drawing/2014/main" id="{429FF7D8-46C9-4E7B-81EF-A7E728F8E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00000">
            <a:off x="6781007" y="2369653"/>
            <a:ext cx="92075"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Rectangle 50">
            <a:extLst>
              <a:ext uri="{FF2B5EF4-FFF2-40B4-BE49-F238E27FC236}">
                <a16:creationId xmlns:a16="http://schemas.microsoft.com/office/drawing/2014/main" id="{FE87198E-5BC1-4468-BBCE-4C14689FECB5}"/>
              </a:ext>
            </a:extLst>
          </p:cNvPr>
          <p:cNvSpPr>
            <a:spLocks noChangeArrowheads="1"/>
          </p:cNvSpPr>
          <p:nvPr/>
        </p:nvSpPr>
        <p:spPr bwMode="auto">
          <a:xfrm>
            <a:off x="2319165" y="5984599"/>
            <a:ext cx="7553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spcBef>
                <a:spcPct val="0"/>
              </a:spcBef>
              <a:spcAft>
                <a:spcPct val="0"/>
              </a:spcAft>
              <a:buClrTx/>
              <a:buNone/>
              <a:defRPr/>
            </a:pPr>
            <a:r>
              <a:rPr lang="en-GB" altLang="de-DE" sz="2000" b="1" dirty="0">
                <a:solidFill>
                  <a:srgbClr val="0070C0"/>
                </a:solidFill>
                <a:cs typeface="Arial" panose="020B0604020202020204" pitchFamily="34" charset="0"/>
              </a:rPr>
              <a:t>Bei </a:t>
            </a:r>
            <a:r>
              <a:rPr lang="en-GB" altLang="de-DE" sz="2000" b="1" dirty="0" err="1">
                <a:solidFill>
                  <a:srgbClr val="0070C0"/>
                </a:solidFill>
                <a:cs typeface="Arial" panose="020B0604020202020204" pitchFamily="34" charset="0"/>
              </a:rPr>
              <a:t>erhöhtem</a:t>
            </a:r>
            <a:r>
              <a:rPr lang="en-GB" altLang="de-DE" sz="2000" b="1" dirty="0">
                <a:solidFill>
                  <a:srgbClr val="0070C0"/>
                </a:solidFill>
                <a:cs typeface="Arial" panose="020B0604020202020204" pitchFamily="34" charset="0"/>
              </a:rPr>
              <a:t> </a:t>
            </a:r>
            <a:r>
              <a:rPr lang="en-GB" altLang="de-DE" sz="2000" b="1" dirty="0" err="1">
                <a:solidFill>
                  <a:srgbClr val="0070C0"/>
                </a:solidFill>
                <a:cs typeface="Arial" panose="020B0604020202020204" pitchFamily="34" charset="0"/>
              </a:rPr>
              <a:t>Knochenumsatz</a:t>
            </a:r>
            <a:r>
              <a:rPr lang="en-GB" altLang="de-DE" sz="2000" b="1" dirty="0">
                <a:solidFill>
                  <a:srgbClr val="0070C0"/>
                </a:solidFill>
                <a:cs typeface="Arial" panose="020B0604020202020204" pitchFamily="34" charset="0"/>
              </a:rPr>
              <a:t> </a:t>
            </a:r>
            <a:r>
              <a:rPr lang="en-GB" altLang="de-DE" sz="2000" b="1" dirty="0" err="1">
                <a:solidFill>
                  <a:srgbClr val="0070C0"/>
                </a:solidFill>
                <a:cs typeface="Arial" panose="020B0604020202020204" pitchFamily="34" charset="0"/>
              </a:rPr>
              <a:t>überwiegt</a:t>
            </a:r>
            <a:r>
              <a:rPr lang="en-GB" altLang="de-DE" sz="2000" b="1" dirty="0">
                <a:solidFill>
                  <a:srgbClr val="0070C0"/>
                </a:solidFill>
                <a:cs typeface="Arial" panose="020B0604020202020204" pitchFamily="34" charset="0"/>
              </a:rPr>
              <a:t> der </a:t>
            </a:r>
            <a:r>
              <a:rPr lang="en-GB" altLang="de-DE" sz="2000" b="1" dirty="0" err="1">
                <a:solidFill>
                  <a:srgbClr val="0070C0"/>
                </a:solidFill>
                <a:cs typeface="Arial" panose="020B0604020202020204" pitchFamily="34" charset="0"/>
              </a:rPr>
              <a:t>Knochenabbau</a:t>
            </a:r>
            <a:endParaRPr lang="en-US" altLang="de-DE" sz="2000" b="1" dirty="0">
              <a:solidFill>
                <a:srgbClr val="0070C0"/>
              </a:solidFill>
              <a:cs typeface="Arial" panose="020B0604020202020204" pitchFamily="34" charset="0"/>
            </a:endParaRPr>
          </a:p>
        </p:txBody>
      </p:sp>
      <p:sp>
        <p:nvSpPr>
          <p:cNvPr id="51" name="Text Placeholder 7">
            <a:extLst>
              <a:ext uri="{FF2B5EF4-FFF2-40B4-BE49-F238E27FC236}">
                <a16:creationId xmlns:a16="http://schemas.microsoft.com/office/drawing/2014/main" id="{872D48D8-8705-46D2-9D52-6124552EBEFB}"/>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55000"/>
              </a:lnSpc>
              <a:buClr>
                <a:srgbClr val="ADBF25"/>
              </a:buClr>
              <a:defRPr/>
            </a:pPr>
            <a:r>
              <a:rPr lang="en-US" altLang="de-DE" sz="900" dirty="0" err="1">
                <a:solidFill>
                  <a:schemeClr val="tx1"/>
                </a:solidFill>
              </a:rPr>
              <a:t>Modifiziert</a:t>
            </a:r>
            <a:r>
              <a:rPr lang="en-US" altLang="de-DE" sz="900" dirty="0">
                <a:solidFill>
                  <a:schemeClr val="tx1"/>
                </a:solidFill>
              </a:rPr>
              <a:t> </a:t>
            </a:r>
            <a:r>
              <a:rPr lang="en-US" altLang="de-DE" sz="900" dirty="0" err="1">
                <a:solidFill>
                  <a:schemeClr val="tx1"/>
                </a:solidFill>
              </a:rPr>
              <a:t>nach</a:t>
            </a:r>
            <a:r>
              <a:rPr lang="en-US" altLang="de-DE" sz="900" dirty="0">
                <a:solidFill>
                  <a:schemeClr val="tx1"/>
                </a:solidFill>
              </a:rPr>
              <a:t>: Baron R. Primer on the Metabolic Bone Diseases and Disorders of Mineral Metabolism. 5th ed. 2003;1-8.</a:t>
            </a:r>
          </a:p>
          <a:p>
            <a:pPr>
              <a:lnSpc>
                <a:spcPct val="55000"/>
              </a:lnSpc>
              <a:spcBef>
                <a:spcPct val="25000"/>
              </a:spcBef>
              <a:buClr>
                <a:srgbClr val="ADBF25"/>
              </a:buClr>
              <a:defRPr/>
            </a:pPr>
            <a:r>
              <a:rPr lang="en-US" altLang="de-DE" sz="900" dirty="0" err="1">
                <a:solidFill>
                  <a:schemeClr val="tx1"/>
                </a:solidFill>
              </a:rPr>
              <a:t>Raisz</a:t>
            </a:r>
            <a:r>
              <a:rPr lang="en-US" altLang="de-DE" sz="900" dirty="0">
                <a:solidFill>
                  <a:schemeClr val="tx1"/>
                </a:solidFill>
              </a:rPr>
              <a:t> LG. J Clin Invest. 2005;115:3318-3325.</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0_bone">
            <a:extLst>
              <a:ext uri="{FF2B5EF4-FFF2-40B4-BE49-F238E27FC236}">
                <a16:creationId xmlns:a16="http://schemas.microsoft.com/office/drawing/2014/main" id="{9A413572-02B4-4F86-80E3-FFE48A6C3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98" b="19521"/>
          <a:stretch>
            <a:fillRect/>
          </a:stretch>
        </p:blipFill>
        <p:spPr bwMode="auto">
          <a:xfrm>
            <a:off x="1524000" y="4655042"/>
            <a:ext cx="9144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13_5_full">
            <a:extLst>
              <a:ext uri="{FF2B5EF4-FFF2-40B4-BE49-F238E27FC236}">
                <a16:creationId xmlns:a16="http://schemas.microsoft.com/office/drawing/2014/main" id="{03BFD947-79BE-4320-A172-708349229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4582017"/>
            <a:ext cx="28765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07_3_full">
            <a:extLst>
              <a:ext uri="{FF2B5EF4-FFF2-40B4-BE49-F238E27FC236}">
                <a16:creationId xmlns:a16="http://schemas.microsoft.com/office/drawing/2014/main" id="{C55B2128-C5BC-481A-9FEB-908453757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714" y="2597643"/>
            <a:ext cx="15716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osteoblasts_plus_growth">
            <a:extLst>
              <a:ext uri="{FF2B5EF4-FFF2-40B4-BE49-F238E27FC236}">
                <a16:creationId xmlns:a16="http://schemas.microsoft.com/office/drawing/2014/main" id="{65D9D832-130C-45F0-9418-013F2CA520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7976" y="4293092"/>
            <a:ext cx="28860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01_1_full">
            <a:extLst>
              <a:ext uri="{FF2B5EF4-FFF2-40B4-BE49-F238E27FC236}">
                <a16:creationId xmlns:a16="http://schemas.microsoft.com/office/drawing/2014/main" id="{C073E1A6-E842-4213-95DA-F654D8BDEF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14" y="1640381"/>
            <a:ext cx="6619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29_RANKL">
            <a:extLst>
              <a:ext uri="{FF2B5EF4-FFF2-40B4-BE49-F238E27FC236}">
                <a16:creationId xmlns:a16="http://schemas.microsoft.com/office/drawing/2014/main" id="{C0F86177-D323-4377-B73A-BBAC5CB37F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150" y="3132630"/>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6" descr="26_RANKL">
            <a:extLst>
              <a:ext uri="{FF2B5EF4-FFF2-40B4-BE49-F238E27FC236}">
                <a16:creationId xmlns:a16="http://schemas.microsoft.com/office/drawing/2014/main" id="{D32BDB05-1273-4BD1-8B17-84535E442C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1264" y="3521567"/>
            <a:ext cx="2000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7" descr="24_RANKL">
            <a:extLst>
              <a:ext uri="{FF2B5EF4-FFF2-40B4-BE49-F238E27FC236}">
                <a16:creationId xmlns:a16="http://schemas.microsoft.com/office/drawing/2014/main" id="{E9651A33-3B19-41C2-B2DF-A584467F5B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5" y="4440730"/>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8" descr="24_RANKL">
            <a:extLst>
              <a:ext uri="{FF2B5EF4-FFF2-40B4-BE49-F238E27FC236}">
                <a16:creationId xmlns:a16="http://schemas.microsoft.com/office/drawing/2014/main" id="{E69B8A5E-579B-43DA-B124-C327F66B10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3275" y="3177080"/>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descr="30_OPG-RANKL">
            <a:extLst>
              <a:ext uri="{FF2B5EF4-FFF2-40B4-BE49-F238E27FC236}">
                <a16:creationId xmlns:a16="http://schemas.microsoft.com/office/drawing/2014/main" id="{3EA28560-8BC7-4356-8F63-3BCBE4876F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5425" y="3280267"/>
            <a:ext cx="2619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0" descr="31_OPG-RANKL">
            <a:extLst>
              <a:ext uri="{FF2B5EF4-FFF2-40B4-BE49-F238E27FC236}">
                <a16:creationId xmlns:a16="http://schemas.microsoft.com/office/drawing/2014/main" id="{851C3C64-3B97-4CE1-87F8-1FE35293DF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437750">
            <a:off x="3803651" y="3111992"/>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1" descr="32_OPG-RANKL">
            <a:extLst>
              <a:ext uri="{FF2B5EF4-FFF2-40B4-BE49-F238E27FC236}">
                <a16:creationId xmlns:a16="http://schemas.microsoft.com/office/drawing/2014/main" id="{829BF786-38D9-44C1-896B-2C11179EFB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6301" y="2826242"/>
            <a:ext cx="219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3" descr="32_OPG-RANKL">
            <a:extLst>
              <a:ext uri="{FF2B5EF4-FFF2-40B4-BE49-F238E27FC236}">
                <a16:creationId xmlns:a16="http://schemas.microsoft.com/office/drawing/2014/main" id="{B4B834D5-A188-4570-9772-F07738EA27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840000">
            <a:off x="4125913" y="2805605"/>
            <a:ext cx="219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4" descr="24_RANKL">
            <a:extLst>
              <a:ext uri="{FF2B5EF4-FFF2-40B4-BE49-F238E27FC236}">
                <a16:creationId xmlns:a16="http://schemas.microsoft.com/office/drawing/2014/main" id="{AE7E5BAD-7536-4B97-9E41-6B46A47A54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200000">
            <a:off x="5146675" y="2618280"/>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7" descr="25_OPG">
            <a:extLst>
              <a:ext uri="{FF2B5EF4-FFF2-40B4-BE49-F238E27FC236}">
                <a16:creationId xmlns:a16="http://schemas.microsoft.com/office/drawing/2014/main" id="{AEFF7D27-09DB-45AB-BAA8-17A9BE9ADC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7926" y="4088306"/>
            <a:ext cx="2762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8" descr="27_RANKL">
            <a:extLst>
              <a:ext uri="{FF2B5EF4-FFF2-40B4-BE49-F238E27FC236}">
                <a16:creationId xmlns:a16="http://schemas.microsoft.com/office/drawing/2014/main" id="{31E7F9F1-7194-440C-B077-12280D7DF9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6026" y="4031156"/>
            <a:ext cx="2000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9" descr="24_RANKL">
            <a:extLst>
              <a:ext uri="{FF2B5EF4-FFF2-40B4-BE49-F238E27FC236}">
                <a16:creationId xmlns:a16="http://schemas.microsoft.com/office/drawing/2014/main" id="{30E24048-D493-42AA-A304-AF80F8206A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3710480"/>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30" descr="30_OPG-RANKL">
            <a:extLst>
              <a:ext uri="{FF2B5EF4-FFF2-40B4-BE49-F238E27FC236}">
                <a16:creationId xmlns:a16="http://schemas.microsoft.com/office/drawing/2014/main" id="{40AC7605-ADBC-49B1-9CC7-621F5AFE1F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0514" y="3985117"/>
            <a:ext cx="26193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1" descr="32_OPG-RANKL">
            <a:extLst>
              <a:ext uri="{FF2B5EF4-FFF2-40B4-BE49-F238E27FC236}">
                <a16:creationId xmlns:a16="http://schemas.microsoft.com/office/drawing/2014/main" id="{9F2225E6-BFB7-4AEE-A282-73CDCA3E2F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3145885">
            <a:off x="4194176" y="3426318"/>
            <a:ext cx="219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3" descr="23_RANKL">
            <a:extLst>
              <a:ext uri="{FF2B5EF4-FFF2-40B4-BE49-F238E27FC236}">
                <a16:creationId xmlns:a16="http://schemas.microsoft.com/office/drawing/2014/main" id="{34607425-5335-41B9-8528-88D266ADFE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3888" y="2765918"/>
            <a:ext cx="2095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34" descr="26_RANKL">
            <a:extLst>
              <a:ext uri="{FF2B5EF4-FFF2-40B4-BE49-F238E27FC236}">
                <a16:creationId xmlns:a16="http://schemas.microsoft.com/office/drawing/2014/main" id="{4FFA3EA6-89D9-4DC9-9D33-4ABF2C00DF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6" y="3658092"/>
            <a:ext cx="2000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5" descr="27_RANKL">
            <a:extLst>
              <a:ext uri="{FF2B5EF4-FFF2-40B4-BE49-F238E27FC236}">
                <a16:creationId xmlns:a16="http://schemas.microsoft.com/office/drawing/2014/main" id="{B5C63E9C-E143-4883-A237-5B2D6846F33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94189" y="3119931"/>
            <a:ext cx="2000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36" descr="27_RANKL">
            <a:extLst>
              <a:ext uri="{FF2B5EF4-FFF2-40B4-BE49-F238E27FC236}">
                <a16:creationId xmlns:a16="http://schemas.microsoft.com/office/drawing/2014/main" id="{2247BB13-DC02-43F0-B5C7-8DCE266A62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9039" y="4042267"/>
            <a:ext cx="2000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37" descr="24_RANKL">
            <a:extLst>
              <a:ext uri="{FF2B5EF4-FFF2-40B4-BE49-F238E27FC236}">
                <a16:creationId xmlns:a16="http://schemas.microsoft.com/office/drawing/2014/main" id="{2310E891-CA14-4068-9D17-71A0470C2D1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3101" y="4147042"/>
            <a:ext cx="195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39" descr="05_2_half">
            <a:extLst>
              <a:ext uri="{FF2B5EF4-FFF2-40B4-BE49-F238E27FC236}">
                <a16:creationId xmlns:a16="http://schemas.microsoft.com/office/drawing/2014/main" id="{8A82EBDE-0976-4501-B939-D7F0F04C8F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52913" y="1883267"/>
            <a:ext cx="787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Text Box 40">
            <a:extLst>
              <a:ext uri="{FF2B5EF4-FFF2-40B4-BE49-F238E27FC236}">
                <a16:creationId xmlns:a16="http://schemas.microsoft.com/office/drawing/2014/main" id="{0C237DE5-FA1E-4F14-8DA2-3D8770B46537}"/>
              </a:ext>
            </a:extLst>
          </p:cNvPr>
          <p:cNvSpPr txBox="1">
            <a:spLocks noChangeArrowheads="1"/>
          </p:cNvSpPr>
          <p:nvPr/>
        </p:nvSpPr>
        <p:spPr bwMode="auto">
          <a:xfrm>
            <a:off x="8275638" y="3939081"/>
            <a:ext cx="12239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a:solidFill>
                  <a:srgbClr val="0070C0"/>
                </a:solidFill>
                <a:cs typeface="Arial" panose="020B0604020202020204" pitchFamily="34" charset="0"/>
              </a:rPr>
              <a:t>Aktivierter</a:t>
            </a:r>
            <a:br>
              <a:rPr lang="en-US" altLang="de-DE" sz="1600" b="1">
                <a:solidFill>
                  <a:srgbClr val="0070C0"/>
                </a:solidFill>
                <a:cs typeface="Arial" panose="020B0604020202020204" pitchFamily="34" charset="0"/>
              </a:rPr>
            </a:br>
            <a:r>
              <a:rPr lang="en-US" altLang="de-DE" sz="1600" b="1">
                <a:solidFill>
                  <a:srgbClr val="0070C0"/>
                </a:solidFill>
                <a:cs typeface="Arial" panose="020B0604020202020204" pitchFamily="34" charset="0"/>
              </a:rPr>
              <a:t>Osteoklast</a:t>
            </a:r>
          </a:p>
        </p:txBody>
      </p:sp>
      <p:sp>
        <p:nvSpPr>
          <p:cNvPr id="10268" name="Text Box 41">
            <a:extLst>
              <a:ext uri="{FF2B5EF4-FFF2-40B4-BE49-F238E27FC236}">
                <a16:creationId xmlns:a16="http://schemas.microsoft.com/office/drawing/2014/main" id="{B388F849-F8D5-49B4-B1A1-DA072D296585}"/>
              </a:ext>
            </a:extLst>
          </p:cNvPr>
          <p:cNvSpPr txBox="1">
            <a:spLocks noChangeArrowheads="1"/>
          </p:cNvSpPr>
          <p:nvPr/>
        </p:nvSpPr>
        <p:spPr bwMode="auto">
          <a:xfrm>
            <a:off x="2124075" y="1256205"/>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600" b="1">
                <a:solidFill>
                  <a:srgbClr val="0070C0"/>
                </a:solidFill>
                <a:cs typeface="Arial" panose="020B0604020202020204" pitchFamily="34" charset="0"/>
              </a:rPr>
              <a:t>CFU-M</a:t>
            </a:r>
          </a:p>
        </p:txBody>
      </p:sp>
      <p:sp>
        <p:nvSpPr>
          <p:cNvPr id="10269" name="Text Box 42">
            <a:extLst>
              <a:ext uri="{FF2B5EF4-FFF2-40B4-BE49-F238E27FC236}">
                <a16:creationId xmlns:a16="http://schemas.microsoft.com/office/drawing/2014/main" id="{16D292D1-955E-4FF7-ACDA-13990487EB3A}"/>
              </a:ext>
            </a:extLst>
          </p:cNvPr>
          <p:cNvSpPr txBox="1">
            <a:spLocks noChangeArrowheads="1"/>
          </p:cNvSpPr>
          <p:nvPr/>
        </p:nvSpPr>
        <p:spPr bwMode="auto">
          <a:xfrm>
            <a:off x="3869526" y="1253031"/>
            <a:ext cx="1609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a:solidFill>
                  <a:srgbClr val="0070C0"/>
                </a:solidFill>
                <a:cs typeface="Arial" panose="020B0604020202020204" pitchFamily="34" charset="0"/>
              </a:rPr>
              <a:t>Osteoklast </a:t>
            </a:r>
            <a:br>
              <a:rPr lang="en-US" altLang="de-DE" sz="1600" b="1">
                <a:solidFill>
                  <a:srgbClr val="0070C0"/>
                </a:solidFill>
                <a:cs typeface="Arial" panose="020B0604020202020204" pitchFamily="34" charset="0"/>
              </a:rPr>
            </a:br>
            <a:r>
              <a:rPr lang="en-US" altLang="de-DE" sz="1600" b="1">
                <a:solidFill>
                  <a:srgbClr val="0070C0"/>
                </a:solidFill>
                <a:cs typeface="Arial" panose="020B0604020202020204" pitchFamily="34" charset="0"/>
              </a:rPr>
              <a:t>vor der Fusion</a:t>
            </a:r>
          </a:p>
        </p:txBody>
      </p:sp>
      <p:sp>
        <p:nvSpPr>
          <p:cNvPr id="10270" name="Text Box 43">
            <a:extLst>
              <a:ext uri="{FF2B5EF4-FFF2-40B4-BE49-F238E27FC236}">
                <a16:creationId xmlns:a16="http://schemas.microsoft.com/office/drawing/2014/main" id="{88C4A78B-5AC7-4EFA-83D9-A26960D53CA0}"/>
              </a:ext>
            </a:extLst>
          </p:cNvPr>
          <p:cNvSpPr txBox="1">
            <a:spLocks noChangeArrowheads="1"/>
          </p:cNvSpPr>
          <p:nvPr/>
        </p:nvSpPr>
        <p:spPr bwMode="auto">
          <a:xfrm>
            <a:off x="6256144" y="1961056"/>
            <a:ext cx="1484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600" b="1">
                <a:solidFill>
                  <a:srgbClr val="0070C0"/>
                </a:solidFill>
                <a:cs typeface="Arial" panose="020B0604020202020204" pitchFamily="34" charset="0"/>
              </a:rPr>
              <a:t>Mehrkerniger</a:t>
            </a:r>
            <a:br>
              <a:rPr lang="en-US" altLang="de-DE" sz="1600" b="1">
                <a:solidFill>
                  <a:srgbClr val="0070C0"/>
                </a:solidFill>
                <a:cs typeface="Arial" panose="020B0604020202020204" pitchFamily="34" charset="0"/>
              </a:rPr>
            </a:br>
            <a:r>
              <a:rPr lang="en-US" altLang="de-DE" sz="1600" b="1">
                <a:solidFill>
                  <a:srgbClr val="0070C0"/>
                </a:solidFill>
                <a:cs typeface="Arial" panose="020B0604020202020204" pitchFamily="34" charset="0"/>
              </a:rPr>
              <a:t>Osteoklast</a:t>
            </a:r>
          </a:p>
        </p:txBody>
      </p:sp>
      <p:pic>
        <p:nvPicPr>
          <p:cNvPr id="10271" name="Picture 44" descr="24_RANKL">
            <a:extLst>
              <a:ext uri="{FF2B5EF4-FFF2-40B4-BE49-F238E27FC236}">
                <a16:creationId xmlns:a16="http://schemas.microsoft.com/office/drawing/2014/main" id="{459958DC-0B30-4053-9127-A00B220629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6801" y="1930892"/>
            <a:ext cx="149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2" name="Text Box 49">
            <a:extLst>
              <a:ext uri="{FF2B5EF4-FFF2-40B4-BE49-F238E27FC236}">
                <a16:creationId xmlns:a16="http://schemas.microsoft.com/office/drawing/2014/main" id="{D86FD933-B419-4B7C-8C62-B319A64E9255}"/>
              </a:ext>
            </a:extLst>
          </p:cNvPr>
          <p:cNvSpPr txBox="1">
            <a:spLocks noChangeArrowheads="1"/>
          </p:cNvSpPr>
          <p:nvPr/>
        </p:nvSpPr>
        <p:spPr bwMode="auto">
          <a:xfrm>
            <a:off x="5543550" y="4412156"/>
            <a:ext cx="131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400" b="1">
                <a:solidFill>
                  <a:srgbClr val="0070C0"/>
                </a:solidFill>
                <a:cs typeface="Arial" panose="020B0604020202020204" pitchFamily="34" charset="0"/>
              </a:rPr>
              <a:t>Osteoblasten</a:t>
            </a:r>
          </a:p>
        </p:txBody>
      </p:sp>
      <p:sp>
        <p:nvSpPr>
          <p:cNvPr id="10273" name="Text Box 50">
            <a:extLst>
              <a:ext uri="{FF2B5EF4-FFF2-40B4-BE49-F238E27FC236}">
                <a16:creationId xmlns:a16="http://schemas.microsoft.com/office/drawing/2014/main" id="{7919C5BC-B267-4428-A05A-37BF265186DF}"/>
              </a:ext>
            </a:extLst>
          </p:cNvPr>
          <p:cNvSpPr txBox="1">
            <a:spLocks noChangeArrowheads="1"/>
          </p:cNvSpPr>
          <p:nvPr/>
        </p:nvSpPr>
        <p:spPr bwMode="auto">
          <a:xfrm>
            <a:off x="3321050" y="5097956"/>
            <a:ext cx="2190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2000" b="1">
                <a:solidFill>
                  <a:srgbClr val="0070C0"/>
                </a:solidFill>
                <a:cs typeface="Arial" panose="020B0604020202020204" pitchFamily="34" charset="0"/>
              </a:rPr>
              <a:t>Knochenbildung</a:t>
            </a:r>
          </a:p>
        </p:txBody>
      </p:sp>
      <p:sp>
        <p:nvSpPr>
          <p:cNvPr id="10274" name="Text Box 51">
            <a:extLst>
              <a:ext uri="{FF2B5EF4-FFF2-40B4-BE49-F238E27FC236}">
                <a16:creationId xmlns:a16="http://schemas.microsoft.com/office/drawing/2014/main" id="{94171A7D-FA3F-452F-8BD7-F5133875A046}"/>
              </a:ext>
            </a:extLst>
          </p:cNvPr>
          <p:cNvSpPr txBox="1">
            <a:spLocks noChangeArrowheads="1"/>
          </p:cNvSpPr>
          <p:nvPr/>
        </p:nvSpPr>
        <p:spPr bwMode="auto">
          <a:xfrm>
            <a:off x="5465763" y="6069506"/>
            <a:ext cx="2528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2000" b="1" dirty="0" err="1">
                <a:solidFill>
                  <a:srgbClr val="0070C0"/>
                </a:solidFill>
                <a:cs typeface="Arial" panose="020B0604020202020204" pitchFamily="34" charset="0"/>
              </a:rPr>
              <a:t>Knochenresorption</a:t>
            </a:r>
            <a:endParaRPr lang="en-US" altLang="de-DE" sz="2000" b="1" dirty="0">
              <a:solidFill>
                <a:srgbClr val="0070C0"/>
              </a:solidFill>
              <a:cs typeface="Arial" panose="020B0604020202020204" pitchFamily="34" charset="0"/>
            </a:endParaRPr>
          </a:p>
        </p:txBody>
      </p:sp>
      <p:sp>
        <p:nvSpPr>
          <p:cNvPr id="10276" name="AutoShape 54">
            <a:extLst>
              <a:ext uri="{FF2B5EF4-FFF2-40B4-BE49-F238E27FC236}">
                <a16:creationId xmlns:a16="http://schemas.microsoft.com/office/drawing/2014/main" id="{1876445C-F8B7-4588-8DB0-3E1D2D8709FD}"/>
              </a:ext>
            </a:extLst>
          </p:cNvPr>
          <p:cNvSpPr>
            <a:spLocks noChangeArrowheads="1"/>
          </p:cNvSpPr>
          <p:nvPr/>
        </p:nvSpPr>
        <p:spPr bwMode="auto">
          <a:xfrm>
            <a:off x="3086100" y="1902317"/>
            <a:ext cx="990600" cy="381000"/>
          </a:xfrm>
          <a:prstGeom prst="rightArrow">
            <a:avLst>
              <a:gd name="adj1" fmla="val 50000"/>
              <a:gd name="adj2" fmla="val 65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95000"/>
              </a:lnSpc>
              <a:spcBef>
                <a:spcPct val="0"/>
              </a:spcBef>
              <a:spcAft>
                <a:spcPct val="0"/>
              </a:spcAft>
              <a:buClrTx/>
              <a:buNone/>
              <a:defRPr/>
            </a:pPr>
            <a:endParaRPr lang="en-GB" altLang="de-DE" sz="2000">
              <a:solidFill>
                <a:srgbClr val="0070C0"/>
              </a:solidFill>
              <a:cs typeface="Arial" panose="020B0604020202020204" pitchFamily="34" charset="0"/>
            </a:endParaRPr>
          </a:p>
        </p:txBody>
      </p:sp>
      <p:sp>
        <p:nvSpPr>
          <p:cNvPr id="10277" name="AutoShape 55">
            <a:extLst>
              <a:ext uri="{FF2B5EF4-FFF2-40B4-BE49-F238E27FC236}">
                <a16:creationId xmlns:a16="http://schemas.microsoft.com/office/drawing/2014/main" id="{A80E9E19-2CAC-43FC-BF5B-BA624D5876E3}"/>
              </a:ext>
            </a:extLst>
          </p:cNvPr>
          <p:cNvSpPr>
            <a:spLocks noChangeArrowheads="1"/>
          </p:cNvSpPr>
          <p:nvPr/>
        </p:nvSpPr>
        <p:spPr bwMode="auto">
          <a:xfrm rot="1504465">
            <a:off x="5248275" y="2407142"/>
            <a:ext cx="990600" cy="381000"/>
          </a:xfrm>
          <a:prstGeom prst="rightArrow">
            <a:avLst>
              <a:gd name="adj1" fmla="val 50000"/>
              <a:gd name="adj2" fmla="val 65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95000"/>
              </a:lnSpc>
              <a:spcBef>
                <a:spcPct val="0"/>
              </a:spcBef>
              <a:spcAft>
                <a:spcPct val="0"/>
              </a:spcAft>
              <a:buClrTx/>
              <a:buNone/>
              <a:defRPr/>
            </a:pPr>
            <a:endParaRPr lang="en-GB" altLang="de-DE" sz="2000">
              <a:solidFill>
                <a:srgbClr val="0070C0"/>
              </a:solidFill>
              <a:cs typeface="Arial" panose="020B0604020202020204" pitchFamily="34" charset="0"/>
            </a:endParaRPr>
          </a:p>
        </p:txBody>
      </p:sp>
      <p:sp>
        <p:nvSpPr>
          <p:cNvPr id="10278" name="AutoShape 56">
            <a:extLst>
              <a:ext uri="{FF2B5EF4-FFF2-40B4-BE49-F238E27FC236}">
                <a16:creationId xmlns:a16="http://schemas.microsoft.com/office/drawing/2014/main" id="{EC2639DE-8029-4DC8-9409-8EA9E18CD286}"/>
              </a:ext>
            </a:extLst>
          </p:cNvPr>
          <p:cNvSpPr>
            <a:spLocks noChangeArrowheads="1"/>
          </p:cNvSpPr>
          <p:nvPr/>
        </p:nvSpPr>
        <p:spPr bwMode="auto">
          <a:xfrm rot="2918947">
            <a:off x="7458075" y="4083542"/>
            <a:ext cx="990600" cy="381000"/>
          </a:xfrm>
          <a:prstGeom prst="rightArrow">
            <a:avLst>
              <a:gd name="adj1" fmla="val 50000"/>
              <a:gd name="adj2" fmla="val 65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95000"/>
              </a:lnSpc>
              <a:spcBef>
                <a:spcPct val="0"/>
              </a:spcBef>
              <a:spcAft>
                <a:spcPct val="0"/>
              </a:spcAft>
              <a:buClrTx/>
              <a:buNone/>
              <a:defRPr/>
            </a:pPr>
            <a:endParaRPr lang="en-GB" altLang="de-DE" sz="2000">
              <a:solidFill>
                <a:srgbClr val="0070C0"/>
              </a:solidFill>
              <a:cs typeface="Arial" panose="020B0604020202020204" pitchFamily="34" charset="0"/>
            </a:endParaRPr>
          </a:p>
        </p:txBody>
      </p:sp>
      <p:sp>
        <p:nvSpPr>
          <p:cNvPr id="10279" name="AutoShape 57">
            <a:extLst>
              <a:ext uri="{FF2B5EF4-FFF2-40B4-BE49-F238E27FC236}">
                <a16:creationId xmlns:a16="http://schemas.microsoft.com/office/drawing/2014/main" id="{8BFEBFB4-3723-4435-A61C-A3CD809BD53B}"/>
              </a:ext>
            </a:extLst>
          </p:cNvPr>
          <p:cNvSpPr>
            <a:spLocks noChangeArrowheads="1"/>
          </p:cNvSpPr>
          <p:nvPr/>
        </p:nvSpPr>
        <p:spPr bwMode="auto">
          <a:xfrm rot="10590177" flipH="1" flipV="1">
            <a:off x="2573338" y="3832717"/>
            <a:ext cx="989012" cy="9604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10732"/>
                </a:moveTo>
                <a:cubicBezTo>
                  <a:pt x="17663" y="7009"/>
                  <a:pt x="14680" y="3986"/>
                  <a:pt x="10958" y="3900"/>
                </a:cubicBezTo>
                <a:lnTo>
                  <a:pt x="11048" y="2"/>
                </a:lnTo>
                <a:cubicBezTo>
                  <a:pt x="16873" y="137"/>
                  <a:pt x="21542" y="4867"/>
                  <a:pt x="21599" y="10693"/>
                </a:cubicBezTo>
                <a:lnTo>
                  <a:pt x="24299" y="10666"/>
                </a:lnTo>
                <a:lnTo>
                  <a:pt x="19696" y="15362"/>
                </a:lnTo>
                <a:lnTo>
                  <a:pt x="15000" y="10758"/>
                </a:lnTo>
                <a:lnTo>
                  <a:pt x="17700" y="10732"/>
                </a:lnTo>
                <a:close/>
              </a:path>
            </a:pathLst>
          </a:custGeom>
          <a:gradFill rotWithShape="1">
            <a:gsLst>
              <a:gs pos="0">
                <a:srgbClr val="008000"/>
              </a:gs>
              <a:gs pos="100000">
                <a:srgbClr val="EEC1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10280" name="Text Box 58">
            <a:extLst>
              <a:ext uri="{FF2B5EF4-FFF2-40B4-BE49-F238E27FC236}">
                <a16:creationId xmlns:a16="http://schemas.microsoft.com/office/drawing/2014/main" id="{F9761059-A6EB-4F5F-954D-DE2A61318200}"/>
              </a:ext>
            </a:extLst>
          </p:cNvPr>
          <p:cNvSpPr txBox="1">
            <a:spLocks noChangeArrowheads="1"/>
          </p:cNvSpPr>
          <p:nvPr/>
        </p:nvSpPr>
        <p:spPr bwMode="auto">
          <a:xfrm>
            <a:off x="1643063" y="2775442"/>
            <a:ext cx="23733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500" b="1">
                <a:solidFill>
                  <a:srgbClr val="0070C0"/>
                </a:solidFill>
                <a:cs typeface="Arial" panose="020B0604020202020204" pitchFamily="34" charset="0"/>
              </a:rPr>
              <a:t>Hormone,Wachstums-faktoren und Zytokine regulieren die Ausschüttung </a:t>
            </a:r>
          </a:p>
          <a:p>
            <a:pPr fontAlgn="base">
              <a:lnSpc>
                <a:spcPct val="100000"/>
              </a:lnSpc>
              <a:spcBef>
                <a:spcPct val="0"/>
              </a:spcBef>
              <a:spcAft>
                <a:spcPct val="0"/>
              </a:spcAft>
              <a:buClrTx/>
              <a:buNone/>
              <a:defRPr/>
            </a:pPr>
            <a:r>
              <a:rPr lang="en-US" altLang="de-DE" sz="1500" b="1">
                <a:solidFill>
                  <a:srgbClr val="0070C0"/>
                </a:solidFill>
                <a:cs typeface="Arial" panose="020B0604020202020204" pitchFamily="34" charset="0"/>
              </a:rPr>
              <a:t>von OPG</a:t>
            </a:r>
          </a:p>
        </p:txBody>
      </p:sp>
      <p:pic>
        <p:nvPicPr>
          <p:cNvPr id="10281" name="Picture 59" descr="25_OPG">
            <a:extLst>
              <a:ext uri="{FF2B5EF4-FFF2-40B4-BE49-F238E27FC236}">
                <a16:creationId xmlns:a16="http://schemas.microsoft.com/office/drawing/2014/main" id="{DAD799CC-2E1C-483C-8219-7DB40B72AE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58250" y="1954706"/>
            <a:ext cx="24765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60" descr="16_RANKL_lrg">
            <a:extLst>
              <a:ext uri="{FF2B5EF4-FFF2-40B4-BE49-F238E27FC236}">
                <a16:creationId xmlns:a16="http://schemas.microsoft.com/office/drawing/2014/main" id="{9482D442-0EE3-4349-9A3E-CE05414A5F4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63014" y="1324468"/>
            <a:ext cx="21748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61" descr="17_RANK_lrg">
            <a:extLst>
              <a:ext uri="{FF2B5EF4-FFF2-40B4-BE49-F238E27FC236}">
                <a16:creationId xmlns:a16="http://schemas.microsoft.com/office/drawing/2014/main" id="{A9046F45-3479-4FF2-B3B6-B76100D604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23325" y="1629267"/>
            <a:ext cx="304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Text Box 62">
            <a:extLst>
              <a:ext uri="{FF2B5EF4-FFF2-40B4-BE49-F238E27FC236}">
                <a16:creationId xmlns:a16="http://schemas.microsoft.com/office/drawing/2014/main" id="{DE87867D-9E72-4BBB-A2ED-EE3A601835BB}"/>
              </a:ext>
            </a:extLst>
          </p:cNvPr>
          <p:cNvSpPr txBox="1">
            <a:spLocks noChangeArrowheads="1"/>
          </p:cNvSpPr>
          <p:nvPr/>
        </p:nvSpPr>
        <p:spPr bwMode="auto">
          <a:xfrm>
            <a:off x="9144000" y="1208581"/>
            <a:ext cx="8064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40000"/>
              </a:lnSpc>
              <a:spcBef>
                <a:spcPct val="0"/>
              </a:spcBef>
              <a:spcAft>
                <a:spcPct val="0"/>
              </a:spcAft>
              <a:buClrTx/>
              <a:buNone/>
              <a:defRPr/>
            </a:pPr>
            <a:r>
              <a:rPr lang="en-US" altLang="de-DE" sz="1400" b="1">
                <a:solidFill>
                  <a:srgbClr val="0070C0"/>
                </a:solidFill>
                <a:cs typeface="Arial" panose="020B0604020202020204" pitchFamily="34" charset="0"/>
              </a:rPr>
              <a:t>RANKL</a:t>
            </a:r>
          </a:p>
          <a:p>
            <a:pPr fontAlgn="base">
              <a:lnSpc>
                <a:spcPct val="140000"/>
              </a:lnSpc>
              <a:spcBef>
                <a:spcPct val="0"/>
              </a:spcBef>
              <a:spcAft>
                <a:spcPct val="0"/>
              </a:spcAft>
              <a:buClrTx/>
              <a:buNone/>
              <a:defRPr/>
            </a:pPr>
            <a:r>
              <a:rPr lang="en-US" altLang="de-DE" sz="1400" b="1">
                <a:solidFill>
                  <a:srgbClr val="0070C0"/>
                </a:solidFill>
                <a:cs typeface="Arial" panose="020B0604020202020204" pitchFamily="34" charset="0"/>
              </a:rPr>
              <a:t>RANK</a:t>
            </a:r>
          </a:p>
          <a:p>
            <a:pPr fontAlgn="base">
              <a:lnSpc>
                <a:spcPct val="140000"/>
              </a:lnSpc>
              <a:spcBef>
                <a:spcPct val="0"/>
              </a:spcBef>
              <a:spcAft>
                <a:spcPct val="0"/>
              </a:spcAft>
              <a:buClrTx/>
              <a:buNone/>
              <a:defRPr/>
            </a:pPr>
            <a:r>
              <a:rPr lang="en-US" altLang="de-DE" sz="1400" b="1">
                <a:solidFill>
                  <a:srgbClr val="0070C0"/>
                </a:solidFill>
                <a:cs typeface="Arial" panose="020B0604020202020204" pitchFamily="34" charset="0"/>
              </a:rPr>
              <a:t>OPG</a:t>
            </a:r>
          </a:p>
        </p:txBody>
      </p:sp>
      <p:sp>
        <p:nvSpPr>
          <p:cNvPr id="10285" name="TextBox 46">
            <a:extLst>
              <a:ext uri="{FF2B5EF4-FFF2-40B4-BE49-F238E27FC236}">
                <a16:creationId xmlns:a16="http://schemas.microsoft.com/office/drawing/2014/main" id="{463908D1-9C26-48E7-8E61-C4EEC3C42FF3}"/>
              </a:ext>
            </a:extLst>
          </p:cNvPr>
          <p:cNvSpPr txBox="1">
            <a:spLocks noChangeArrowheads="1"/>
          </p:cNvSpPr>
          <p:nvPr/>
        </p:nvSpPr>
        <p:spPr bwMode="auto">
          <a:xfrm>
            <a:off x="8315326" y="2262680"/>
            <a:ext cx="23399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500" b="1">
                <a:solidFill>
                  <a:srgbClr val="0070C0"/>
                </a:solidFill>
                <a:cs typeface="Arial" panose="020B0604020202020204" pitchFamily="34" charset="0"/>
              </a:rPr>
              <a:t>Osteoprotegerin (OPG) </a:t>
            </a:r>
          </a:p>
          <a:p>
            <a:pPr fontAlgn="base">
              <a:lnSpc>
                <a:spcPct val="100000"/>
              </a:lnSpc>
              <a:spcBef>
                <a:spcPct val="0"/>
              </a:spcBef>
              <a:spcAft>
                <a:spcPct val="0"/>
              </a:spcAft>
              <a:buClrTx/>
              <a:buNone/>
              <a:defRPr/>
            </a:pPr>
            <a:r>
              <a:rPr lang="de-DE" altLang="de-DE" sz="1500" b="1">
                <a:solidFill>
                  <a:srgbClr val="0070C0"/>
                </a:solidFill>
                <a:cs typeface="Arial" panose="020B0604020202020204" pitchFamily="34" charset="0"/>
              </a:rPr>
              <a:t>verhindert die Bindung</a:t>
            </a:r>
          </a:p>
          <a:p>
            <a:pPr fontAlgn="base">
              <a:lnSpc>
                <a:spcPct val="100000"/>
              </a:lnSpc>
              <a:spcBef>
                <a:spcPct val="0"/>
              </a:spcBef>
              <a:spcAft>
                <a:spcPct val="0"/>
              </a:spcAft>
              <a:buClrTx/>
              <a:buNone/>
              <a:defRPr/>
            </a:pPr>
            <a:r>
              <a:rPr lang="de-DE" altLang="de-DE" sz="1500" b="1">
                <a:solidFill>
                  <a:srgbClr val="0070C0"/>
                </a:solidFill>
                <a:cs typeface="Arial" panose="020B0604020202020204" pitchFamily="34" charset="0"/>
              </a:rPr>
              <a:t>von RANKL an </a:t>
            </a:r>
          </a:p>
          <a:p>
            <a:pPr fontAlgn="base">
              <a:lnSpc>
                <a:spcPct val="100000"/>
              </a:lnSpc>
              <a:spcBef>
                <a:spcPct val="0"/>
              </a:spcBef>
              <a:spcAft>
                <a:spcPct val="0"/>
              </a:spcAft>
              <a:buClrTx/>
              <a:buNone/>
              <a:defRPr/>
            </a:pPr>
            <a:r>
              <a:rPr lang="de-DE" altLang="de-DE" sz="1500" b="1">
                <a:solidFill>
                  <a:srgbClr val="0070C0"/>
                </a:solidFill>
                <a:cs typeface="Arial" panose="020B0604020202020204" pitchFamily="34" charset="0"/>
              </a:rPr>
              <a:t>RANK-Rezeptor </a:t>
            </a:r>
          </a:p>
        </p:txBody>
      </p:sp>
      <p:sp>
        <p:nvSpPr>
          <p:cNvPr id="2" name="Title 1">
            <a:extLst>
              <a:ext uri="{FF2B5EF4-FFF2-40B4-BE49-F238E27FC236}">
                <a16:creationId xmlns:a16="http://schemas.microsoft.com/office/drawing/2014/main" id="{0EF17F4C-A7D2-467B-8776-600CDE634537}"/>
              </a:ext>
            </a:extLst>
          </p:cNvPr>
          <p:cNvSpPr>
            <a:spLocks noGrp="1"/>
          </p:cNvSpPr>
          <p:nvPr>
            <p:ph type="title"/>
          </p:nvPr>
        </p:nvSpPr>
        <p:spPr/>
        <p:txBody>
          <a:bodyPr/>
          <a:lstStyle/>
          <a:p>
            <a:r>
              <a:rPr lang="de-DE" altLang="de-DE" dirty="0">
                <a:solidFill>
                  <a:srgbClr val="0070C0"/>
                </a:solidFill>
                <a:cs typeface="Arial" panose="020B0604020202020204" pitchFamily="34" charset="0"/>
              </a:rPr>
              <a:t>Der RANK-Ligand ist ein essentieller Vermittler von Bildung, Funktion und Überleben der Osteoklasten</a:t>
            </a:r>
            <a:endParaRPr lang="de-AT" dirty="0"/>
          </a:p>
        </p:txBody>
      </p:sp>
      <p:sp>
        <p:nvSpPr>
          <p:cNvPr id="50" name="Text Placeholder 7">
            <a:extLst>
              <a:ext uri="{FF2B5EF4-FFF2-40B4-BE49-F238E27FC236}">
                <a16:creationId xmlns:a16="http://schemas.microsoft.com/office/drawing/2014/main" id="{B3F26DFA-23F0-445D-BC09-93479CE926A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55000"/>
              </a:lnSpc>
              <a:spcBef>
                <a:spcPct val="25000"/>
              </a:spcBef>
              <a:buClr>
                <a:srgbClr val="ADBF25"/>
              </a:buClr>
              <a:defRPr/>
            </a:pPr>
            <a:r>
              <a:rPr lang="en-US" altLang="de-DE" sz="900" dirty="0" err="1">
                <a:solidFill>
                  <a:schemeClr val="tx1"/>
                </a:solidFill>
              </a:rPr>
              <a:t>Modifiziert</a:t>
            </a:r>
            <a:r>
              <a:rPr lang="en-US" altLang="de-DE" sz="900" dirty="0">
                <a:solidFill>
                  <a:schemeClr val="tx1"/>
                </a:solidFill>
              </a:rPr>
              <a:t> </a:t>
            </a:r>
            <a:r>
              <a:rPr lang="en-US" altLang="de-DE" sz="900" dirty="0" err="1">
                <a:solidFill>
                  <a:schemeClr val="tx1"/>
                </a:solidFill>
              </a:rPr>
              <a:t>nach</a:t>
            </a:r>
            <a:r>
              <a:rPr lang="en-US" altLang="de-DE" sz="900" dirty="0">
                <a:solidFill>
                  <a:schemeClr val="tx1"/>
                </a:solidFill>
              </a:rPr>
              <a:t>: Boyle WJ, et al. Nature. 2003;423:337-342.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one-1">
            <a:extLst>
              <a:ext uri="{FF2B5EF4-FFF2-40B4-BE49-F238E27FC236}">
                <a16:creationId xmlns:a16="http://schemas.microsoft.com/office/drawing/2014/main" id="{7BB92845-79BE-4E87-AD11-203BC1F45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4" y="4463849"/>
            <a:ext cx="89931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osteoblasts_plus_growth">
            <a:extLst>
              <a:ext uri="{FF2B5EF4-FFF2-40B4-BE49-F238E27FC236}">
                <a16:creationId xmlns:a16="http://schemas.microsoft.com/office/drawing/2014/main" id="{94357374-813C-4B26-BB34-BC9D22F7C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76" y="4106661"/>
            <a:ext cx="28860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08_3_half_dying">
            <a:extLst>
              <a:ext uri="{FF2B5EF4-FFF2-40B4-BE49-F238E27FC236}">
                <a16:creationId xmlns:a16="http://schemas.microsoft.com/office/drawing/2014/main" id="{0421A05D-10AF-4691-BBEE-37C4AEB1A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75" y="2352474"/>
            <a:ext cx="158115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2" descr="14_5_half_dying">
            <a:extLst>
              <a:ext uri="{FF2B5EF4-FFF2-40B4-BE49-F238E27FC236}">
                <a16:creationId xmlns:a16="http://schemas.microsoft.com/office/drawing/2014/main" id="{7C838D74-358F-4350-B75D-7CDC7F87C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1375" y="4308275"/>
            <a:ext cx="285273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3">
            <a:extLst>
              <a:ext uri="{FF2B5EF4-FFF2-40B4-BE49-F238E27FC236}">
                <a16:creationId xmlns:a16="http://schemas.microsoft.com/office/drawing/2014/main" id="{E17324F0-1825-40B5-A5E3-49E8618AE6EC}"/>
              </a:ext>
            </a:extLst>
          </p:cNvPr>
          <p:cNvSpPr txBox="1">
            <a:spLocks noChangeArrowheads="1"/>
          </p:cNvSpPr>
          <p:nvPr/>
        </p:nvSpPr>
        <p:spPr bwMode="auto">
          <a:xfrm>
            <a:off x="5229225" y="3903462"/>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800" b="1">
                <a:solidFill>
                  <a:srgbClr val="0070C0"/>
                </a:solidFill>
                <a:cs typeface="Arial" panose="020B0604020202020204" pitchFamily="34" charset="0"/>
              </a:rPr>
              <a:t>Osteoblasten</a:t>
            </a:r>
          </a:p>
        </p:txBody>
      </p:sp>
      <p:pic>
        <p:nvPicPr>
          <p:cNvPr id="20487" name="Picture 14" descr="osteoblast_01">
            <a:extLst>
              <a:ext uri="{FF2B5EF4-FFF2-40B4-BE49-F238E27FC236}">
                <a16:creationId xmlns:a16="http://schemas.microsoft.com/office/drawing/2014/main" id="{D7BAAA1E-80F5-40E8-9F47-23BB1DBBC7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6096">
            <a:off x="5538789" y="4503536"/>
            <a:ext cx="14827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6">
            <a:extLst>
              <a:ext uri="{FF2B5EF4-FFF2-40B4-BE49-F238E27FC236}">
                <a16:creationId xmlns:a16="http://schemas.microsoft.com/office/drawing/2014/main" id="{175707AB-4570-4FDD-A3E5-656C78066875}"/>
              </a:ext>
            </a:extLst>
          </p:cNvPr>
          <p:cNvSpPr txBox="1">
            <a:spLocks noChangeArrowheads="1"/>
          </p:cNvSpPr>
          <p:nvPr/>
        </p:nvSpPr>
        <p:spPr bwMode="auto">
          <a:xfrm>
            <a:off x="5534025" y="1946074"/>
            <a:ext cx="335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2000" b="1" dirty="0" err="1">
                <a:solidFill>
                  <a:schemeClr val="tx2">
                    <a:lumMod val="60000"/>
                    <a:lumOff val="40000"/>
                  </a:schemeClr>
                </a:solidFill>
                <a:cs typeface="Arial" panose="020B0604020202020204" pitchFamily="34" charset="0"/>
              </a:rPr>
              <a:t>Reifung</a:t>
            </a:r>
            <a:r>
              <a:rPr lang="en-US" altLang="de-DE" sz="2000" b="1" dirty="0">
                <a:solidFill>
                  <a:schemeClr val="tx2">
                    <a:lumMod val="60000"/>
                    <a:lumOff val="40000"/>
                  </a:schemeClr>
                </a:solidFill>
                <a:cs typeface="Arial" panose="020B0604020202020204" pitchFamily="34" charset="0"/>
              </a:rPr>
              <a:t> </a:t>
            </a:r>
            <a:r>
              <a:rPr lang="en-US" altLang="de-DE" sz="2000" b="1" dirty="0" err="1">
                <a:solidFill>
                  <a:schemeClr val="tx2">
                    <a:lumMod val="60000"/>
                    <a:lumOff val="40000"/>
                  </a:schemeClr>
                </a:solidFill>
                <a:cs typeface="Arial" panose="020B0604020202020204" pitchFamily="34" charset="0"/>
              </a:rPr>
              <a:t>inhibiert</a:t>
            </a:r>
            <a:endParaRPr lang="en-US" altLang="de-DE" sz="2000" b="1" dirty="0">
              <a:solidFill>
                <a:schemeClr val="tx2">
                  <a:lumMod val="60000"/>
                  <a:lumOff val="40000"/>
                </a:schemeClr>
              </a:solidFill>
              <a:cs typeface="Arial" panose="020B0604020202020204" pitchFamily="34" charset="0"/>
            </a:endParaRPr>
          </a:p>
        </p:txBody>
      </p:sp>
      <p:sp>
        <p:nvSpPr>
          <p:cNvPr id="23566" name="Text Box 17">
            <a:extLst>
              <a:ext uri="{FF2B5EF4-FFF2-40B4-BE49-F238E27FC236}">
                <a16:creationId xmlns:a16="http://schemas.microsoft.com/office/drawing/2014/main" id="{083FCC52-4A53-4FD8-B1E5-9AFBEC8C23F8}"/>
              </a:ext>
            </a:extLst>
          </p:cNvPr>
          <p:cNvSpPr txBox="1">
            <a:spLocks noChangeArrowheads="1"/>
          </p:cNvSpPr>
          <p:nvPr/>
        </p:nvSpPr>
        <p:spPr bwMode="auto">
          <a:xfrm>
            <a:off x="7972425" y="3420862"/>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2000" b="1" dirty="0" err="1">
                <a:solidFill>
                  <a:schemeClr val="tx2">
                    <a:lumMod val="60000"/>
                    <a:lumOff val="40000"/>
                  </a:schemeClr>
                </a:solidFill>
                <a:cs typeface="Arial" panose="020B0604020202020204" pitchFamily="34" charset="0"/>
              </a:rPr>
              <a:t>Funktion</a:t>
            </a:r>
            <a:r>
              <a:rPr lang="en-US" altLang="de-DE" sz="2000" b="1" dirty="0">
                <a:solidFill>
                  <a:schemeClr val="tx2">
                    <a:lumMod val="60000"/>
                    <a:lumOff val="40000"/>
                  </a:schemeClr>
                </a:solidFill>
                <a:cs typeface="Arial" panose="020B0604020202020204" pitchFamily="34" charset="0"/>
              </a:rPr>
              <a:t> und</a:t>
            </a:r>
          </a:p>
          <a:p>
            <a:pPr algn="ctr" fontAlgn="base">
              <a:lnSpc>
                <a:spcPct val="100000"/>
              </a:lnSpc>
              <a:spcBef>
                <a:spcPct val="0"/>
              </a:spcBef>
              <a:spcAft>
                <a:spcPct val="0"/>
              </a:spcAft>
              <a:buClrTx/>
              <a:buNone/>
              <a:defRPr/>
            </a:pPr>
            <a:r>
              <a:rPr lang="en-US" altLang="de-DE" sz="2000" b="1" dirty="0" err="1">
                <a:solidFill>
                  <a:schemeClr val="tx2">
                    <a:lumMod val="60000"/>
                    <a:lumOff val="40000"/>
                  </a:schemeClr>
                </a:solidFill>
                <a:cs typeface="Arial" panose="020B0604020202020204" pitchFamily="34" charset="0"/>
              </a:rPr>
              <a:t>Überleben</a:t>
            </a:r>
            <a:r>
              <a:rPr lang="en-US" altLang="de-DE" sz="2000" b="1" dirty="0">
                <a:solidFill>
                  <a:schemeClr val="tx2">
                    <a:lumMod val="60000"/>
                    <a:lumOff val="40000"/>
                  </a:schemeClr>
                </a:solidFill>
                <a:cs typeface="Arial" panose="020B0604020202020204" pitchFamily="34" charset="0"/>
              </a:rPr>
              <a:t> </a:t>
            </a:r>
            <a:r>
              <a:rPr lang="en-US" altLang="de-DE" sz="2000" b="1" dirty="0" err="1">
                <a:solidFill>
                  <a:schemeClr val="tx2">
                    <a:lumMod val="60000"/>
                    <a:lumOff val="40000"/>
                  </a:schemeClr>
                </a:solidFill>
                <a:cs typeface="Arial" panose="020B0604020202020204" pitchFamily="34" charset="0"/>
              </a:rPr>
              <a:t>inhibiert</a:t>
            </a:r>
            <a:endParaRPr lang="en-US" altLang="de-DE" sz="2000" b="1" dirty="0">
              <a:solidFill>
                <a:schemeClr val="tx2">
                  <a:lumMod val="60000"/>
                  <a:lumOff val="40000"/>
                </a:schemeClr>
              </a:solidFill>
              <a:cs typeface="Arial" panose="020B0604020202020204" pitchFamily="34" charset="0"/>
            </a:endParaRPr>
          </a:p>
        </p:txBody>
      </p:sp>
      <p:sp>
        <p:nvSpPr>
          <p:cNvPr id="20490" name="Text Box 18">
            <a:extLst>
              <a:ext uri="{FF2B5EF4-FFF2-40B4-BE49-F238E27FC236}">
                <a16:creationId xmlns:a16="http://schemas.microsoft.com/office/drawing/2014/main" id="{3F97D745-90FC-4D6B-84F0-2741E2AA8CCF}"/>
              </a:ext>
            </a:extLst>
          </p:cNvPr>
          <p:cNvSpPr txBox="1">
            <a:spLocks noChangeArrowheads="1"/>
          </p:cNvSpPr>
          <p:nvPr/>
        </p:nvSpPr>
        <p:spPr bwMode="auto">
          <a:xfrm>
            <a:off x="2078038" y="1241224"/>
            <a:ext cx="75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400" b="1">
                <a:solidFill>
                  <a:srgbClr val="0070C0"/>
                </a:solidFill>
                <a:cs typeface="Arial" panose="020B0604020202020204" pitchFamily="34" charset="0"/>
              </a:rPr>
              <a:t>CFU-M</a:t>
            </a:r>
          </a:p>
        </p:txBody>
      </p:sp>
      <p:pic>
        <p:nvPicPr>
          <p:cNvPr id="20491" name="Picture 20" descr="16_RANKL_lrg">
            <a:extLst>
              <a:ext uri="{FF2B5EF4-FFF2-40B4-BE49-F238E27FC236}">
                <a16:creationId xmlns:a16="http://schemas.microsoft.com/office/drawing/2014/main" id="{A579A3B9-04AC-4957-B452-513CEBF296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9264" y="1542849"/>
            <a:ext cx="2174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1" descr="17_RANK_lrg">
            <a:extLst>
              <a:ext uri="{FF2B5EF4-FFF2-40B4-BE49-F238E27FC236}">
                <a16:creationId xmlns:a16="http://schemas.microsoft.com/office/drawing/2014/main" id="{A4C59F2E-3156-4BDC-9660-DA534B897C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9575" y="1847650"/>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2">
            <a:extLst>
              <a:ext uri="{FF2B5EF4-FFF2-40B4-BE49-F238E27FC236}">
                <a16:creationId xmlns:a16="http://schemas.microsoft.com/office/drawing/2014/main" id="{D094EDD1-D80E-47A5-B5AA-8294518511BC}"/>
              </a:ext>
            </a:extLst>
          </p:cNvPr>
          <p:cNvSpPr txBox="1">
            <a:spLocks noChangeArrowheads="1"/>
          </p:cNvSpPr>
          <p:nvPr/>
        </p:nvSpPr>
        <p:spPr bwMode="auto">
          <a:xfrm>
            <a:off x="9620250" y="1426961"/>
            <a:ext cx="1529586" cy="96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40000"/>
              </a:lnSpc>
              <a:spcBef>
                <a:spcPct val="0"/>
              </a:spcBef>
              <a:spcAft>
                <a:spcPct val="0"/>
              </a:spcAft>
              <a:buClrTx/>
              <a:buNone/>
              <a:defRPr/>
            </a:pPr>
            <a:r>
              <a:rPr lang="en-US" altLang="de-DE" sz="1400" b="1" dirty="0">
                <a:solidFill>
                  <a:srgbClr val="0070C0"/>
                </a:solidFill>
                <a:cs typeface="Arial" panose="020B0604020202020204" pitchFamily="34" charset="0"/>
              </a:rPr>
              <a:t>RANK-Ligand</a:t>
            </a:r>
          </a:p>
          <a:p>
            <a:pPr fontAlgn="base">
              <a:lnSpc>
                <a:spcPct val="140000"/>
              </a:lnSpc>
              <a:spcBef>
                <a:spcPct val="0"/>
              </a:spcBef>
              <a:spcAft>
                <a:spcPct val="0"/>
              </a:spcAft>
              <a:buClrTx/>
              <a:buNone/>
              <a:defRPr/>
            </a:pPr>
            <a:r>
              <a:rPr lang="en-US" altLang="de-DE" sz="1400" b="1" dirty="0">
                <a:solidFill>
                  <a:srgbClr val="0070C0"/>
                </a:solidFill>
                <a:cs typeface="Arial" panose="020B0604020202020204" pitchFamily="34" charset="0"/>
              </a:rPr>
              <a:t>RANK-</a:t>
            </a:r>
            <a:r>
              <a:rPr lang="en-US" altLang="de-DE" sz="1400" b="1" dirty="0" err="1">
                <a:solidFill>
                  <a:srgbClr val="0070C0"/>
                </a:solidFill>
                <a:cs typeface="Arial" panose="020B0604020202020204" pitchFamily="34" charset="0"/>
              </a:rPr>
              <a:t>Rezeptor</a:t>
            </a:r>
            <a:endParaRPr lang="en-US" altLang="de-DE" sz="1400" b="1" dirty="0">
              <a:solidFill>
                <a:srgbClr val="0070C0"/>
              </a:solidFill>
              <a:cs typeface="Arial" panose="020B0604020202020204" pitchFamily="34" charset="0"/>
            </a:endParaRPr>
          </a:p>
          <a:p>
            <a:pPr fontAlgn="base">
              <a:lnSpc>
                <a:spcPct val="140000"/>
              </a:lnSpc>
              <a:spcBef>
                <a:spcPct val="0"/>
              </a:spcBef>
              <a:spcAft>
                <a:spcPct val="0"/>
              </a:spcAft>
              <a:buClrTx/>
              <a:buNone/>
              <a:defRPr/>
            </a:pPr>
            <a:r>
              <a:rPr lang="en-US" altLang="de-DE" sz="1400" b="1" dirty="0">
                <a:solidFill>
                  <a:srgbClr val="0070C0"/>
                </a:solidFill>
                <a:cs typeface="Arial" panose="020B0604020202020204" pitchFamily="34" charset="0"/>
              </a:rPr>
              <a:t>Denosumab</a:t>
            </a:r>
          </a:p>
        </p:txBody>
      </p:sp>
      <p:pic>
        <p:nvPicPr>
          <p:cNvPr id="20495" name="Picture 25" descr="01_1_full">
            <a:extLst>
              <a:ext uri="{FF2B5EF4-FFF2-40B4-BE49-F238E27FC236}">
                <a16:creationId xmlns:a16="http://schemas.microsoft.com/office/drawing/2014/main" id="{98794A8F-9030-424F-A457-D04FE852C5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3614" y="1574600"/>
            <a:ext cx="6619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6" descr="05_2_half">
            <a:extLst>
              <a:ext uri="{FF2B5EF4-FFF2-40B4-BE49-F238E27FC236}">
                <a16:creationId xmlns:a16="http://schemas.microsoft.com/office/drawing/2014/main" id="{2B2EE798-4D3D-42F7-9776-1249381B9C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2913" y="1747636"/>
            <a:ext cx="787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7" descr="Dmab">
            <a:extLst>
              <a:ext uri="{FF2B5EF4-FFF2-40B4-BE49-F238E27FC236}">
                <a16:creationId xmlns:a16="http://schemas.microsoft.com/office/drawing/2014/main" id="{E6FA002C-E323-4034-B594-1F25E094FE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25514" y="2124613"/>
            <a:ext cx="265112" cy="314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98" name="Picture 28" descr="29_RANKL">
            <a:extLst>
              <a:ext uri="{FF2B5EF4-FFF2-40B4-BE49-F238E27FC236}">
                <a16:creationId xmlns:a16="http://schemas.microsoft.com/office/drawing/2014/main" id="{884991B2-4EAF-40C7-8213-9C0DD0894B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3500" y="286364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9" descr="23_RANKL">
            <a:extLst>
              <a:ext uri="{FF2B5EF4-FFF2-40B4-BE49-F238E27FC236}">
                <a16:creationId xmlns:a16="http://schemas.microsoft.com/office/drawing/2014/main" id="{F50623F7-6432-4BC6-BAFA-13038D756F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4375" y="3416099"/>
            <a:ext cx="2095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30" descr="24_RANKL">
            <a:extLst>
              <a:ext uri="{FF2B5EF4-FFF2-40B4-BE49-F238E27FC236}">
                <a16:creationId xmlns:a16="http://schemas.microsoft.com/office/drawing/2014/main" id="{F248BE8E-4500-42D4-BFB0-DDD46BAE15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9000000">
            <a:off x="4162425" y="3482774"/>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31" descr="26_RANKL">
            <a:extLst>
              <a:ext uri="{FF2B5EF4-FFF2-40B4-BE49-F238E27FC236}">
                <a16:creationId xmlns:a16="http://schemas.microsoft.com/office/drawing/2014/main" id="{9A5D118F-90AA-4181-89EA-30A813DACC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01" y="3150986"/>
            <a:ext cx="2000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2" descr="27_RANKL">
            <a:extLst>
              <a:ext uri="{FF2B5EF4-FFF2-40B4-BE49-F238E27FC236}">
                <a16:creationId xmlns:a16="http://schemas.microsoft.com/office/drawing/2014/main" id="{7CCC031C-D331-4D94-B6FE-3CF080F90CF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1" y="2977950"/>
            <a:ext cx="2000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33" descr="28_RANKL">
            <a:extLst>
              <a:ext uri="{FF2B5EF4-FFF2-40B4-BE49-F238E27FC236}">
                <a16:creationId xmlns:a16="http://schemas.microsoft.com/office/drawing/2014/main" id="{2FBCF265-FBC6-4DE2-91A8-8CCE544323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57650" y="2769986"/>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34" descr="29_RANKL">
            <a:extLst>
              <a:ext uri="{FF2B5EF4-FFF2-40B4-BE49-F238E27FC236}">
                <a16:creationId xmlns:a16="http://schemas.microsoft.com/office/drawing/2014/main" id="{EEDC9D10-B4F8-48A7-A33D-3A52B50AD4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0475" y="4073324"/>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35" descr="23_RANKL">
            <a:extLst>
              <a:ext uri="{FF2B5EF4-FFF2-40B4-BE49-F238E27FC236}">
                <a16:creationId xmlns:a16="http://schemas.microsoft.com/office/drawing/2014/main" id="{CF6653C1-CD05-41C8-AF6F-D540B9093C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3549449"/>
            <a:ext cx="2095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36" descr="24_RANKL">
            <a:extLst>
              <a:ext uri="{FF2B5EF4-FFF2-40B4-BE49-F238E27FC236}">
                <a16:creationId xmlns:a16="http://schemas.microsoft.com/office/drawing/2014/main" id="{0744D502-8312-425A-A15E-504A80C1F9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67300" y="316844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37" descr="26_RANKL">
            <a:extLst>
              <a:ext uri="{FF2B5EF4-FFF2-40B4-BE49-F238E27FC236}">
                <a16:creationId xmlns:a16="http://schemas.microsoft.com/office/drawing/2014/main" id="{725DA64E-1716-4270-8A67-524B1FAE7FF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2426" y="3836786"/>
            <a:ext cx="2000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38" descr="27_RANKL">
            <a:extLst>
              <a:ext uri="{FF2B5EF4-FFF2-40B4-BE49-F238E27FC236}">
                <a16:creationId xmlns:a16="http://schemas.microsoft.com/office/drawing/2014/main" id="{ACB7699D-E68D-4E03-8C25-D6721F4889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48126" y="3216075"/>
            <a:ext cx="2000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39" descr="28_RANKL">
            <a:extLst>
              <a:ext uri="{FF2B5EF4-FFF2-40B4-BE49-F238E27FC236}">
                <a16:creationId xmlns:a16="http://schemas.microsoft.com/office/drawing/2014/main" id="{87384210-7ABE-4705-9843-227FB099D8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3770111"/>
            <a:ext cx="20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40" descr="24_RANKL">
            <a:extLst>
              <a:ext uri="{FF2B5EF4-FFF2-40B4-BE49-F238E27FC236}">
                <a16:creationId xmlns:a16="http://schemas.microsoft.com/office/drawing/2014/main" id="{57D380AA-83F6-48F6-9BA0-4D5C98532F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3375" y="425429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41" descr="24_RANKL">
            <a:extLst>
              <a:ext uri="{FF2B5EF4-FFF2-40B4-BE49-F238E27FC236}">
                <a16:creationId xmlns:a16="http://schemas.microsoft.com/office/drawing/2014/main" id="{07A9D403-2EAF-42C2-AC06-008E97761E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5988" y="2709661"/>
            <a:ext cx="1952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42" descr="24_RANKL">
            <a:extLst>
              <a:ext uri="{FF2B5EF4-FFF2-40B4-BE49-F238E27FC236}">
                <a16:creationId xmlns:a16="http://schemas.microsoft.com/office/drawing/2014/main" id="{D81242EB-98D8-4CE8-92EF-1E6A49DD15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80000">
            <a:off x="3686175" y="278744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43" descr="24_RANKL">
            <a:extLst>
              <a:ext uri="{FF2B5EF4-FFF2-40B4-BE49-F238E27FC236}">
                <a16:creationId xmlns:a16="http://schemas.microsoft.com/office/drawing/2014/main" id="{BF05A692-4083-49C9-94D3-F7492790CD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0550" y="3654224"/>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44" descr="24_RANKL">
            <a:extLst>
              <a:ext uri="{FF2B5EF4-FFF2-40B4-BE49-F238E27FC236}">
                <a16:creationId xmlns:a16="http://schemas.microsoft.com/office/drawing/2014/main" id="{5008B8F9-7A96-4A02-9E3F-C8DA434BC86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242549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45" descr="24_RANKL">
            <a:extLst>
              <a:ext uri="{FF2B5EF4-FFF2-40B4-BE49-F238E27FC236}">
                <a16:creationId xmlns:a16="http://schemas.microsoft.com/office/drawing/2014/main" id="{04CB96E0-A115-4C64-9D73-C2208C724E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52850" y="3139874"/>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46" descr="24_RANKL">
            <a:extLst>
              <a:ext uri="{FF2B5EF4-FFF2-40B4-BE49-F238E27FC236}">
                <a16:creationId xmlns:a16="http://schemas.microsoft.com/office/drawing/2014/main" id="{05711189-D224-4C70-8539-94F3B29906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8400000">
            <a:off x="4286250" y="2530274"/>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47" descr="24_RANKL">
            <a:extLst>
              <a:ext uri="{FF2B5EF4-FFF2-40B4-BE49-F238E27FC236}">
                <a16:creationId xmlns:a16="http://schemas.microsoft.com/office/drawing/2014/main" id="{7BEC3F7F-148D-49D8-A9A3-B8DB80D446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200000">
            <a:off x="5108575" y="2482649"/>
            <a:ext cx="1984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48" descr="Dmab">
            <a:extLst>
              <a:ext uri="{FF2B5EF4-FFF2-40B4-BE49-F238E27FC236}">
                <a16:creationId xmlns:a16="http://schemas.microsoft.com/office/drawing/2014/main" id="{ED87E937-9800-44B8-BAD4-7CD586FAD8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6188" y="3255762"/>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Picture 49" descr="Dmab">
            <a:extLst>
              <a:ext uri="{FF2B5EF4-FFF2-40B4-BE49-F238E27FC236}">
                <a16:creationId xmlns:a16="http://schemas.microsoft.com/office/drawing/2014/main" id="{B0E039FA-0A15-4864-8149-26DFBE8A12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154712">
            <a:off x="3494882" y="2737443"/>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50" descr="Dmab">
            <a:extLst>
              <a:ext uri="{FF2B5EF4-FFF2-40B4-BE49-F238E27FC236}">
                <a16:creationId xmlns:a16="http://schemas.microsoft.com/office/drawing/2014/main" id="{3C697F3E-9427-4B3D-B714-6076FA6484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882781">
            <a:off x="3741738" y="2196900"/>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51" descr="Dmab">
            <a:extLst>
              <a:ext uri="{FF2B5EF4-FFF2-40B4-BE49-F238E27FC236}">
                <a16:creationId xmlns:a16="http://schemas.microsoft.com/office/drawing/2014/main" id="{B909AC5A-4D45-41BA-8E4E-E0C5F27636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844257">
            <a:off x="4329907" y="3804243"/>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2" name="Picture 52" descr="Dmab">
            <a:extLst>
              <a:ext uri="{FF2B5EF4-FFF2-40B4-BE49-F238E27FC236}">
                <a16:creationId xmlns:a16="http://schemas.microsoft.com/office/drawing/2014/main" id="{FF1B9A1E-F434-47C3-8125-0447BEC22F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466290">
            <a:off x="4294188" y="2627112"/>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53" descr="Dmab">
            <a:extLst>
              <a:ext uri="{FF2B5EF4-FFF2-40B4-BE49-F238E27FC236}">
                <a16:creationId xmlns:a16="http://schemas.microsoft.com/office/drawing/2014/main" id="{E835DDE7-B0C5-41DB-8C09-A4BDD9B8ECE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49776" y="3120824"/>
            <a:ext cx="3143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Picture 54" descr="Dmab">
            <a:extLst>
              <a:ext uri="{FF2B5EF4-FFF2-40B4-BE49-F238E27FC236}">
                <a16:creationId xmlns:a16="http://schemas.microsoft.com/office/drawing/2014/main" id="{6BCA1B12-932A-4994-982D-FA19E1B3CE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949531">
            <a:off x="3577432" y="2986681"/>
            <a:ext cx="265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55" descr="Dmab">
            <a:extLst>
              <a:ext uri="{FF2B5EF4-FFF2-40B4-BE49-F238E27FC236}">
                <a16:creationId xmlns:a16="http://schemas.microsoft.com/office/drawing/2014/main" id="{A41A1834-E9E6-41AA-BF1E-605D394B3C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902111">
            <a:off x="4768851" y="2501700"/>
            <a:ext cx="265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56" descr="Dmab">
            <a:extLst>
              <a:ext uri="{FF2B5EF4-FFF2-40B4-BE49-F238E27FC236}">
                <a16:creationId xmlns:a16="http://schemas.microsoft.com/office/drawing/2014/main" id="{76654D98-2FD3-4AED-804E-BAF840E5AC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60923">
            <a:off x="3646488" y="3643112"/>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Picture 57" descr="Dmab">
            <a:extLst>
              <a:ext uri="{FF2B5EF4-FFF2-40B4-BE49-F238E27FC236}">
                <a16:creationId xmlns:a16="http://schemas.microsoft.com/office/drawing/2014/main" id="{1BE4B29C-9560-46BB-9052-A92DC28324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582648">
            <a:off x="5296695" y="2862856"/>
            <a:ext cx="265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58" descr="Dmab">
            <a:extLst>
              <a:ext uri="{FF2B5EF4-FFF2-40B4-BE49-F238E27FC236}">
                <a16:creationId xmlns:a16="http://schemas.microsoft.com/office/drawing/2014/main" id="{B34C2252-8E85-42C5-9C02-21849C2A6E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261855">
            <a:off x="3956051" y="2962075"/>
            <a:ext cx="265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59" descr="Dmab">
            <a:extLst>
              <a:ext uri="{FF2B5EF4-FFF2-40B4-BE49-F238E27FC236}">
                <a16:creationId xmlns:a16="http://schemas.microsoft.com/office/drawing/2014/main" id="{40E3AF54-54DB-400E-8D88-315EE9035C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709993">
            <a:off x="5203032" y="2470743"/>
            <a:ext cx="265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0" name="Picture 60" descr="Dmab">
            <a:extLst>
              <a:ext uri="{FF2B5EF4-FFF2-40B4-BE49-F238E27FC236}">
                <a16:creationId xmlns:a16="http://schemas.microsoft.com/office/drawing/2014/main" id="{9D4BF8B8-B3D7-44F6-BB12-150FEBF2FB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83936">
            <a:off x="4594226" y="3482775"/>
            <a:ext cx="265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1" name="Text Box 62">
            <a:extLst>
              <a:ext uri="{FF2B5EF4-FFF2-40B4-BE49-F238E27FC236}">
                <a16:creationId xmlns:a16="http://schemas.microsoft.com/office/drawing/2014/main" id="{77C5B9C6-408B-429E-84E3-826091DDD337}"/>
              </a:ext>
            </a:extLst>
          </p:cNvPr>
          <p:cNvSpPr txBox="1">
            <a:spLocks noChangeArrowheads="1"/>
          </p:cNvSpPr>
          <p:nvPr/>
        </p:nvSpPr>
        <p:spPr bwMode="auto">
          <a:xfrm>
            <a:off x="3282950" y="4984549"/>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800" b="1">
                <a:solidFill>
                  <a:srgbClr val="0070C0"/>
                </a:solidFill>
                <a:cs typeface="Arial" panose="020B0604020202020204" pitchFamily="34" charset="0"/>
              </a:rPr>
              <a:t>Knochenbildung</a:t>
            </a:r>
          </a:p>
        </p:txBody>
      </p:sp>
      <p:sp>
        <p:nvSpPr>
          <p:cNvPr id="20532" name="Text Box 63">
            <a:extLst>
              <a:ext uri="{FF2B5EF4-FFF2-40B4-BE49-F238E27FC236}">
                <a16:creationId xmlns:a16="http://schemas.microsoft.com/office/drawing/2014/main" id="{F66BB950-89AE-4A2A-9C1B-5C0234EB7D2F}"/>
              </a:ext>
            </a:extLst>
          </p:cNvPr>
          <p:cNvSpPr txBox="1">
            <a:spLocks noChangeArrowheads="1"/>
          </p:cNvSpPr>
          <p:nvPr/>
        </p:nvSpPr>
        <p:spPr bwMode="auto">
          <a:xfrm>
            <a:off x="6570427" y="5964037"/>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800" b="1" dirty="0" err="1">
                <a:solidFill>
                  <a:srgbClr val="0070C0"/>
                </a:solidFill>
                <a:cs typeface="Arial" panose="020B0604020202020204" pitchFamily="34" charset="0"/>
              </a:rPr>
              <a:t>Knochenresorption</a:t>
            </a:r>
            <a:endParaRPr lang="en-US" altLang="de-DE" sz="1800" b="1" dirty="0">
              <a:solidFill>
                <a:srgbClr val="0070C0"/>
              </a:solidFill>
              <a:cs typeface="Arial" panose="020B0604020202020204" pitchFamily="34" charset="0"/>
            </a:endParaRPr>
          </a:p>
        </p:txBody>
      </p:sp>
      <p:sp>
        <p:nvSpPr>
          <p:cNvPr id="20533" name="Text Box 66">
            <a:extLst>
              <a:ext uri="{FF2B5EF4-FFF2-40B4-BE49-F238E27FC236}">
                <a16:creationId xmlns:a16="http://schemas.microsoft.com/office/drawing/2014/main" id="{5B815B5F-AE42-4D29-882E-D21D791F2258}"/>
              </a:ext>
            </a:extLst>
          </p:cNvPr>
          <p:cNvSpPr txBox="1">
            <a:spLocks noChangeArrowheads="1"/>
          </p:cNvSpPr>
          <p:nvPr/>
        </p:nvSpPr>
        <p:spPr bwMode="auto">
          <a:xfrm>
            <a:off x="4157408" y="1263449"/>
            <a:ext cx="11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US" altLang="de-DE" sz="1400" b="1">
                <a:solidFill>
                  <a:srgbClr val="0070C0"/>
                </a:solidFill>
                <a:cs typeface="Arial" panose="020B0604020202020204" pitchFamily="34" charset="0"/>
              </a:rPr>
              <a:t>Präfusions-</a:t>
            </a:r>
          </a:p>
          <a:p>
            <a:pPr algn="ctr" fontAlgn="base">
              <a:lnSpc>
                <a:spcPct val="100000"/>
              </a:lnSpc>
              <a:spcBef>
                <a:spcPct val="0"/>
              </a:spcBef>
              <a:spcAft>
                <a:spcPct val="0"/>
              </a:spcAft>
              <a:buClrTx/>
              <a:buNone/>
              <a:defRPr/>
            </a:pPr>
            <a:r>
              <a:rPr lang="en-US" altLang="de-DE" sz="1400" b="1">
                <a:solidFill>
                  <a:srgbClr val="0070C0"/>
                </a:solidFill>
                <a:cs typeface="Arial" panose="020B0604020202020204" pitchFamily="34" charset="0"/>
              </a:rPr>
              <a:t>Osteoklast</a:t>
            </a:r>
          </a:p>
        </p:txBody>
      </p:sp>
      <p:sp>
        <p:nvSpPr>
          <p:cNvPr id="20535" name="AutoShape 54">
            <a:extLst>
              <a:ext uri="{FF2B5EF4-FFF2-40B4-BE49-F238E27FC236}">
                <a16:creationId xmlns:a16="http://schemas.microsoft.com/office/drawing/2014/main" id="{3602CFA0-2976-406E-899C-0A5BF2A5735B}"/>
              </a:ext>
            </a:extLst>
          </p:cNvPr>
          <p:cNvSpPr>
            <a:spLocks noChangeArrowheads="1"/>
          </p:cNvSpPr>
          <p:nvPr/>
        </p:nvSpPr>
        <p:spPr bwMode="auto">
          <a:xfrm>
            <a:off x="3086100" y="1715886"/>
            <a:ext cx="990600" cy="381000"/>
          </a:xfrm>
          <a:prstGeom prst="rightArrow">
            <a:avLst>
              <a:gd name="adj1" fmla="val 50000"/>
              <a:gd name="adj2" fmla="val 65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95000"/>
              </a:lnSpc>
              <a:spcBef>
                <a:spcPct val="0"/>
              </a:spcBef>
              <a:spcAft>
                <a:spcPct val="0"/>
              </a:spcAft>
              <a:buClrTx/>
              <a:buNone/>
              <a:defRPr/>
            </a:pPr>
            <a:endParaRPr lang="en-GB" altLang="de-DE" sz="2000">
              <a:solidFill>
                <a:srgbClr val="0070C0"/>
              </a:solidFill>
              <a:cs typeface="Arial" panose="020B0604020202020204" pitchFamily="34" charset="0"/>
            </a:endParaRPr>
          </a:p>
        </p:txBody>
      </p:sp>
      <p:sp>
        <p:nvSpPr>
          <p:cNvPr id="63" name="AutoShape 55">
            <a:extLst>
              <a:ext uri="{FF2B5EF4-FFF2-40B4-BE49-F238E27FC236}">
                <a16:creationId xmlns:a16="http://schemas.microsoft.com/office/drawing/2014/main" id="{860A6A84-3B1A-430F-BE2D-4B2CDC8A1F0F}"/>
              </a:ext>
            </a:extLst>
          </p:cNvPr>
          <p:cNvSpPr>
            <a:spLocks noChangeArrowheads="1"/>
          </p:cNvSpPr>
          <p:nvPr/>
        </p:nvSpPr>
        <p:spPr bwMode="auto">
          <a:xfrm rot="1504465">
            <a:off x="5248275" y="2220711"/>
            <a:ext cx="990600" cy="381000"/>
          </a:xfrm>
          <a:prstGeom prst="rightArrow">
            <a:avLst>
              <a:gd name="adj1" fmla="val 50000"/>
              <a:gd name="adj2" fmla="val 65000"/>
            </a:avLst>
          </a:prstGeom>
          <a:solidFill>
            <a:schemeClr val="folHlink">
              <a:alpha val="34000"/>
            </a:schemeClr>
          </a:solidFill>
          <a:ln>
            <a:noFill/>
          </a:ln>
        </p:spPr>
        <p:txBody>
          <a:bodyPr wrap="none" anchor="ct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95000"/>
              </a:lnSpc>
              <a:spcBef>
                <a:spcPct val="0"/>
              </a:spcBef>
              <a:spcAft>
                <a:spcPct val="0"/>
              </a:spcAft>
              <a:buClrTx/>
              <a:buNone/>
              <a:defRPr/>
            </a:pPr>
            <a:endParaRPr lang="en-GB" altLang="de-DE" sz="2000">
              <a:solidFill>
                <a:srgbClr val="0070C0"/>
              </a:solidFill>
              <a:cs typeface="Arial" panose="020B0604020202020204" pitchFamily="34" charset="0"/>
            </a:endParaRPr>
          </a:p>
        </p:txBody>
      </p:sp>
      <p:sp>
        <p:nvSpPr>
          <p:cNvPr id="64" name="AutoShape 56">
            <a:extLst>
              <a:ext uri="{FF2B5EF4-FFF2-40B4-BE49-F238E27FC236}">
                <a16:creationId xmlns:a16="http://schemas.microsoft.com/office/drawing/2014/main" id="{E0C618BB-51E2-4A5E-B82E-2AD79C44B737}"/>
              </a:ext>
            </a:extLst>
          </p:cNvPr>
          <p:cNvSpPr>
            <a:spLocks noChangeArrowheads="1"/>
          </p:cNvSpPr>
          <p:nvPr/>
        </p:nvSpPr>
        <p:spPr bwMode="auto">
          <a:xfrm rot="2918947">
            <a:off x="7458075" y="3897111"/>
            <a:ext cx="990600" cy="381000"/>
          </a:xfrm>
          <a:prstGeom prst="rightArrow">
            <a:avLst>
              <a:gd name="adj1" fmla="val 50000"/>
              <a:gd name="adj2" fmla="val 65000"/>
            </a:avLst>
          </a:prstGeom>
          <a:solidFill>
            <a:schemeClr val="folHlink">
              <a:alpha val="34000"/>
            </a:schemeClr>
          </a:solidFill>
          <a:ln>
            <a:noFill/>
          </a:ln>
        </p:spPr>
        <p:txBody>
          <a:bodyPr wrap="none" anchor="ctr"/>
          <a:lstStyle/>
          <a:p>
            <a:pPr algn="ctr" fontAlgn="base">
              <a:lnSpc>
                <a:spcPct val="95000"/>
              </a:lnSpc>
              <a:spcBef>
                <a:spcPct val="0"/>
              </a:spcBef>
              <a:spcAft>
                <a:spcPct val="0"/>
              </a:spcAft>
              <a:buFont typeface="Wingdings" panose="05000000000000000000" pitchFamily="2" charset="2"/>
              <a:buNone/>
            </a:pPr>
            <a:endParaRPr lang="en-GB" altLang="de-DE" sz="2000">
              <a:solidFill>
                <a:srgbClr val="0070C0"/>
              </a:solidFill>
              <a:latin typeface="Arial" panose="020B0604020202020204" pitchFamily="34" charset="0"/>
              <a:cs typeface="Arial" panose="020B0604020202020204" pitchFamily="34" charset="0"/>
            </a:endParaRPr>
          </a:p>
        </p:txBody>
      </p:sp>
      <p:sp>
        <p:nvSpPr>
          <p:cNvPr id="20538" name="AutoShape 57">
            <a:extLst>
              <a:ext uri="{FF2B5EF4-FFF2-40B4-BE49-F238E27FC236}">
                <a16:creationId xmlns:a16="http://schemas.microsoft.com/office/drawing/2014/main" id="{C2026353-9E01-46C4-B9B5-9482969D9570}"/>
              </a:ext>
            </a:extLst>
          </p:cNvPr>
          <p:cNvSpPr>
            <a:spLocks noChangeArrowheads="1"/>
          </p:cNvSpPr>
          <p:nvPr/>
        </p:nvSpPr>
        <p:spPr bwMode="auto">
          <a:xfrm rot="10590177" flipH="1" flipV="1">
            <a:off x="2573338" y="3646286"/>
            <a:ext cx="989012" cy="9604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10732"/>
                </a:moveTo>
                <a:cubicBezTo>
                  <a:pt x="17663" y="7009"/>
                  <a:pt x="14680" y="3986"/>
                  <a:pt x="10958" y="3900"/>
                </a:cubicBezTo>
                <a:lnTo>
                  <a:pt x="11048" y="2"/>
                </a:lnTo>
                <a:cubicBezTo>
                  <a:pt x="16873" y="137"/>
                  <a:pt x="21542" y="4867"/>
                  <a:pt x="21599" y="10693"/>
                </a:cubicBezTo>
                <a:lnTo>
                  <a:pt x="24299" y="10666"/>
                </a:lnTo>
                <a:lnTo>
                  <a:pt x="19696" y="15362"/>
                </a:lnTo>
                <a:lnTo>
                  <a:pt x="15000" y="10758"/>
                </a:lnTo>
                <a:lnTo>
                  <a:pt x="17700" y="10732"/>
                </a:lnTo>
                <a:close/>
              </a:path>
            </a:pathLst>
          </a:custGeom>
          <a:gradFill rotWithShape="1">
            <a:gsLst>
              <a:gs pos="0">
                <a:srgbClr val="008000"/>
              </a:gs>
              <a:gs pos="100000">
                <a:srgbClr val="EEC1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de-AT" sz="1600" b="1">
              <a:solidFill>
                <a:srgbClr val="0070C0"/>
              </a:solidFill>
              <a:latin typeface="Arial" panose="020B0604020202020204" pitchFamily="34" charset="0"/>
              <a:cs typeface="Arial" panose="020B0604020202020204" pitchFamily="34" charset="0"/>
            </a:endParaRPr>
          </a:p>
        </p:txBody>
      </p:sp>
      <p:sp>
        <p:nvSpPr>
          <p:cNvPr id="20539" name="Text Box 58">
            <a:extLst>
              <a:ext uri="{FF2B5EF4-FFF2-40B4-BE49-F238E27FC236}">
                <a16:creationId xmlns:a16="http://schemas.microsoft.com/office/drawing/2014/main" id="{1AA697C8-9164-43ED-ABC6-BAE053B1E789}"/>
              </a:ext>
            </a:extLst>
          </p:cNvPr>
          <p:cNvSpPr txBox="1">
            <a:spLocks noChangeArrowheads="1"/>
          </p:cNvSpPr>
          <p:nvPr/>
        </p:nvSpPr>
        <p:spPr bwMode="auto">
          <a:xfrm>
            <a:off x="1862139" y="3317674"/>
            <a:ext cx="2371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en-US" altLang="de-DE" sz="1500" b="1">
                <a:solidFill>
                  <a:srgbClr val="0070C0"/>
                </a:solidFill>
                <a:cs typeface="Arial" panose="020B0604020202020204" pitchFamily="34" charset="0"/>
              </a:rPr>
              <a:t>Hormone u.a.</a:t>
            </a:r>
          </a:p>
        </p:txBody>
      </p:sp>
      <p:sp>
        <p:nvSpPr>
          <p:cNvPr id="2" name="Title 1">
            <a:extLst>
              <a:ext uri="{FF2B5EF4-FFF2-40B4-BE49-F238E27FC236}">
                <a16:creationId xmlns:a16="http://schemas.microsoft.com/office/drawing/2014/main" id="{8927B718-C5EB-44D7-988D-02D74AF3C997}"/>
              </a:ext>
            </a:extLst>
          </p:cNvPr>
          <p:cNvSpPr>
            <a:spLocks noGrp="1"/>
          </p:cNvSpPr>
          <p:nvPr>
            <p:ph type="title"/>
          </p:nvPr>
        </p:nvSpPr>
        <p:spPr/>
        <p:txBody>
          <a:bodyPr/>
          <a:lstStyle/>
          <a:p>
            <a:r>
              <a:rPr lang="en-US" dirty="0">
                <a:solidFill>
                  <a:srgbClr val="0070C0"/>
                </a:solidFill>
                <a:cs typeface="Arial" panose="020B0604020202020204" pitchFamily="34" charset="0"/>
              </a:rPr>
              <a:t>Denosumab </a:t>
            </a:r>
            <a:r>
              <a:rPr lang="en-US" dirty="0" err="1">
                <a:solidFill>
                  <a:srgbClr val="0070C0"/>
                </a:solidFill>
                <a:cs typeface="Arial" panose="020B0604020202020204" pitchFamily="34" charset="0"/>
              </a:rPr>
              <a:t>blockiert</a:t>
            </a:r>
            <a:r>
              <a:rPr lang="en-US" dirty="0">
                <a:solidFill>
                  <a:srgbClr val="0070C0"/>
                </a:solidFill>
                <a:cs typeface="Arial" panose="020B0604020202020204" pitchFamily="34" charset="0"/>
              </a:rPr>
              <a:t> die </a:t>
            </a:r>
            <a:r>
              <a:rPr lang="en-US" dirty="0" err="1">
                <a:solidFill>
                  <a:srgbClr val="0070C0"/>
                </a:solidFill>
                <a:cs typeface="Arial" panose="020B0604020202020204" pitchFamily="34" charset="0"/>
              </a:rPr>
              <a:t>Bindung</a:t>
            </a:r>
            <a:r>
              <a:rPr lang="en-US" dirty="0">
                <a:solidFill>
                  <a:srgbClr val="0070C0"/>
                </a:solidFill>
                <a:cs typeface="Arial" panose="020B0604020202020204" pitchFamily="34" charset="0"/>
              </a:rPr>
              <a:t> von RANK-Ligand an RANK-</a:t>
            </a:r>
            <a:r>
              <a:rPr lang="en-US" dirty="0" err="1">
                <a:solidFill>
                  <a:srgbClr val="0070C0"/>
                </a:solidFill>
                <a:cs typeface="Arial" panose="020B0604020202020204" pitchFamily="34" charset="0"/>
              </a:rPr>
              <a:t>Rezeptor</a:t>
            </a:r>
            <a:endParaRPr lang="de-AT" dirty="0"/>
          </a:p>
        </p:txBody>
      </p:sp>
      <p:sp>
        <p:nvSpPr>
          <p:cNvPr id="65" name="Text Placeholder 7">
            <a:extLst>
              <a:ext uri="{FF2B5EF4-FFF2-40B4-BE49-F238E27FC236}">
                <a16:creationId xmlns:a16="http://schemas.microsoft.com/office/drawing/2014/main" id="{6AF1E32B-832F-48E2-9E28-5E3E57AC3D5E}"/>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55000"/>
              </a:lnSpc>
              <a:spcBef>
                <a:spcPct val="25000"/>
              </a:spcBef>
              <a:buClr>
                <a:srgbClr val="ADBF25"/>
              </a:buClr>
              <a:defRPr/>
            </a:pPr>
            <a:r>
              <a:rPr lang="en-US" altLang="de-DE" sz="900" dirty="0" err="1">
                <a:solidFill>
                  <a:schemeClr val="tx1"/>
                </a:solidFill>
              </a:rPr>
              <a:t>Modifiziert</a:t>
            </a:r>
            <a:r>
              <a:rPr lang="en-US" altLang="de-DE" sz="900" dirty="0">
                <a:solidFill>
                  <a:schemeClr val="tx1"/>
                </a:solidFill>
              </a:rPr>
              <a:t> </a:t>
            </a:r>
            <a:r>
              <a:rPr lang="en-US" altLang="de-DE" sz="900" dirty="0" err="1">
                <a:solidFill>
                  <a:schemeClr val="tx1"/>
                </a:solidFill>
              </a:rPr>
              <a:t>nach</a:t>
            </a:r>
            <a:r>
              <a:rPr lang="en-US" altLang="de-DE" sz="900" dirty="0">
                <a:solidFill>
                  <a:schemeClr val="tx1"/>
                </a:solidFill>
              </a:rPr>
              <a:t>: Boyle WJ, et al. Nature. 2003;423:337-342.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6" grpId="0"/>
      <p:bldP spid="63"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AD40-A37E-480D-8DBA-0FFDC2511CAB}"/>
              </a:ext>
            </a:extLst>
          </p:cNvPr>
          <p:cNvSpPr>
            <a:spLocks noGrp="1"/>
          </p:cNvSpPr>
          <p:nvPr>
            <p:ph type="title"/>
          </p:nvPr>
        </p:nvSpPr>
        <p:spPr/>
        <p:txBody>
          <a:bodyPr/>
          <a:lstStyle/>
          <a:p>
            <a:r>
              <a:rPr lang="de-DE" altLang="de-DE" dirty="0">
                <a:solidFill>
                  <a:srgbClr val="0070C0"/>
                </a:solidFill>
                <a:cs typeface="Arial" panose="020B0604020202020204" pitchFamily="34" charset="0"/>
              </a:rPr>
              <a:t>Bisphosphonate binden an den Knochen und hemmen Osteoklasten an der Knochenoberfläche</a:t>
            </a:r>
            <a:endParaRPr lang="de-AT" dirty="0"/>
          </a:p>
        </p:txBody>
      </p:sp>
      <p:pic>
        <p:nvPicPr>
          <p:cNvPr id="43010" name="Picture 2" descr="Bone Pit Test Smaller BPs 2">
            <a:extLst>
              <a:ext uri="{FF2B5EF4-FFF2-40B4-BE49-F238E27FC236}">
                <a16:creationId xmlns:a16="http://schemas.microsoft.com/office/drawing/2014/main" id="{51C76683-0F5A-4A05-B27A-BDA5A4F68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72658"/>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Group 10">
            <a:extLst>
              <a:ext uri="{FF2B5EF4-FFF2-40B4-BE49-F238E27FC236}">
                <a16:creationId xmlns:a16="http://schemas.microsoft.com/office/drawing/2014/main" id="{E7B61825-815C-4337-9F57-EBA7389FDDC3}"/>
              </a:ext>
            </a:extLst>
          </p:cNvPr>
          <p:cNvGrpSpPr>
            <a:grpSpLocks/>
          </p:cNvGrpSpPr>
          <p:nvPr/>
        </p:nvGrpSpPr>
        <p:grpSpPr bwMode="auto">
          <a:xfrm>
            <a:off x="7743826" y="4450845"/>
            <a:ext cx="2055813" cy="1287462"/>
            <a:chOff x="3456" y="2592"/>
            <a:chExt cx="1514" cy="939"/>
          </a:xfrm>
        </p:grpSpPr>
        <p:pic>
          <p:nvPicPr>
            <p:cNvPr id="43090" name="Picture 11" descr="osteo-dead">
              <a:extLst>
                <a:ext uri="{FF2B5EF4-FFF2-40B4-BE49-F238E27FC236}">
                  <a16:creationId xmlns:a16="http://schemas.microsoft.com/office/drawing/2014/main" id="{306B354A-9A63-49F8-9B6E-3061DF8C5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592"/>
              <a:ext cx="1514"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1" name="Picture 12" descr="BP Crystal">
              <a:extLst>
                <a:ext uri="{FF2B5EF4-FFF2-40B4-BE49-F238E27FC236}">
                  <a16:creationId xmlns:a16="http://schemas.microsoft.com/office/drawing/2014/main" id="{09200D09-7A84-47BB-A3F6-0B2717C7759D}"/>
                </a:ext>
              </a:extLst>
            </p:cNvPr>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rot="-1402729">
              <a:off x="4119" y="3154"/>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2" name="Picture 13" descr="BP Crystal">
              <a:extLst>
                <a:ext uri="{FF2B5EF4-FFF2-40B4-BE49-F238E27FC236}">
                  <a16:creationId xmlns:a16="http://schemas.microsoft.com/office/drawing/2014/main" id="{57DF0677-D8DF-4BA8-B46F-B9FC3B1523C9}"/>
                </a:ext>
              </a:extLst>
            </p:cNvPr>
            <p:cNvPicPr>
              <a:picLocks noChangeAspect="1" noChangeArrowheads="1"/>
            </p:cNvPicPr>
            <p:nvPr/>
          </p:nvPicPr>
          <p:blipFill>
            <a:blip r:embed="rId7">
              <a:lum contrast="-56000"/>
              <a:extLst>
                <a:ext uri="{28A0092B-C50C-407E-A947-70E740481C1C}">
                  <a14:useLocalDpi xmlns:a14="http://schemas.microsoft.com/office/drawing/2010/main" val="0"/>
                </a:ext>
              </a:extLst>
            </a:blip>
            <a:srcRect/>
            <a:stretch>
              <a:fillRect/>
            </a:stretch>
          </p:blipFill>
          <p:spPr bwMode="auto">
            <a:xfrm rot="-1068207">
              <a:off x="4272" y="3002"/>
              <a:ext cx="8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3" name="Picture 14" descr="BP Crystal">
              <a:extLst>
                <a:ext uri="{FF2B5EF4-FFF2-40B4-BE49-F238E27FC236}">
                  <a16:creationId xmlns:a16="http://schemas.microsoft.com/office/drawing/2014/main" id="{4EA0CCAC-329D-467D-9F88-84C61F1F1851}"/>
                </a:ext>
              </a:extLst>
            </p:cNvPr>
            <p:cNvPicPr>
              <a:picLocks noChangeAspect="1" noChangeArrowheads="1"/>
            </p:cNvPicPr>
            <p:nvPr/>
          </p:nvPicPr>
          <p:blipFill>
            <a:blip r:embed="rId8">
              <a:lum contrast="-52000"/>
              <a:extLst>
                <a:ext uri="{28A0092B-C50C-407E-A947-70E740481C1C}">
                  <a14:useLocalDpi xmlns:a14="http://schemas.microsoft.com/office/drawing/2010/main" val="0"/>
                </a:ext>
              </a:extLst>
            </a:blip>
            <a:srcRect/>
            <a:stretch>
              <a:fillRect/>
            </a:stretch>
          </p:blipFill>
          <p:spPr bwMode="auto">
            <a:xfrm rot="-1540603">
              <a:off x="3738" y="2920"/>
              <a:ext cx="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4" name="Picture 15" descr="BP Crystal">
              <a:extLst>
                <a:ext uri="{FF2B5EF4-FFF2-40B4-BE49-F238E27FC236}">
                  <a16:creationId xmlns:a16="http://schemas.microsoft.com/office/drawing/2014/main" id="{70895903-C76E-478A-9EC9-C711459FE376}"/>
                </a:ext>
              </a:extLst>
            </p:cNvPr>
            <p:cNvPicPr>
              <a:picLocks noChangeAspect="1" noChangeArrowheads="1"/>
            </p:cNvPicPr>
            <p:nvPr/>
          </p:nvPicPr>
          <p:blipFill>
            <a:blip r:embed="rId8">
              <a:lum contrast="-42000"/>
              <a:extLst>
                <a:ext uri="{28A0092B-C50C-407E-A947-70E740481C1C}">
                  <a14:useLocalDpi xmlns:a14="http://schemas.microsoft.com/office/drawing/2010/main" val="0"/>
                </a:ext>
              </a:extLst>
            </a:blip>
            <a:srcRect/>
            <a:stretch>
              <a:fillRect/>
            </a:stretch>
          </p:blipFill>
          <p:spPr bwMode="auto">
            <a:xfrm rot="1055545">
              <a:off x="4464" y="3038"/>
              <a:ext cx="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5" name="Picture 16" descr="BP Crystal">
              <a:extLst>
                <a:ext uri="{FF2B5EF4-FFF2-40B4-BE49-F238E27FC236}">
                  <a16:creationId xmlns:a16="http://schemas.microsoft.com/office/drawing/2014/main" id="{4C4C581C-440D-426A-AC94-890E4C9F6B1D}"/>
                </a:ext>
              </a:extLst>
            </p:cNvPr>
            <p:cNvPicPr>
              <a:picLocks noChangeAspect="1" noChangeArrowheads="1"/>
            </p:cNvPicPr>
            <p:nvPr/>
          </p:nvPicPr>
          <p:blipFill>
            <a:blip r:embed="rId9">
              <a:lum contrast="-42000"/>
              <a:extLst>
                <a:ext uri="{28A0092B-C50C-407E-A947-70E740481C1C}">
                  <a14:useLocalDpi xmlns:a14="http://schemas.microsoft.com/office/drawing/2010/main" val="0"/>
                </a:ext>
              </a:extLst>
            </a:blip>
            <a:srcRect/>
            <a:stretch>
              <a:fillRect/>
            </a:stretch>
          </p:blipFill>
          <p:spPr bwMode="auto">
            <a:xfrm rot="1313132">
              <a:off x="4359" y="3175"/>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6" name="Picture 17" descr="BP Crystal">
              <a:extLst>
                <a:ext uri="{FF2B5EF4-FFF2-40B4-BE49-F238E27FC236}">
                  <a16:creationId xmlns:a16="http://schemas.microsoft.com/office/drawing/2014/main" id="{E95FB006-B694-45E1-944D-9F40D0696977}"/>
                </a:ext>
              </a:extLst>
            </p:cNvPr>
            <p:cNvPicPr>
              <a:picLocks noChangeAspect="1" noChangeArrowheads="1"/>
            </p:cNvPicPr>
            <p:nvPr/>
          </p:nvPicPr>
          <p:blipFill>
            <a:blip r:embed="rId10">
              <a:lum contrast="-42000"/>
              <a:extLst>
                <a:ext uri="{28A0092B-C50C-407E-A947-70E740481C1C}">
                  <a14:useLocalDpi xmlns:a14="http://schemas.microsoft.com/office/drawing/2010/main" val="0"/>
                </a:ext>
              </a:extLst>
            </a:blip>
            <a:srcRect/>
            <a:stretch>
              <a:fillRect/>
            </a:stretch>
          </p:blipFill>
          <p:spPr bwMode="auto">
            <a:xfrm>
              <a:off x="3964" y="3064"/>
              <a:ext cx="8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7" name="Picture 18" descr="BP Crystal">
              <a:extLst>
                <a:ext uri="{FF2B5EF4-FFF2-40B4-BE49-F238E27FC236}">
                  <a16:creationId xmlns:a16="http://schemas.microsoft.com/office/drawing/2014/main" id="{C7F2F169-30C1-416B-AAD7-43FB43D9660A}"/>
                </a:ext>
              </a:extLst>
            </p:cNvPr>
            <p:cNvPicPr>
              <a:picLocks noChangeAspect="1" noChangeArrowheads="1"/>
            </p:cNvPicPr>
            <p:nvPr/>
          </p:nvPicPr>
          <p:blipFill>
            <a:blip r:embed="rId11">
              <a:lum contrast="-56000"/>
              <a:extLst>
                <a:ext uri="{28A0092B-C50C-407E-A947-70E740481C1C}">
                  <a14:useLocalDpi xmlns:a14="http://schemas.microsoft.com/office/drawing/2010/main" val="0"/>
                </a:ext>
              </a:extLst>
            </a:blip>
            <a:srcRect/>
            <a:stretch>
              <a:fillRect/>
            </a:stretch>
          </p:blipFill>
          <p:spPr bwMode="auto">
            <a:xfrm rot="-885178">
              <a:off x="4138" y="2972"/>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4" name="Picture 19" descr="multinucleated">
            <a:extLst>
              <a:ext uri="{FF2B5EF4-FFF2-40B4-BE49-F238E27FC236}">
                <a16:creationId xmlns:a16="http://schemas.microsoft.com/office/drawing/2014/main" id="{990A294F-F89D-4A54-A75D-49023C2D70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6176" y="2075945"/>
            <a:ext cx="1122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5" name="Group 20">
            <a:extLst>
              <a:ext uri="{FF2B5EF4-FFF2-40B4-BE49-F238E27FC236}">
                <a16:creationId xmlns:a16="http://schemas.microsoft.com/office/drawing/2014/main" id="{0899424C-2990-46BD-9472-938570B9BBC0}"/>
              </a:ext>
            </a:extLst>
          </p:cNvPr>
          <p:cNvGrpSpPr>
            <a:grpSpLocks/>
          </p:cNvGrpSpPr>
          <p:nvPr/>
        </p:nvGrpSpPr>
        <p:grpSpPr bwMode="auto">
          <a:xfrm>
            <a:off x="8472488" y="1267907"/>
            <a:ext cx="1981200" cy="1581150"/>
            <a:chOff x="4464" y="1004"/>
            <a:chExt cx="1248" cy="996"/>
          </a:xfrm>
        </p:grpSpPr>
        <p:sp>
          <p:nvSpPr>
            <p:cNvPr id="43078" name="AutoShape 21">
              <a:extLst>
                <a:ext uri="{FF2B5EF4-FFF2-40B4-BE49-F238E27FC236}">
                  <a16:creationId xmlns:a16="http://schemas.microsoft.com/office/drawing/2014/main" id="{FCF4A8A9-5C7A-42EE-9AE8-F0B8AC842935}"/>
                </a:ext>
              </a:extLst>
            </p:cNvPr>
            <p:cNvSpPr>
              <a:spLocks noChangeArrowheads="1"/>
            </p:cNvSpPr>
            <p:nvPr/>
          </p:nvSpPr>
          <p:spPr bwMode="auto">
            <a:xfrm>
              <a:off x="4464" y="1004"/>
              <a:ext cx="1248" cy="932"/>
            </a:xfrm>
            <a:prstGeom prst="roundRect">
              <a:avLst>
                <a:gd name="adj" fmla="val 16667"/>
              </a:avLst>
            </a:prstGeom>
            <a:solidFill>
              <a:schemeClr val="bg1"/>
            </a:solidFill>
            <a:ln w="19050">
              <a:solidFill>
                <a:schemeClr val="tx1"/>
              </a:solidFill>
              <a:round/>
              <a:headEnd/>
              <a:tailEnd/>
            </a:ln>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endParaRPr lang="de-DE" altLang="de-DE" sz="1800">
                <a:solidFill>
                  <a:srgbClr val="0070C0"/>
                </a:solidFill>
                <a:cs typeface="Arial" panose="020B0604020202020204" pitchFamily="34" charset="0"/>
              </a:endParaRPr>
            </a:p>
          </p:txBody>
        </p:sp>
        <p:grpSp>
          <p:nvGrpSpPr>
            <p:cNvPr id="43079" name="Group 22">
              <a:extLst>
                <a:ext uri="{FF2B5EF4-FFF2-40B4-BE49-F238E27FC236}">
                  <a16:creationId xmlns:a16="http://schemas.microsoft.com/office/drawing/2014/main" id="{3997EF1E-DC41-4CD9-A194-6DD305F3AF83}"/>
                </a:ext>
              </a:extLst>
            </p:cNvPr>
            <p:cNvGrpSpPr>
              <a:grpSpLocks/>
            </p:cNvGrpSpPr>
            <p:nvPr/>
          </p:nvGrpSpPr>
          <p:grpSpPr bwMode="auto">
            <a:xfrm>
              <a:off x="4519" y="1028"/>
              <a:ext cx="1027" cy="365"/>
              <a:chOff x="4548" y="1020"/>
              <a:chExt cx="1027" cy="365"/>
            </a:xfrm>
          </p:grpSpPr>
          <p:sp>
            <p:nvSpPr>
              <p:cNvPr id="43088" name="Text Box 44">
                <a:extLst>
                  <a:ext uri="{FF2B5EF4-FFF2-40B4-BE49-F238E27FC236}">
                    <a16:creationId xmlns:a16="http://schemas.microsoft.com/office/drawing/2014/main" id="{4144132F-91E4-4141-B34A-91171CA1DCC4}"/>
                  </a:ext>
                </a:extLst>
              </p:cNvPr>
              <p:cNvSpPr txBox="1">
                <a:spLocks noChangeArrowheads="1"/>
              </p:cNvSpPr>
              <p:nvPr/>
            </p:nvSpPr>
            <p:spPr bwMode="auto">
              <a:xfrm>
                <a:off x="4726" y="1055"/>
                <a:ext cx="849"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RANK-Ligand</a:t>
                </a:r>
                <a:endParaRPr lang="en-US" altLang="de-DE" sz="1400" b="1">
                  <a:solidFill>
                    <a:srgbClr val="0070C0"/>
                  </a:solidFill>
                  <a:cs typeface="Arial" panose="020B0604020202020204" pitchFamily="34" charset="0"/>
                </a:endParaRPr>
              </a:p>
              <a:p>
                <a:pPr algn="ctr" fontAlgn="base">
                  <a:lnSpc>
                    <a:spcPct val="100000"/>
                  </a:lnSpc>
                  <a:spcBef>
                    <a:spcPct val="0"/>
                  </a:spcBef>
                  <a:spcAft>
                    <a:spcPct val="0"/>
                  </a:spcAft>
                  <a:buClrTx/>
                  <a:buNone/>
                  <a:defRPr/>
                </a:pPr>
                <a:endParaRPr lang="en-US" altLang="de-DE" sz="1400" b="1">
                  <a:solidFill>
                    <a:srgbClr val="0070C0"/>
                  </a:solidFill>
                  <a:ea typeface="MS PGothic" panose="020B0600070205080204" pitchFamily="34" charset="-128"/>
                  <a:cs typeface="Arial" panose="020B0604020202020204" pitchFamily="34" charset="0"/>
                </a:endParaRPr>
              </a:p>
            </p:txBody>
          </p:sp>
          <p:pic>
            <p:nvPicPr>
              <p:cNvPr id="43089" name="Picture 24" descr="RANK_Pass_Main">
                <a:extLst>
                  <a:ext uri="{FF2B5EF4-FFF2-40B4-BE49-F238E27FC236}">
                    <a16:creationId xmlns:a16="http://schemas.microsoft.com/office/drawing/2014/main" id="{44637B1D-379B-49BE-9666-BA5F99727C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8" y="1020"/>
                <a:ext cx="20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80" name="Group 25">
              <a:extLst>
                <a:ext uri="{FF2B5EF4-FFF2-40B4-BE49-F238E27FC236}">
                  <a16:creationId xmlns:a16="http://schemas.microsoft.com/office/drawing/2014/main" id="{2984D42E-B4E9-4E2E-8629-30CC82CE795B}"/>
                </a:ext>
              </a:extLst>
            </p:cNvPr>
            <p:cNvGrpSpPr>
              <a:grpSpLocks/>
            </p:cNvGrpSpPr>
            <p:nvPr/>
          </p:nvGrpSpPr>
          <p:grpSpPr bwMode="auto">
            <a:xfrm>
              <a:off x="4477" y="1227"/>
              <a:ext cx="667" cy="371"/>
              <a:chOff x="4512" y="1219"/>
              <a:chExt cx="667" cy="371"/>
            </a:xfrm>
          </p:grpSpPr>
          <p:pic>
            <p:nvPicPr>
              <p:cNvPr id="43086" name="Picture 26" descr="RANK_01">
                <a:extLst>
                  <a:ext uri="{FF2B5EF4-FFF2-40B4-BE49-F238E27FC236}">
                    <a16:creationId xmlns:a16="http://schemas.microsoft.com/office/drawing/2014/main" id="{97186DA5-F069-410D-BD00-8144CC705B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148992">
                <a:off x="4518" y="1213"/>
                <a:ext cx="24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7" name="Text Box 44">
                <a:extLst>
                  <a:ext uri="{FF2B5EF4-FFF2-40B4-BE49-F238E27FC236}">
                    <a16:creationId xmlns:a16="http://schemas.microsoft.com/office/drawing/2014/main" id="{BEF79F30-60AF-4734-8731-5201DFCAE361}"/>
                  </a:ext>
                </a:extLst>
              </p:cNvPr>
              <p:cNvSpPr txBox="1">
                <a:spLocks noChangeArrowheads="1"/>
              </p:cNvSpPr>
              <p:nvPr/>
            </p:nvSpPr>
            <p:spPr bwMode="auto">
              <a:xfrm>
                <a:off x="4736" y="1260"/>
                <a:ext cx="443"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RANK</a:t>
                </a:r>
                <a:endParaRPr lang="en-US" altLang="de-DE" sz="1400" b="1">
                  <a:solidFill>
                    <a:srgbClr val="0070C0"/>
                  </a:solidFill>
                  <a:cs typeface="Arial" panose="020B0604020202020204" pitchFamily="34" charset="0"/>
                </a:endParaRPr>
              </a:p>
              <a:p>
                <a:pPr algn="ctr" fontAlgn="base">
                  <a:lnSpc>
                    <a:spcPct val="100000"/>
                  </a:lnSpc>
                  <a:spcBef>
                    <a:spcPct val="0"/>
                  </a:spcBef>
                  <a:spcAft>
                    <a:spcPct val="0"/>
                  </a:spcAft>
                  <a:buClrTx/>
                  <a:buNone/>
                  <a:defRPr/>
                </a:pPr>
                <a:endParaRPr lang="en-US" altLang="de-DE" sz="1400" b="1">
                  <a:solidFill>
                    <a:srgbClr val="0070C0"/>
                  </a:solidFill>
                  <a:ea typeface="MS PGothic" panose="020B0600070205080204" pitchFamily="34" charset="-128"/>
                  <a:cs typeface="Arial" panose="020B0604020202020204" pitchFamily="34" charset="0"/>
                </a:endParaRPr>
              </a:p>
            </p:txBody>
          </p:sp>
        </p:grpSp>
        <p:grpSp>
          <p:nvGrpSpPr>
            <p:cNvPr id="43081" name="Group 28">
              <a:extLst>
                <a:ext uri="{FF2B5EF4-FFF2-40B4-BE49-F238E27FC236}">
                  <a16:creationId xmlns:a16="http://schemas.microsoft.com/office/drawing/2014/main" id="{C0C648C2-2AAB-4AA0-B5D4-2DA0E9A14481}"/>
                </a:ext>
              </a:extLst>
            </p:cNvPr>
            <p:cNvGrpSpPr>
              <a:grpSpLocks/>
            </p:cNvGrpSpPr>
            <p:nvPr/>
          </p:nvGrpSpPr>
          <p:grpSpPr bwMode="auto">
            <a:xfrm>
              <a:off x="4475" y="1708"/>
              <a:ext cx="1053" cy="292"/>
              <a:chOff x="4297" y="1464"/>
              <a:chExt cx="1053" cy="292"/>
            </a:xfrm>
          </p:grpSpPr>
          <p:sp>
            <p:nvSpPr>
              <p:cNvPr id="43084" name="Rectangle 29">
                <a:extLst>
                  <a:ext uri="{FF2B5EF4-FFF2-40B4-BE49-F238E27FC236}">
                    <a16:creationId xmlns:a16="http://schemas.microsoft.com/office/drawing/2014/main" id="{59745DC5-0B6D-4E53-B0A3-EE882E0000D2}"/>
                  </a:ext>
                </a:extLst>
              </p:cNvPr>
              <p:cNvSpPr>
                <a:spLocks noChangeArrowheads="1"/>
              </p:cNvSpPr>
              <p:nvPr/>
            </p:nvSpPr>
            <p:spPr bwMode="auto">
              <a:xfrm>
                <a:off x="4527" y="1465"/>
                <a:ext cx="823" cy="291"/>
              </a:xfrm>
              <a:prstGeom prst="rect">
                <a:avLst/>
              </a:prstGeom>
              <a:solidFill>
                <a:schemeClr val="bg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200" b="1">
                    <a:solidFill>
                      <a:srgbClr val="0070C0"/>
                    </a:solidFill>
                    <a:cs typeface="Arial" panose="020B0604020202020204" pitchFamily="34" charset="0"/>
                  </a:rPr>
                  <a:t>Bisphosphonat</a:t>
                </a:r>
                <a:endParaRPr lang="en-US" altLang="de-DE" sz="1200">
                  <a:solidFill>
                    <a:srgbClr val="0070C0"/>
                  </a:solidFill>
                  <a:latin typeface="MS PGothic" panose="020B0600070205080204" pitchFamily="34" charset="-128"/>
                  <a:ea typeface="MS PGothic" panose="020B0600070205080204" pitchFamily="34" charset="-128"/>
                  <a:cs typeface="Arial" panose="020B0604020202020204" pitchFamily="34" charset="0"/>
                </a:endParaRPr>
              </a:p>
              <a:p>
                <a:pPr fontAlgn="base">
                  <a:lnSpc>
                    <a:spcPct val="100000"/>
                  </a:lnSpc>
                  <a:spcBef>
                    <a:spcPct val="0"/>
                  </a:spcBef>
                  <a:spcAft>
                    <a:spcPct val="0"/>
                  </a:spcAft>
                  <a:buClrTx/>
                  <a:buNone/>
                  <a:defRPr/>
                </a:pPr>
                <a:endParaRPr lang="en-US" altLang="de-DE" sz="1200">
                  <a:solidFill>
                    <a:srgbClr val="0070C0"/>
                  </a:solidFill>
                  <a:ea typeface="MS PGothic" panose="020B0600070205080204" pitchFamily="34" charset="-128"/>
                  <a:cs typeface="Arial" panose="020B0604020202020204" pitchFamily="34" charset="0"/>
                </a:endParaRPr>
              </a:p>
            </p:txBody>
          </p:sp>
          <p:pic>
            <p:nvPicPr>
              <p:cNvPr id="43085" name="Picture 30" descr="bisphosphonate">
                <a:extLst>
                  <a:ext uri="{FF2B5EF4-FFF2-40B4-BE49-F238E27FC236}">
                    <a16:creationId xmlns:a16="http://schemas.microsoft.com/office/drawing/2014/main" id="{3CF10801-D3CB-4110-BD43-E4BF8159C9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97" y="1464"/>
                <a:ext cx="28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82" name="Rectangle 31">
              <a:extLst>
                <a:ext uri="{FF2B5EF4-FFF2-40B4-BE49-F238E27FC236}">
                  <a16:creationId xmlns:a16="http://schemas.microsoft.com/office/drawing/2014/main" id="{0AACE5D5-C9BE-4B0B-86B3-DD93C07CBD4C}"/>
                </a:ext>
              </a:extLst>
            </p:cNvPr>
            <p:cNvSpPr>
              <a:spLocks noChangeArrowheads="1"/>
            </p:cNvSpPr>
            <p:nvPr/>
          </p:nvSpPr>
          <p:spPr bwMode="auto">
            <a:xfrm>
              <a:off x="4714" y="1494"/>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200" b="1">
                  <a:solidFill>
                    <a:srgbClr val="0070C0"/>
                  </a:solidFill>
                  <a:cs typeface="Arial" panose="020B0604020202020204" pitchFamily="34" charset="0"/>
                </a:rPr>
                <a:t>OPG</a:t>
              </a:r>
              <a:endParaRPr lang="en-US" altLang="de-DE" sz="1200">
                <a:solidFill>
                  <a:srgbClr val="0070C0"/>
                </a:solidFill>
                <a:latin typeface="MS PGothic" panose="020B0600070205080204" pitchFamily="34" charset="-128"/>
                <a:ea typeface="MS PGothic" panose="020B0600070205080204" pitchFamily="34" charset="-128"/>
                <a:cs typeface="Arial" panose="020B0604020202020204" pitchFamily="34" charset="0"/>
              </a:endParaRPr>
            </a:p>
            <a:p>
              <a:pPr fontAlgn="base">
                <a:lnSpc>
                  <a:spcPct val="100000"/>
                </a:lnSpc>
                <a:spcBef>
                  <a:spcPct val="0"/>
                </a:spcBef>
                <a:spcAft>
                  <a:spcPct val="0"/>
                </a:spcAft>
                <a:buClrTx/>
                <a:buNone/>
                <a:defRPr/>
              </a:pPr>
              <a:endParaRPr lang="en-US" altLang="de-DE" sz="1200">
                <a:solidFill>
                  <a:srgbClr val="0070C0"/>
                </a:solidFill>
                <a:ea typeface="MS PGothic" panose="020B0600070205080204" pitchFamily="34" charset="-128"/>
                <a:cs typeface="Arial" panose="020B0604020202020204" pitchFamily="34" charset="0"/>
              </a:endParaRPr>
            </a:p>
          </p:txBody>
        </p:sp>
        <p:pic>
          <p:nvPicPr>
            <p:cNvPr id="43083" name="Picture 32" descr="OPG_Pass_Main">
              <a:extLst>
                <a:ext uri="{FF2B5EF4-FFF2-40B4-BE49-F238E27FC236}">
                  <a16:creationId xmlns:a16="http://schemas.microsoft.com/office/drawing/2014/main" id="{604BF672-4D22-472E-A62C-ED762707FC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2188">
              <a:off x="4488" y="1467"/>
              <a:ext cx="2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6" name="Text Box 33">
            <a:extLst>
              <a:ext uri="{FF2B5EF4-FFF2-40B4-BE49-F238E27FC236}">
                <a16:creationId xmlns:a16="http://schemas.microsoft.com/office/drawing/2014/main" id="{8A7D466C-2013-4461-8762-19B68D1733FE}"/>
              </a:ext>
            </a:extLst>
          </p:cNvPr>
          <p:cNvSpPr txBox="1">
            <a:spLocks noChangeArrowheads="1"/>
          </p:cNvSpPr>
          <p:nvPr/>
        </p:nvSpPr>
        <p:spPr bwMode="auto">
          <a:xfrm>
            <a:off x="5951539" y="2328357"/>
            <a:ext cx="1387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Differenzierte Osteoklasten</a:t>
            </a:r>
            <a:endParaRPr lang="en-US" altLang="de-DE" sz="1400" b="1">
              <a:solidFill>
                <a:srgbClr val="0070C0"/>
              </a:solidFill>
              <a:cs typeface="Arial" panose="020B0604020202020204" pitchFamily="34" charset="0"/>
            </a:endParaRPr>
          </a:p>
          <a:p>
            <a:pPr algn="ctr" fontAlgn="base">
              <a:lnSpc>
                <a:spcPct val="100000"/>
              </a:lnSpc>
              <a:spcBef>
                <a:spcPct val="0"/>
              </a:spcBef>
              <a:spcAft>
                <a:spcPct val="0"/>
              </a:spcAft>
              <a:buClrTx/>
              <a:buNone/>
              <a:defRPr/>
            </a:pPr>
            <a:endParaRPr lang="en-US" altLang="de-DE" sz="1400" b="1">
              <a:solidFill>
                <a:srgbClr val="0070C0"/>
              </a:solidFill>
              <a:ea typeface="MS PGothic" panose="020B0600070205080204" pitchFamily="34" charset="-128"/>
              <a:cs typeface="Arial" panose="020B0604020202020204" pitchFamily="34" charset="0"/>
            </a:endParaRPr>
          </a:p>
        </p:txBody>
      </p:sp>
      <p:sp>
        <p:nvSpPr>
          <p:cNvPr id="43017" name="Text Box 8">
            <a:extLst>
              <a:ext uri="{FF2B5EF4-FFF2-40B4-BE49-F238E27FC236}">
                <a16:creationId xmlns:a16="http://schemas.microsoft.com/office/drawing/2014/main" id="{57A07C05-A5BA-4DFB-9847-2EF225D96F6C}"/>
              </a:ext>
            </a:extLst>
          </p:cNvPr>
          <p:cNvSpPr txBox="1">
            <a:spLocks noChangeArrowheads="1"/>
          </p:cNvSpPr>
          <p:nvPr/>
        </p:nvSpPr>
        <p:spPr bwMode="auto">
          <a:xfrm>
            <a:off x="9163589" y="4353547"/>
            <a:ext cx="1366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Aktivierte Osteoklasten</a:t>
            </a:r>
            <a:endParaRPr lang="en-US" altLang="de-DE" sz="1400" b="1">
              <a:solidFill>
                <a:srgbClr val="0070C0"/>
              </a:solidFill>
              <a:cs typeface="Arial" panose="020B0604020202020204" pitchFamily="34" charset="0"/>
            </a:endParaRPr>
          </a:p>
          <a:p>
            <a:pPr algn="ctr" fontAlgn="base">
              <a:lnSpc>
                <a:spcPct val="100000"/>
              </a:lnSpc>
              <a:spcBef>
                <a:spcPct val="0"/>
              </a:spcBef>
              <a:spcAft>
                <a:spcPct val="0"/>
              </a:spcAft>
              <a:buClrTx/>
              <a:buNone/>
              <a:defRPr/>
            </a:pPr>
            <a:endParaRPr lang="en-US" altLang="de-DE" sz="1400" b="1">
              <a:solidFill>
                <a:srgbClr val="0070C0"/>
              </a:solidFill>
              <a:ea typeface="MS PGothic" panose="020B0600070205080204" pitchFamily="34" charset="-128"/>
              <a:cs typeface="Arial" panose="020B0604020202020204" pitchFamily="34" charset="0"/>
            </a:endParaRPr>
          </a:p>
        </p:txBody>
      </p:sp>
      <p:sp>
        <p:nvSpPr>
          <p:cNvPr id="43018" name="Text Box 35">
            <a:extLst>
              <a:ext uri="{FF2B5EF4-FFF2-40B4-BE49-F238E27FC236}">
                <a16:creationId xmlns:a16="http://schemas.microsoft.com/office/drawing/2014/main" id="{EA843937-CB71-4700-B547-09DA460DB35B}"/>
              </a:ext>
            </a:extLst>
          </p:cNvPr>
          <p:cNvSpPr txBox="1">
            <a:spLocks noChangeArrowheads="1"/>
          </p:cNvSpPr>
          <p:nvPr/>
        </p:nvSpPr>
        <p:spPr bwMode="auto">
          <a:xfrm>
            <a:off x="2854325" y="1310770"/>
            <a:ext cx="14684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Osteoklasten-vorläufer</a:t>
            </a:r>
            <a:endParaRPr lang="en-US" altLang="de-DE" sz="1400" b="1">
              <a:solidFill>
                <a:srgbClr val="0070C0"/>
              </a:solidFill>
              <a:cs typeface="Arial" panose="020B0604020202020204" pitchFamily="34" charset="0"/>
            </a:endParaRPr>
          </a:p>
          <a:p>
            <a:pPr algn="ctr" fontAlgn="base">
              <a:lnSpc>
                <a:spcPct val="100000"/>
              </a:lnSpc>
              <a:spcBef>
                <a:spcPct val="0"/>
              </a:spcBef>
              <a:spcAft>
                <a:spcPct val="0"/>
              </a:spcAft>
              <a:buClrTx/>
              <a:buNone/>
              <a:defRPr/>
            </a:pPr>
            <a:endParaRPr lang="en-US" altLang="de-DE" sz="1400" b="1">
              <a:solidFill>
                <a:srgbClr val="0070C0"/>
              </a:solidFill>
              <a:ea typeface="MS PGothic" panose="020B0600070205080204" pitchFamily="34" charset="-128"/>
              <a:cs typeface="Arial" panose="020B0604020202020204" pitchFamily="34" charset="0"/>
            </a:endParaRPr>
          </a:p>
        </p:txBody>
      </p:sp>
      <p:sp>
        <p:nvSpPr>
          <p:cNvPr id="43019" name="AutoShape 36">
            <a:extLst>
              <a:ext uri="{FF2B5EF4-FFF2-40B4-BE49-F238E27FC236}">
                <a16:creationId xmlns:a16="http://schemas.microsoft.com/office/drawing/2014/main" id="{6D2FA03A-91C6-47A8-9475-34C78B8D0472}"/>
              </a:ext>
            </a:extLst>
          </p:cNvPr>
          <p:cNvSpPr>
            <a:spLocks noChangeArrowheads="1"/>
          </p:cNvSpPr>
          <p:nvPr/>
        </p:nvSpPr>
        <p:spPr bwMode="auto">
          <a:xfrm rot="882998">
            <a:off x="3913189" y="2266445"/>
            <a:ext cx="981075" cy="138112"/>
          </a:xfrm>
          <a:prstGeom prst="rightArrow">
            <a:avLst>
              <a:gd name="adj1" fmla="val 50000"/>
              <a:gd name="adj2" fmla="val 99054"/>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endParaRPr lang="de-DE" altLang="de-DE" sz="1800">
              <a:solidFill>
                <a:srgbClr val="0070C0"/>
              </a:solidFill>
              <a:cs typeface="Arial" panose="020B0604020202020204" pitchFamily="34" charset="0"/>
            </a:endParaRPr>
          </a:p>
        </p:txBody>
      </p:sp>
      <p:pic>
        <p:nvPicPr>
          <p:cNvPr id="43020" name="Picture 37" descr="RANK_Pass_Main">
            <a:extLst>
              <a:ext uri="{FF2B5EF4-FFF2-40B4-BE49-F238E27FC236}">
                <a16:creationId xmlns:a16="http://schemas.microsoft.com/office/drawing/2014/main" id="{CEBB4878-FCF7-43A4-9E9A-233879B0E82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7891804">
            <a:off x="3234532" y="2880014"/>
            <a:ext cx="1809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8" descr="RANKandOPG_Pass_Main">
            <a:extLst>
              <a:ext uri="{FF2B5EF4-FFF2-40B4-BE49-F238E27FC236}">
                <a16:creationId xmlns:a16="http://schemas.microsoft.com/office/drawing/2014/main" id="{D74627BE-2490-4B4B-8E95-BF896722016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6633446">
            <a:off x="3459957" y="3200689"/>
            <a:ext cx="190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39" descr="RANKandOPG_Pass_Main">
            <a:extLst>
              <a:ext uri="{FF2B5EF4-FFF2-40B4-BE49-F238E27FC236}">
                <a16:creationId xmlns:a16="http://schemas.microsoft.com/office/drawing/2014/main" id="{7C62644F-FB5A-4232-A39D-6C1514E9077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6201" y="3099882"/>
            <a:ext cx="2333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40" descr="RANKandOPG_Pass_Main">
            <a:extLst>
              <a:ext uri="{FF2B5EF4-FFF2-40B4-BE49-F238E27FC236}">
                <a16:creationId xmlns:a16="http://schemas.microsoft.com/office/drawing/2014/main" id="{D177D741-77B0-4D47-9BCB-899EBD0E885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6173502">
            <a:off x="4591051" y="2985583"/>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41" descr="RANKandOPG_Pass_Main">
            <a:extLst>
              <a:ext uri="{FF2B5EF4-FFF2-40B4-BE49-F238E27FC236}">
                <a16:creationId xmlns:a16="http://schemas.microsoft.com/office/drawing/2014/main" id="{06B96B78-9E80-47A0-948A-766BE143B0E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6458769">
            <a:off x="2933700" y="2834770"/>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2" descr="OPG_Pass_Main">
            <a:extLst>
              <a:ext uri="{FF2B5EF4-FFF2-40B4-BE49-F238E27FC236}">
                <a16:creationId xmlns:a16="http://schemas.microsoft.com/office/drawing/2014/main" id="{E4C508DE-3CBB-4E27-9277-312C4DCF28A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6359340">
            <a:off x="3694113" y="3488820"/>
            <a:ext cx="21431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43" descr="RANK_Pass_Main">
            <a:extLst>
              <a:ext uri="{FF2B5EF4-FFF2-40B4-BE49-F238E27FC236}">
                <a16:creationId xmlns:a16="http://schemas.microsoft.com/office/drawing/2014/main" id="{1C797E14-B382-4E69-BAAA-E00A83C860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76650" y="2414082"/>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45" descr="RANK_Pass_Main">
            <a:extLst>
              <a:ext uri="{FF2B5EF4-FFF2-40B4-BE49-F238E27FC236}">
                <a16:creationId xmlns:a16="http://schemas.microsoft.com/office/drawing/2014/main" id="{C664ED55-9BC5-4675-AD34-0FE42B93FA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3049588" y="2439483"/>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46" descr="RANK_Pass_Main">
            <a:extLst>
              <a:ext uri="{FF2B5EF4-FFF2-40B4-BE49-F238E27FC236}">
                <a16:creationId xmlns:a16="http://schemas.microsoft.com/office/drawing/2014/main" id="{E7141589-DB64-43D6-BB29-C376194CFB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3621088" y="2885570"/>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47" descr="RANK_Pass_Main">
            <a:extLst>
              <a:ext uri="{FF2B5EF4-FFF2-40B4-BE49-F238E27FC236}">
                <a16:creationId xmlns:a16="http://schemas.microsoft.com/office/drawing/2014/main" id="{37FB9860-A172-4078-B11E-6B136C4DD99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02013" y="2552195"/>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Rectangle 52">
            <a:extLst>
              <a:ext uri="{FF2B5EF4-FFF2-40B4-BE49-F238E27FC236}">
                <a16:creationId xmlns:a16="http://schemas.microsoft.com/office/drawing/2014/main" id="{A8752107-665D-48D5-8179-AEECCBAAEBD0}"/>
              </a:ext>
            </a:extLst>
          </p:cNvPr>
          <p:cNvSpPr>
            <a:spLocks noChangeArrowheads="1"/>
          </p:cNvSpPr>
          <p:nvPr/>
        </p:nvSpPr>
        <p:spPr bwMode="auto">
          <a:xfrm>
            <a:off x="3163888" y="5184270"/>
            <a:ext cx="1316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400" b="1">
                <a:solidFill>
                  <a:srgbClr val="0070C0"/>
                </a:solidFill>
                <a:cs typeface="Arial" panose="020B0604020202020204" pitchFamily="34" charset="0"/>
              </a:rPr>
              <a:t>Osteoblasten</a:t>
            </a:r>
            <a:endParaRPr lang="en-US" altLang="de-DE" sz="1400" b="1">
              <a:solidFill>
                <a:srgbClr val="0070C0"/>
              </a:solidFill>
              <a:cs typeface="Arial" panose="020B0604020202020204" pitchFamily="34" charset="0"/>
            </a:endParaRPr>
          </a:p>
          <a:p>
            <a:pPr fontAlgn="base">
              <a:lnSpc>
                <a:spcPct val="100000"/>
              </a:lnSpc>
              <a:spcBef>
                <a:spcPct val="0"/>
              </a:spcBef>
              <a:spcAft>
                <a:spcPct val="0"/>
              </a:spcAft>
              <a:buClrTx/>
              <a:buNone/>
              <a:defRPr/>
            </a:pPr>
            <a:endParaRPr lang="en-US" altLang="de-DE" sz="1400" b="1">
              <a:solidFill>
                <a:srgbClr val="0070C0"/>
              </a:solidFill>
              <a:cs typeface="Arial" panose="020B0604020202020204" pitchFamily="34" charset="0"/>
            </a:endParaRPr>
          </a:p>
        </p:txBody>
      </p:sp>
      <p:pic>
        <p:nvPicPr>
          <p:cNvPr id="43031" name="Picture 53" descr="OBs with More RANKL2">
            <a:extLst>
              <a:ext uri="{FF2B5EF4-FFF2-40B4-BE49-F238E27FC236}">
                <a16:creationId xmlns:a16="http://schemas.microsoft.com/office/drawing/2014/main" id="{2D5EFD89-DEC8-4C4B-9163-34CD6F4570E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29670">
            <a:off x="1963738" y="3814258"/>
            <a:ext cx="28813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32" name="Group 54">
            <a:extLst>
              <a:ext uri="{FF2B5EF4-FFF2-40B4-BE49-F238E27FC236}">
                <a16:creationId xmlns:a16="http://schemas.microsoft.com/office/drawing/2014/main" id="{5A0AF5E4-8C31-4B6A-A6CA-BD3EB98CE85D}"/>
              </a:ext>
            </a:extLst>
          </p:cNvPr>
          <p:cNvGrpSpPr>
            <a:grpSpLocks/>
          </p:cNvGrpSpPr>
          <p:nvPr/>
        </p:nvGrpSpPr>
        <p:grpSpPr bwMode="auto">
          <a:xfrm>
            <a:off x="6300788" y="4558795"/>
            <a:ext cx="3981450" cy="1281112"/>
            <a:chOff x="3009" y="3031"/>
            <a:chExt cx="2508" cy="807"/>
          </a:xfrm>
        </p:grpSpPr>
        <p:pic>
          <p:nvPicPr>
            <p:cNvPr id="43062" name="Picture 55" descr="BP Crystal">
              <a:extLst>
                <a:ext uri="{FF2B5EF4-FFF2-40B4-BE49-F238E27FC236}">
                  <a16:creationId xmlns:a16="http://schemas.microsoft.com/office/drawing/2014/main" id="{0E28A41A-5D18-42FC-9076-07D8E7F3EE8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22" y="3138"/>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56" descr="BP Crystal">
              <a:extLst>
                <a:ext uri="{FF2B5EF4-FFF2-40B4-BE49-F238E27FC236}">
                  <a16:creationId xmlns:a16="http://schemas.microsoft.com/office/drawing/2014/main" id="{FB6679A5-1584-4D41-988F-E12065C1A57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43" y="318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57" descr="BP Crystal">
              <a:extLst>
                <a:ext uri="{FF2B5EF4-FFF2-40B4-BE49-F238E27FC236}">
                  <a16:creationId xmlns:a16="http://schemas.microsoft.com/office/drawing/2014/main" id="{881ECCB1-3664-4754-B105-A82761C9C7C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28" y="303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8" descr="BP Crystal">
              <a:extLst>
                <a:ext uri="{FF2B5EF4-FFF2-40B4-BE49-F238E27FC236}">
                  <a16:creationId xmlns:a16="http://schemas.microsoft.com/office/drawing/2014/main" id="{455D87ED-C48A-4ECA-A151-5922252607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11" y="3482"/>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9" descr="BP Crystal">
              <a:extLst>
                <a:ext uri="{FF2B5EF4-FFF2-40B4-BE49-F238E27FC236}">
                  <a16:creationId xmlns:a16="http://schemas.microsoft.com/office/drawing/2014/main" id="{5B1C219A-8844-4D04-B489-D0627AC6755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7" y="364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60" descr="BP Crystal">
              <a:extLst>
                <a:ext uri="{FF2B5EF4-FFF2-40B4-BE49-F238E27FC236}">
                  <a16:creationId xmlns:a16="http://schemas.microsoft.com/office/drawing/2014/main" id="{038D0A69-B3C2-41C5-A552-43505B4D74B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39" y="3305"/>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61" descr="BP Crystal">
              <a:extLst>
                <a:ext uri="{FF2B5EF4-FFF2-40B4-BE49-F238E27FC236}">
                  <a16:creationId xmlns:a16="http://schemas.microsoft.com/office/drawing/2014/main" id="{87DD8DD7-9410-4948-AF23-1E963B35D53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09" y="3251"/>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Picture 62" descr="BP Crystal">
              <a:extLst>
                <a:ext uri="{FF2B5EF4-FFF2-40B4-BE49-F238E27FC236}">
                  <a16:creationId xmlns:a16="http://schemas.microsoft.com/office/drawing/2014/main" id="{932C2723-55EF-42FC-BF45-C449906B43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06" y="3159"/>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63" descr="BP Crystal">
              <a:extLst>
                <a:ext uri="{FF2B5EF4-FFF2-40B4-BE49-F238E27FC236}">
                  <a16:creationId xmlns:a16="http://schemas.microsoft.com/office/drawing/2014/main" id="{CD89C59A-A25F-4FDE-B0EB-8BA011C1050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5" y="3577"/>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1" name="Picture 64" descr="BP Crystal">
              <a:extLst>
                <a:ext uri="{FF2B5EF4-FFF2-40B4-BE49-F238E27FC236}">
                  <a16:creationId xmlns:a16="http://schemas.microsoft.com/office/drawing/2014/main" id="{0A27F0ED-DE39-4D85-B2D5-2C0262D3130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07" y="3356"/>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2" name="Picture 65" descr="BP Crystal">
              <a:extLst>
                <a:ext uri="{FF2B5EF4-FFF2-40B4-BE49-F238E27FC236}">
                  <a16:creationId xmlns:a16="http://schemas.microsoft.com/office/drawing/2014/main" id="{D50D751A-4245-4C76-86FC-7D18C65D388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08" y="3699"/>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3" name="Picture 66" descr="BP Crystal">
              <a:extLst>
                <a:ext uri="{FF2B5EF4-FFF2-40B4-BE49-F238E27FC236}">
                  <a16:creationId xmlns:a16="http://schemas.microsoft.com/office/drawing/2014/main" id="{3C7B2BB7-914E-48B3-9ECD-B3AECB13F2E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19" y="374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4" name="Picture 67" descr="BP Crystal">
              <a:extLst>
                <a:ext uri="{FF2B5EF4-FFF2-40B4-BE49-F238E27FC236}">
                  <a16:creationId xmlns:a16="http://schemas.microsoft.com/office/drawing/2014/main" id="{C1A6EC54-8D0D-4E31-A357-53E12485C9D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97" y="3707"/>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5" name="Picture 68" descr="BP Crystal">
              <a:extLst>
                <a:ext uri="{FF2B5EF4-FFF2-40B4-BE49-F238E27FC236}">
                  <a16:creationId xmlns:a16="http://schemas.microsoft.com/office/drawing/2014/main" id="{870D2559-A944-48B2-8B02-3058E3B231D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43" y="3106"/>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6" name="Picture 69" descr="BP Crystal">
              <a:extLst>
                <a:ext uri="{FF2B5EF4-FFF2-40B4-BE49-F238E27FC236}">
                  <a16:creationId xmlns:a16="http://schemas.microsoft.com/office/drawing/2014/main" id="{C7F582FF-81D5-415F-A66E-AD74C517B8A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70" y="3375"/>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7" name="Picture 70" descr="BP Crystal">
              <a:extLst>
                <a:ext uri="{FF2B5EF4-FFF2-40B4-BE49-F238E27FC236}">
                  <a16:creationId xmlns:a16="http://schemas.microsoft.com/office/drawing/2014/main" id="{77CAE860-03D1-429F-839F-C479C1F6E88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5" y="3183"/>
              <a:ext cx="11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33" name="Group 101">
            <a:extLst>
              <a:ext uri="{FF2B5EF4-FFF2-40B4-BE49-F238E27FC236}">
                <a16:creationId xmlns:a16="http://schemas.microsoft.com/office/drawing/2014/main" id="{926F7BBC-5C8A-4CD8-ADDE-A171FD735B60}"/>
              </a:ext>
            </a:extLst>
          </p:cNvPr>
          <p:cNvGrpSpPr>
            <a:grpSpLocks/>
          </p:cNvGrpSpPr>
          <p:nvPr/>
        </p:nvGrpSpPr>
        <p:grpSpPr bwMode="auto">
          <a:xfrm>
            <a:off x="6523953" y="5796394"/>
            <a:ext cx="4179980" cy="714121"/>
            <a:chOff x="2153" y="3466"/>
            <a:chExt cx="1366" cy="533"/>
          </a:xfrm>
        </p:grpSpPr>
        <p:sp>
          <p:nvSpPr>
            <p:cNvPr id="43059" name="Rectangle 110">
              <a:extLst>
                <a:ext uri="{FF2B5EF4-FFF2-40B4-BE49-F238E27FC236}">
                  <a16:creationId xmlns:a16="http://schemas.microsoft.com/office/drawing/2014/main" id="{905C0518-EE52-4A3F-A563-3CE1F1BC9B46}"/>
                </a:ext>
              </a:extLst>
            </p:cNvPr>
            <p:cNvSpPr>
              <a:spLocks noChangeArrowheads="1"/>
            </p:cNvSpPr>
            <p:nvPr/>
          </p:nvSpPr>
          <p:spPr bwMode="auto">
            <a:xfrm>
              <a:off x="2153" y="3466"/>
              <a:ext cx="1351" cy="422"/>
            </a:xfrm>
            <a:prstGeom prst="rect">
              <a:avLst/>
            </a:prstGeom>
            <a:solidFill>
              <a:schemeClr val="bg1">
                <a:alpha val="40000"/>
              </a:schemeClr>
            </a:solidFill>
            <a:ln w="25400" algn="ctr">
              <a:no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endParaRPr lang="de-DE" altLang="de-DE" sz="2000">
                <a:solidFill>
                  <a:srgbClr val="0070C0"/>
                </a:solidFill>
                <a:cs typeface="Arial" panose="020B0604020202020204" pitchFamily="34" charset="0"/>
              </a:endParaRPr>
            </a:p>
          </p:txBody>
        </p:sp>
        <p:sp>
          <p:nvSpPr>
            <p:cNvPr id="43061" name="Text Box 12">
              <a:extLst>
                <a:ext uri="{FF2B5EF4-FFF2-40B4-BE49-F238E27FC236}">
                  <a16:creationId xmlns:a16="http://schemas.microsoft.com/office/drawing/2014/main" id="{E1719457-5040-45B4-BD02-2431236788D3}"/>
                </a:ext>
              </a:extLst>
            </p:cNvPr>
            <p:cNvSpPr txBox="1">
              <a:spLocks noChangeArrowheads="1"/>
            </p:cNvSpPr>
            <p:nvPr/>
          </p:nvSpPr>
          <p:spPr bwMode="auto">
            <a:xfrm>
              <a:off x="2258" y="3499"/>
              <a:ext cx="1261"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400" b="1" dirty="0" err="1">
                  <a:solidFill>
                    <a:srgbClr val="0070C0"/>
                  </a:solidFill>
                  <a:cs typeface="Arial" panose="020B0604020202020204" pitchFamily="34" charset="0"/>
                </a:rPr>
                <a:t>Bisphosphonate</a:t>
              </a:r>
              <a:r>
                <a:rPr lang="de-DE" altLang="de-DE" sz="1400" b="1" dirty="0">
                  <a:solidFill>
                    <a:srgbClr val="0070C0"/>
                  </a:solidFill>
                  <a:cs typeface="Arial" panose="020B0604020202020204" pitchFamily="34" charset="0"/>
                </a:rPr>
                <a:t> hemmen die von Osteoklasten vermittelte Resorption</a:t>
              </a:r>
              <a:endParaRPr lang="en-US" altLang="de-DE" sz="1400" b="1" dirty="0">
                <a:solidFill>
                  <a:srgbClr val="0070C0"/>
                </a:solidFill>
                <a:cs typeface="Arial" panose="020B0604020202020204" pitchFamily="34" charset="0"/>
              </a:endParaRPr>
            </a:p>
            <a:p>
              <a:pPr fontAlgn="base">
                <a:lnSpc>
                  <a:spcPct val="100000"/>
                </a:lnSpc>
                <a:spcBef>
                  <a:spcPct val="0"/>
                </a:spcBef>
                <a:spcAft>
                  <a:spcPct val="0"/>
                </a:spcAft>
                <a:buClrTx/>
                <a:buNone/>
                <a:defRPr/>
              </a:pPr>
              <a:endParaRPr lang="en-US" altLang="de-DE" sz="1400" b="1" dirty="0">
                <a:solidFill>
                  <a:srgbClr val="0070C0"/>
                </a:solidFill>
                <a:cs typeface="Arial" panose="020B0604020202020204" pitchFamily="34" charset="0"/>
              </a:endParaRPr>
            </a:p>
          </p:txBody>
        </p:sp>
      </p:grpSp>
      <p:pic>
        <p:nvPicPr>
          <p:cNvPr id="43034" name="Picture 76" descr="multinucleated2">
            <a:extLst>
              <a:ext uri="{FF2B5EF4-FFF2-40B4-BE49-F238E27FC236}">
                <a16:creationId xmlns:a16="http://schemas.microsoft.com/office/drawing/2014/main" id="{51950844-8578-4EB3-9887-43490494FD0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2418846">
            <a:off x="3157538" y="1756857"/>
            <a:ext cx="596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77" descr="OPG_Pass_Main">
            <a:extLst>
              <a:ext uri="{FF2B5EF4-FFF2-40B4-BE49-F238E27FC236}">
                <a16:creationId xmlns:a16="http://schemas.microsoft.com/office/drawing/2014/main" id="{01C07BA5-F115-49D6-B9CC-705BB6BFC97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658839">
            <a:off x="4565650" y="3314195"/>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78" descr="OPG_Pass_Main">
            <a:extLst>
              <a:ext uri="{FF2B5EF4-FFF2-40B4-BE49-F238E27FC236}">
                <a16:creationId xmlns:a16="http://schemas.microsoft.com/office/drawing/2014/main" id="{BB499D13-6B4D-44FB-BA9D-CC3850A465A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6000000">
            <a:off x="2980532" y="3719801"/>
            <a:ext cx="228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79" descr="RANK_Pass_Main">
            <a:extLst>
              <a:ext uri="{FF2B5EF4-FFF2-40B4-BE49-F238E27FC236}">
                <a16:creationId xmlns:a16="http://schemas.microsoft.com/office/drawing/2014/main" id="{9949A863-E56F-4139-BDD9-F21A380E028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655362">
            <a:off x="4622800" y="3723770"/>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80" descr="RANK_Pass_Main">
            <a:extLst>
              <a:ext uri="{FF2B5EF4-FFF2-40B4-BE49-F238E27FC236}">
                <a16:creationId xmlns:a16="http://schemas.microsoft.com/office/drawing/2014/main" id="{024A4902-1E2E-4D9B-A2B8-6B7FE3B076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7891804">
            <a:off x="3215482" y="3486439"/>
            <a:ext cx="1809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81" descr="RANK_Pass_Main">
            <a:extLst>
              <a:ext uri="{FF2B5EF4-FFF2-40B4-BE49-F238E27FC236}">
                <a16:creationId xmlns:a16="http://schemas.microsoft.com/office/drawing/2014/main" id="{7A1AC638-8946-4FCE-9BA9-058C00700EE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5646389">
            <a:off x="3914776" y="3833308"/>
            <a:ext cx="2190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82" descr="RANK_Pass_Main">
            <a:extLst>
              <a:ext uri="{FF2B5EF4-FFF2-40B4-BE49-F238E27FC236}">
                <a16:creationId xmlns:a16="http://schemas.microsoft.com/office/drawing/2014/main" id="{204101FD-0BB4-4536-993B-24529D893F4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945186">
            <a:off x="3482975" y="3734882"/>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84" descr="RANK_Pass_Main">
            <a:extLst>
              <a:ext uri="{FF2B5EF4-FFF2-40B4-BE49-F238E27FC236}">
                <a16:creationId xmlns:a16="http://schemas.microsoft.com/office/drawing/2014/main" id="{CC932666-C543-4F48-860B-85C68E27D3E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2992439" y="3169733"/>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86" descr="RANK_Pass_Main">
            <a:extLst>
              <a:ext uri="{FF2B5EF4-FFF2-40B4-BE49-F238E27FC236}">
                <a16:creationId xmlns:a16="http://schemas.microsoft.com/office/drawing/2014/main" id="{D05B1ACB-4A50-4EE2-A5A6-B43898164D6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655362">
            <a:off x="4043363" y="3490407"/>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41" descr="RANKandOPG_Pass_Main">
            <a:extLst>
              <a:ext uri="{FF2B5EF4-FFF2-40B4-BE49-F238E27FC236}">
                <a16:creationId xmlns:a16="http://schemas.microsoft.com/office/drawing/2014/main" id="{E67554B1-52D8-4A2E-AE02-7BDCD2AA779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6458769">
            <a:off x="4327525" y="3420557"/>
            <a:ext cx="228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85" descr="RANK_Pass_Main">
            <a:extLst>
              <a:ext uri="{FF2B5EF4-FFF2-40B4-BE49-F238E27FC236}">
                <a16:creationId xmlns:a16="http://schemas.microsoft.com/office/drawing/2014/main" id="{5C5910B3-B785-4054-8BD3-5C6CEA30D7B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30650" y="2717295"/>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84" descr="RANK_Pass_Main">
            <a:extLst>
              <a:ext uri="{FF2B5EF4-FFF2-40B4-BE49-F238E27FC236}">
                <a16:creationId xmlns:a16="http://schemas.microsoft.com/office/drawing/2014/main" id="{31F744DA-411F-47F3-8AE8-3E9A5674A6F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4386264" y="2685546"/>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84" descr="RANK_Pass_Main">
            <a:extLst>
              <a:ext uri="{FF2B5EF4-FFF2-40B4-BE49-F238E27FC236}">
                <a16:creationId xmlns:a16="http://schemas.microsoft.com/office/drawing/2014/main" id="{E767B817-4AF4-4766-A498-D9B8BD694D0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6743362">
            <a:off x="4084639" y="2402971"/>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84" descr="RANK_Pass_Main">
            <a:extLst>
              <a:ext uri="{FF2B5EF4-FFF2-40B4-BE49-F238E27FC236}">
                <a16:creationId xmlns:a16="http://schemas.microsoft.com/office/drawing/2014/main" id="{08588AD1-E70B-4E6B-AF09-A8BE04557B4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4696493">
            <a:off x="4197351" y="3017333"/>
            <a:ext cx="225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43" descr="RANK_Pass_Main">
            <a:extLst>
              <a:ext uri="{FF2B5EF4-FFF2-40B4-BE49-F238E27FC236}">
                <a16:creationId xmlns:a16="http://schemas.microsoft.com/office/drawing/2014/main" id="{5CB2D67B-426C-4370-BC42-0B4C4B222E1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3400" y="3861882"/>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45" descr="RANK_Pass_Main">
            <a:extLst>
              <a:ext uri="{FF2B5EF4-FFF2-40B4-BE49-F238E27FC236}">
                <a16:creationId xmlns:a16="http://schemas.microsoft.com/office/drawing/2014/main" id="{794E69A1-05F4-4AD3-8DA2-35FE8B60578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692570">
            <a:off x="4727576" y="2656970"/>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50" name="Group 100">
            <a:extLst>
              <a:ext uri="{FF2B5EF4-FFF2-40B4-BE49-F238E27FC236}">
                <a16:creationId xmlns:a16="http://schemas.microsoft.com/office/drawing/2014/main" id="{3330C431-5EEF-4D7E-AA42-C605DD57956E}"/>
              </a:ext>
            </a:extLst>
          </p:cNvPr>
          <p:cNvGrpSpPr>
            <a:grpSpLocks/>
          </p:cNvGrpSpPr>
          <p:nvPr/>
        </p:nvGrpSpPr>
        <p:grpSpPr bwMode="auto">
          <a:xfrm>
            <a:off x="6791578" y="3512119"/>
            <a:ext cx="3737152" cy="954088"/>
            <a:chOff x="3304" y="2192"/>
            <a:chExt cx="1604" cy="555"/>
          </a:xfrm>
        </p:grpSpPr>
        <p:sp>
          <p:nvSpPr>
            <p:cNvPr id="43056" name="Rectangle 110">
              <a:extLst>
                <a:ext uri="{FF2B5EF4-FFF2-40B4-BE49-F238E27FC236}">
                  <a16:creationId xmlns:a16="http://schemas.microsoft.com/office/drawing/2014/main" id="{17821223-024B-49BE-9A6F-09B3A8A456CE}"/>
                </a:ext>
              </a:extLst>
            </p:cNvPr>
            <p:cNvSpPr>
              <a:spLocks noChangeArrowheads="1"/>
            </p:cNvSpPr>
            <p:nvPr/>
          </p:nvSpPr>
          <p:spPr bwMode="auto">
            <a:xfrm>
              <a:off x="3304" y="2213"/>
              <a:ext cx="1544" cy="440"/>
            </a:xfrm>
            <a:prstGeom prst="rect">
              <a:avLst/>
            </a:prstGeom>
            <a:solidFill>
              <a:schemeClr val="bg1">
                <a:alpha val="42000"/>
              </a:schemeClr>
            </a:solidFill>
            <a:ln w="25400" algn="ctr">
              <a:noFill/>
              <a:miter lim="800000"/>
              <a:headEnd/>
              <a:tailEnd/>
            </a:ln>
          </p:spPr>
          <p:txBody>
            <a:bodyPr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endParaRPr lang="de-DE" altLang="de-DE" sz="1800">
                <a:solidFill>
                  <a:srgbClr val="0070C0"/>
                </a:solidFill>
                <a:cs typeface="Arial" panose="020B0604020202020204" pitchFamily="34" charset="0"/>
              </a:endParaRPr>
            </a:p>
          </p:txBody>
        </p:sp>
        <p:sp>
          <p:nvSpPr>
            <p:cNvPr id="43057" name="Text Box 12">
              <a:extLst>
                <a:ext uri="{FF2B5EF4-FFF2-40B4-BE49-F238E27FC236}">
                  <a16:creationId xmlns:a16="http://schemas.microsoft.com/office/drawing/2014/main" id="{597A6C0B-B596-4976-A2EE-09DF46299748}"/>
                </a:ext>
              </a:extLst>
            </p:cNvPr>
            <p:cNvSpPr txBox="1">
              <a:spLocks noChangeArrowheads="1"/>
            </p:cNvSpPr>
            <p:nvPr/>
          </p:nvSpPr>
          <p:spPr bwMode="auto">
            <a:xfrm>
              <a:off x="3323" y="2192"/>
              <a:ext cx="158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r>
                <a:rPr lang="de-DE" altLang="de-DE" sz="1400" b="1" dirty="0" err="1">
                  <a:solidFill>
                    <a:srgbClr val="0070C0"/>
                  </a:solidFill>
                  <a:cs typeface="Arial" panose="020B0604020202020204" pitchFamily="34" charset="0"/>
                </a:rPr>
                <a:t>Bisphosphonate</a:t>
              </a:r>
              <a:r>
                <a:rPr lang="de-DE" altLang="de-DE" sz="1400" b="1" dirty="0">
                  <a:solidFill>
                    <a:srgbClr val="0070C0"/>
                  </a:solidFill>
                  <a:cs typeface="Arial" panose="020B0604020202020204" pitchFamily="34" charset="0"/>
                </a:rPr>
                <a:t> binden an den Knochen und werden von aktiven Osteoklasten aufgenommen</a:t>
              </a:r>
              <a:endParaRPr lang="en-US" altLang="de-DE" sz="1400" b="1" dirty="0">
                <a:solidFill>
                  <a:srgbClr val="0070C0"/>
                </a:solidFill>
                <a:cs typeface="Arial" panose="020B0604020202020204" pitchFamily="34" charset="0"/>
              </a:endParaRPr>
            </a:p>
            <a:p>
              <a:pPr fontAlgn="base">
                <a:lnSpc>
                  <a:spcPct val="100000"/>
                </a:lnSpc>
                <a:spcBef>
                  <a:spcPct val="0"/>
                </a:spcBef>
                <a:spcAft>
                  <a:spcPct val="0"/>
                </a:spcAft>
                <a:buClrTx/>
                <a:buNone/>
                <a:defRPr/>
              </a:pPr>
              <a:endParaRPr lang="en-US" altLang="de-DE" sz="1400" b="1" dirty="0">
                <a:solidFill>
                  <a:srgbClr val="0070C0"/>
                </a:solidFill>
                <a:cs typeface="Arial" panose="020B0604020202020204" pitchFamily="34" charset="0"/>
              </a:endParaRPr>
            </a:p>
          </p:txBody>
        </p:sp>
      </p:grpSp>
      <p:grpSp>
        <p:nvGrpSpPr>
          <p:cNvPr id="43051" name="Group 105">
            <a:extLst>
              <a:ext uri="{FF2B5EF4-FFF2-40B4-BE49-F238E27FC236}">
                <a16:creationId xmlns:a16="http://schemas.microsoft.com/office/drawing/2014/main" id="{052D9BBA-C6D6-4237-A581-703F2C956B74}"/>
              </a:ext>
            </a:extLst>
          </p:cNvPr>
          <p:cNvGrpSpPr>
            <a:grpSpLocks/>
          </p:cNvGrpSpPr>
          <p:nvPr/>
        </p:nvGrpSpPr>
        <p:grpSpPr bwMode="auto">
          <a:xfrm>
            <a:off x="5670551" y="3049083"/>
            <a:ext cx="2392363" cy="1776413"/>
            <a:chOff x="2612" y="2080"/>
            <a:chExt cx="1507" cy="1119"/>
          </a:xfrm>
        </p:grpSpPr>
        <p:sp>
          <p:nvSpPr>
            <p:cNvPr id="43054" name="Freeform 103">
              <a:extLst>
                <a:ext uri="{FF2B5EF4-FFF2-40B4-BE49-F238E27FC236}">
                  <a16:creationId xmlns:a16="http://schemas.microsoft.com/office/drawing/2014/main" id="{39AD3863-F5EB-4EC4-944C-52F1F492F45A}"/>
                </a:ext>
              </a:extLst>
            </p:cNvPr>
            <p:cNvSpPr>
              <a:spLocks/>
            </p:cNvSpPr>
            <p:nvPr/>
          </p:nvSpPr>
          <p:spPr bwMode="auto">
            <a:xfrm>
              <a:off x="2612" y="2080"/>
              <a:ext cx="1412" cy="1064"/>
            </a:xfrm>
            <a:custGeom>
              <a:avLst/>
              <a:gdLst>
                <a:gd name="T0" fmla="*/ 0 w 1412"/>
                <a:gd name="T1" fmla="*/ 0 h 1064"/>
                <a:gd name="T2" fmla="*/ 484 w 1412"/>
                <a:gd name="T3" fmla="*/ 804 h 1064"/>
                <a:gd name="T4" fmla="*/ 1412 w 1412"/>
                <a:gd name="T5" fmla="*/ 1064 h 1064"/>
                <a:gd name="T6" fmla="*/ 0 60000 65536"/>
                <a:gd name="T7" fmla="*/ 0 60000 65536"/>
                <a:gd name="T8" fmla="*/ 0 60000 65536"/>
                <a:gd name="T9" fmla="*/ 0 w 1412"/>
                <a:gd name="T10" fmla="*/ 0 h 1064"/>
                <a:gd name="T11" fmla="*/ 1412 w 1412"/>
                <a:gd name="T12" fmla="*/ 1064 h 1064"/>
              </a:gdLst>
              <a:ahLst/>
              <a:cxnLst>
                <a:cxn ang="T6">
                  <a:pos x="T0" y="T1"/>
                </a:cxn>
                <a:cxn ang="T7">
                  <a:pos x="T2" y="T3"/>
                </a:cxn>
                <a:cxn ang="T8">
                  <a:pos x="T4" y="T5"/>
                </a:cxn>
              </a:cxnLst>
              <a:rect l="T9" t="T10" r="T11" b="T12"/>
              <a:pathLst>
                <a:path w="1412" h="1064">
                  <a:moveTo>
                    <a:pt x="0" y="0"/>
                  </a:moveTo>
                  <a:cubicBezTo>
                    <a:pt x="124" y="313"/>
                    <a:pt x="249" y="627"/>
                    <a:pt x="484" y="804"/>
                  </a:cubicBezTo>
                  <a:cubicBezTo>
                    <a:pt x="719" y="981"/>
                    <a:pt x="1065" y="1022"/>
                    <a:pt x="1412" y="1064"/>
                  </a:cubicBezTo>
                </a:path>
              </a:pathLst>
            </a:custGeom>
            <a:noFill/>
            <a:ln w="730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de-AT">
                <a:solidFill>
                  <a:srgbClr val="0070C0"/>
                </a:solidFill>
                <a:latin typeface="Arial" panose="020B0604020202020204" pitchFamily="34" charset="0"/>
                <a:cs typeface="Arial" panose="020B0604020202020204" pitchFamily="34" charset="0"/>
              </a:endParaRPr>
            </a:p>
          </p:txBody>
        </p:sp>
        <p:sp>
          <p:nvSpPr>
            <p:cNvPr id="43055" name="AutoShape 104">
              <a:extLst>
                <a:ext uri="{FF2B5EF4-FFF2-40B4-BE49-F238E27FC236}">
                  <a16:creationId xmlns:a16="http://schemas.microsoft.com/office/drawing/2014/main" id="{C3BC6A42-4C13-4FF5-8C6F-1B6DAE64C178}"/>
                </a:ext>
              </a:extLst>
            </p:cNvPr>
            <p:cNvSpPr>
              <a:spLocks noChangeArrowheads="1"/>
            </p:cNvSpPr>
            <p:nvPr/>
          </p:nvSpPr>
          <p:spPr bwMode="auto">
            <a:xfrm rot="5786624">
              <a:off x="4015" y="3095"/>
              <a:ext cx="104" cy="104"/>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30000"/>
                </a:spcBef>
                <a:buClr>
                  <a:schemeClr val="tx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tx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tx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tx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tx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defRPr>
              </a:lvl9pPr>
            </a:lstStyle>
            <a:p>
              <a:pPr fontAlgn="base">
                <a:lnSpc>
                  <a:spcPct val="100000"/>
                </a:lnSpc>
                <a:spcBef>
                  <a:spcPct val="0"/>
                </a:spcBef>
                <a:spcAft>
                  <a:spcPct val="0"/>
                </a:spcAft>
                <a:buClrTx/>
                <a:buNone/>
                <a:defRPr/>
              </a:pPr>
              <a:endParaRPr lang="de-DE" altLang="de-DE" sz="1800">
                <a:solidFill>
                  <a:srgbClr val="0070C0"/>
                </a:solidFill>
                <a:cs typeface="Arial" panose="020B0604020202020204" pitchFamily="34" charset="0"/>
              </a:endParaRPr>
            </a:p>
          </p:txBody>
        </p:sp>
      </p:grpSp>
      <p:sp>
        <p:nvSpPr>
          <p:cNvPr id="91" name="Text Placeholder 7">
            <a:extLst>
              <a:ext uri="{FF2B5EF4-FFF2-40B4-BE49-F238E27FC236}">
                <a16:creationId xmlns:a16="http://schemas.microsoft.com/office/drawing/2014/main" id="{F5B9B141-D566-44C7-B56C-7870DC121C03}"/>
              </a:ext>
            </a:extLst>
          </p:cNvPr>
          <p:cNvSpPr txBox="1">
            <a:spLocks/>
          </p:cNvSpPr>
          <p:nvPr/>
        </p:nvSpPr>
        <p:spPr bwMode="gray">
          <a:xfrm>
            <a:off x="319791" y="628167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ct val="0"/>
              </a:spcBef>
              <a:buClrTx/>
              <a:defRPr/>
            </a:pPr>
            <a:r>
              <a:rPr lang="de-DE" altLang="de-DE" sz="900" dirty="0">
                <a:solidFill>
                  <a:schemeClr val="tx1"/>
                </a:solidFill>
              </a:rPr>
              <a:t>Owens G, et al.</a:t>
            </a:r>
            <a:r>
              <a:rPr lang="en-US" altLang="de-DE" sz="900" dirty="0">
                <a:solidFill>
                  <a:schemeClr val="tx1"/>
                </a:solidFill>
              </a:rPr>
              <a:t> </a:t>
            </a:r>
            <a:r>
              <a:rPr lang="de-DE" altLang="de-DE" sz="900" dirty="0">
                <a:solidFill>
                  <a:schemeClr val="tx1"/>
                </a:solidFill>
              </a:rPr>
              <a:t>Am J </a:t>
            </a:r>
            <a:r>
              <a:rPr lang="de-DE" altLang="de-DE" sz="900" dirty="0" err="1">
                <a:solidFill>
                  <a:schemeClr val="tx1"/>
                </a:solidFill>
              </a:rPr>
              <a:t>Manag</a:t>
            </a:r>
            <a:r>
              <a:rPr lang="de-DE" altLang="de-DE" sz="900" dirty="0">
                <a:solidFill>
                  <a:schemeClr val="tx1"/>
                </a:solidFill>
              </a:rPr>
              <a:t> Care.</a:t>
            </a:r>
            <a:r>
              <a:rPr lang="en-US" altLang="de-DE" sz="900" dirty="0">
                <a:solidFill>
                  <a:schemeClr val="tx1"/>
                </a:solidFill>
              </a:rPr>
              <a:t> </a:t>
            </a:r>
            <a:r>
              <a:rPr lang="de-DE" altLang="de-DE" sz="900" dirty="0">
                <a:solidFill>
                  <a:schemeClr val="tx1"/>
                </a:solidFill>
              </a:rPr>
              <a:t>2007;13 (</a:t>
            </a:r>
            <a:r>
              <a:rPr lang="de-DE" altLang="de-DE" sz="900" dirty="0" err="1">
                <a:solidFill>
                  <a:schemeClr val="tx1"/>
                </a:solidFill>
              </a:rPr>
              <a:t>suppl</a:t>
            </a:r>
            <a:r>
              <a:rPr lang="de-DE" altLang="de-DE" sz="900" dirty="0">
                <a:solidFill>
                  <a:schemeClr val="tx1"/>
                </a:solidFill>
              </a:rPr>
              <a:t>)11:S290-S308.</a:t>
            </a:r>
            <a:r>
              <a:rPr lang="en-US" altLang="de-DE" sz="900" dirty="0">
                <a:solidFill>
                  <a:schemeClr val="tx1"/>
                </a:solidFill>
              </a:rPr>
              <a:t> </a:t>
            </a:r>
            <a:r>
              <a:rPr lang="de-DE" altLang="de-DE" sz="900" dirty="0">
                <a:solidFill>
                  <a:schemeClr val="tx1"/>
                </a:solidFill>
              </a:rPr>
              <a:t>Jung A, et al.</a:t>
            </a:r>
            <a:r>
              <a:rPr lang="en-US" altLang="de-DE" sz="900" dirty="0">
                <a:solidFill>
                  <a:schemeClr val="tx1"/>
                </a:solidFill>
              </a:rPr>
              <a:t> </a:t>
            </a:r>
            <a:r>
              <a:rPr lang="de-DE" altLang="de-DE" sz="900" dirty="0" err="1">
                <a:solidFill>
                  <a:schemeClr val="tx1"/>
                </a:solidFill>
              </a:rPr>
              <a:t>Calcif</a:t>
            </a:r>
            <a:r>
              <a:rPr lang="de-DE" altLang="de-DE" sz="900" dirty="0">
                <a:solidFill>
                  <a:schemeClr val="tx1"/>
                </a:solidFill>
              </a:rPr>
              <a:t> Tissue Res.</a:t>
            </a:r>
            <a:r>
              <a:rPr lang="en-US" altLang="de-DE" sz="900" dirty="0">
                <a:solidFill>
                  <a:schemeClr val="tx1"/>
                </a:solidFill>
              </a:rPr>
              <a:t> </a:t>
            </a:r>
            <a:r>
              <a:rPr lang="de-DE" altLang="de-DE" sz="900" dirty="0">
                <a:solidFill>
                  <a:schemeClr val="tx1"/>
                </a:solidFill>
              </a:rPr>
              <a:t>1973;11:269-280.</a:t>
            </a:r>
            <a:endParaRPr lang="en-US" altLang="de-DE" sz="900" dirty="0">
              <a:solidFill>
                <a:schemeClr val="tx1"/>
              </a:solidFill>
            </a:endParaRPr>
          </a:p>
          <a:p>
            <a:pPr>
              <a:lnSpc>
                <a:spcPct val="100000"/>
              </a:lnSpc>
              <a:spcBef>
                <a:spcPct val="0"/>
              </a:spcBef>
              <a:buClrTx/>
              <a:defRPr/>
            </a:pPr>
            <a:r>
              <a:rPr lang="de-DE" altLang="de-DE" sz="900" dirty="0">
                <a:solidFill>
                  <a:schemeClr val="tx1"/>
                </a:solidFill>
              </a:rPr>
              <a:t>Russell RG, et al.</a:t>
            </a:r>
            <a:r>
              <a:rPr lang="en-US" altLang="de-DE" sz="900" dirty="0">
                <a:solidFill>
                  <a:schemeClr val="tx1"/>
                </a:solidFill>
              </a:rPr>
              <a:t> </a:t>
            </a:r>
            <a:r>
              <a:rPr lang="de-DE" altLang="de-DE" sz="900" dirty="0">
                <a:solidFill>
                  <a:schemeClr val="tx1"/>
                </a:solidFill>
              </a:rPr>
              <a:t>Ann NY </a:t>
            </a:r>
            <a:r>
              <a:rPr lang="de-DE" altLang="de-DE" sz="900" dirty="0" err="1">
                <a:solidFill>
                  <a:schemeClr val="tx1"/>
                </a:solidFill>
              </a:rPr>
              <a:t>Acad</a:t>
            </a:r>
            <a:r>
              <a:rPr lang="de-DE" altLang="de-DE" sz="900" dirty="0">
                <a:solidFill>
                  <a:schemeClr val="tx1"/>
                </a:solidFill>
              </a:rPr>
              <a:t> </a:t>
            </a:r>
            <a:r>
              <a:rPr lang="de-DE" altLang="de-DE" sz="900" dirty="0" err="1">
                <a:solidFill>
                  <a:schemeClr val="tx1"/>
                </a:solidFill>
              </a:rPr>
              <a:t>Sci</a:t>
            </a:r>
            <a:r>
              <a:rPr lang="de-DE" altLang="de-DE" sz="900" dirty="0">
                <a:solidFill>
                  <a:schemeClr val="tx1"/>
                </a:solidFill>
              </a:rPr>
              <a:t>.</a:t>
            </a:r>
            <a:r>
              <a:rPr lang="en-US" altLang="de-DE" sz="900" dirty="0">
                <a:solidFill>
                  <a:schemeClr val="tx1"/>
                </a:solidFill>
              </a:rPr>
              <a:t> </a:t>
            </a:r>
            <a:r>
              <a:rPr lang="de-DE" altLang="de-DE" sz="900" dirty="0">
                <a:solidFill>
                  <a:schemeClr val="tx1"/>
                </a:solidFill>
              </a:rPr>
              <a:t>2007;1117:209-257. </a:t>
            </a:r>
            <a:r>
              <a:rPr lang="en-US" altLang="de-DE" sz="900" dirty="0">
                <a:solidFill>
                  <a:schemeClr val="tx1"/>
                </a:solidFill>
                <a:cs typeface="Arial" panose="020B0604020202020204" pitchFamily="34" charset="0"/>
              </a:rPr>
              <a:t>Die </a:t>
            </a:r>
            <a:r>
              <a:rPr lang="en-US" altLang="de-DE" sz="900" dirty="0" err="1">
                <a:solidFill>
                  <a:schemeClr val="tx1"/>
                </a:solidFill>
                <a:cs typeface="Arial" panose="020B0604020202020204" pitchFamily="34" charset="0"/>
              </a:rPr>
              <a:t>Darstellung</a:t>
            </a:r>
            <a:r>
              <a:rPr lang="en-US" altLang="de-DE" sz="900" dirty="0">
                <a:solidFill>
                  <a:schemeClr val="tx1"/>
                </a:solidFill>
                <a:cs typeface="Arial" panose="020B0604020202020204" pitchFamily="34" charset="0"/>
              </a:rPr>
              <a:t> des </a:t>
            </a:r>
            <a:r>
              <a:rPr lang="en-US" altLang="de-DE" sz="900" dirty="0" err="1">
                <a:solidFill>
                  <a:schemeClr val="tx1"/>
                </a:solidFill>
                <a:cs typeface="Arial" panose="020B0604020202020204" pitchFamily="34" charset="0"/>
              </a:rPr>
              <a:t>Wirkmechanismus</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dient</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lediglich</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illustrativen</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Zwecken</a:t>
            </a:r>
            <a:r>
              <a:rPr lang="en-US" altLang="de-DE" sz="900" dirty="0">
                <a:solidFill>
                  <a:schemeClr val="tx1"/>
                </a:solidFill>
                <a:cs typeface="Arial" panose="020B0604020202020204" pitchFamily="34" charset="0"/>
              </a:rPr>
              <a:t> und </a:t>
            </a:r>
            <a:r>
              <a:rPr lang="en-US" altLang="de-DE" sz="900" dirty="0" err="1">
                <a:solidFill>
                  <a:schemeClr val="tx1"/>
                </a:solidFill>
                <a:cs typeface="Arial" panose="020B0604020202020204" pitchFamily="34" charset="0"/>
              </a:rPr>
              <a:t>ist</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nicht</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dazu</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gedacht</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klinische</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Wirksamkeit</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zu</a:t>
            </a:r>
            <a:r>
              <a:rPr lang="en-US" altLang="de-DE" sz="900" dirty="0">
                <a:solidFill>
                  <a:schemeClr val="tx1"/>
                </a:solidFill>
                <a:cs typeface="Arial" panose="020B0604020202020204" pitchFamily="34" charset="0"/>
              </a:rPr>
              <a:t> </a:t>
            </a:r>
            <a:r>
              <a:rPr lang="en-US" altLang="de-DE" sz="900" dirty="0" err="1">
                <a:solidFill>
                  <a:schemeClr val="tx1"/>
                </a:solidFill>
                <a:cs typeface="Arial" panose="020B0604020202020204" pitchFamily="34" charset="0"/>
              </a:rPr>
              <a:t>implizieren</a:t>
            </a:r>
            <a:r>
              <a:rPr lang="en-US" altLang="de-DE" sz="900" dirty="0">
                <a:solidFill>
                  <a:schemeClr val="tx1"/>
                </a:solidFill>
                <a:cs typeface="Arial" panose="020B0604020202020204" pitchFamily="34" charset="0"/>
              </a:rPr>
              <a:t>.</a:t>
            </a:r>
            <a:endParaRPr lang="en-US" altLang="de-DE" sz="1100" dirty="0">
              <a:solidFill>
                <a:schemeClr val="tx1"/>
              </a:solidFill>
              <a:cs typeface="Arial" panose="020B0604020202020204" pitchFamily="34" charset="0"/>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Content Placeholder 3">
            <a:extLst>
              <a:ext uri="{FF2B5EF4-FFF2-40B4-BE49-F238E27FC236}">
                <a16:creationId xmlns:a16="http://schemas.microsoft.com/office/drawing/2014/main" id="{B6F9184C-2278-428D-BE87-DC3CAC5AADD8}"/>
              </a:ext>
            </a:extLst>
          </p:cNvPr>
          <p:cNvSpPr txBox="1">
            <a:spLocks/>
          </p:cNvSpPr>
          <p:nvPr/>
        </p:nvSpPr>
        <p:spPr bwMode="gray">
          <a:xfrm>
            <a:off x="683685" y="1462088"/>
            <a:ext cx="11096511"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1775" indent="-231775" algn="l" rtl="0" eaLnBrk="0" fontAlgn="base" hangingPunct="0">
              <a:lnSpc>
                <a:spcPct val="90000"/>
              </a:lnSpc>
              <a:spcBef>
                <a:spcPct val="50000"/>
              </a:spcBef>
              <a:spcAft>
                <a:spcPct val="0"/>
              </a:spcAft>
              <a:buClr>
                <a:schemeClr val="accent1"/>
              </a:buClr>
              <a:buChar char="•"/>
              <a:defRPr sz="2000">
                <a:solidFill>
                  <a:schemeClr val="tx1"/>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Font typeface="Wingdings" pitchFamily="2" charset="2"/>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Courier New" pitchFamily="49" charset="0"/>
              <a:buChar char="o"/>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Font typeface="Courier New" pitchFamily="49" charset="0"/>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0">
              <a:lnSpc>
                <a:spcPct val="100000"/>
              </a:lnSpc>
              <a:spcBef>
                <a:spcPts val="5"/>
              </a:spcBef>
            </a:pPr>
            <a:r>
              <a:rPr lang="de-DE" altLang="de-DE" dirty="0">
                <a:solidFill>
                  <a:srgbClr val="000000"/>
                </a:solidFill>
                <a:cs typeface="Arial" panose="020B0604020202020204" pitchFamily="34" charset="0"/>
              </a:rPr>
              <a:t>Anlagerung von Bisphosphonaten an die Calciumatome der Knochenoberfläche (v.a. in Regionen mit erhöhtem Knochenumsatz)</a:t>
            </a:r>
          </a:p>
          <a:p>
            <a:pPr marL="0">
              <a:lnSpc>
                <a:spcPct val="100000"/>
              </a:lnSpc>
              <a:spcBef>
                <a:spcPts val="5"/>
              </a:spcBef>
            </a:pPr>
            <a:r>
              <a:rPr lang="de-DE" altLang="de-DE" dirty="0">
                <a:solidFill>
                  <a:srgbClr val="000000"/>
                </a:solidFill>
                <a:cs typeface="Arial" panose="020B0604020202020204" pitchFamily="34" charset="0"/>
              </a:rPr>
              <a:t>Phagozytose durch Osteoklasten</a:t>
            </a:r>
          </a:p>
          <a:p>
            <a:pPr marL="0">
              <a:lnSpc>
                <a:spcPct val="100000"/>
              </a:lnSpc>
              <a:spcBef>
                <a:spcPts val="5"/>
              </a:spcBef>
            </a:pPr>
            <a:r>
              <a:rPr lang="de-DE" altLang="de-DE" dirty="0">
                <a:solidFill>
                  <a:srgbClr val="000000"/>
                </a:solidFill>
                <a:cs typeface="Arial" panose="020B0604020202020204" pitchFamily="34" charset="0"/>
              </a:rPr>
              <a:t>FPP-Synthase-Hemmung blockiert die </a:t>
            </a:r>
            <a:r>
              <a:rPr lang="de-DE" altLang="de-DE" dirty="0" err="1">
                <a:solidFill>
                  <a:srgbClr val="000000"/>
                </a:solidFill>
                <a:cs typeface="Arial" panose="020B0604020202020204" pitchFamily="34" charset="0"/>
              </a:rPr>
              <a:t>Prenylierung</a:t>
            </a:r>
            <a:r>
              <a:rPr lang="de-DE" altLang="de-DE" dirty="0">
                <a:solidFill>
                  <a:srgbClr val="000000"/>
                </a:solidFill>
                <a:cs typeface="Arial" panose="020B0604020202020204" pitchFamily="34" charset="0"/>
              </a:rPr>
              <a:t> kleiner G-Proteine, die für Zellproliferation und Zytoskelett-Organisation eine Rolle spielen</a:t>
            </a:r>
            <a:br>
              <a:rPr lang="de-DE" altLang="de-DE" dirty="0">
                <a:solidFill>
                  <a:srgbClr val="000000"/>
                </a:solidFill>
                <a:cs typeface="Arial" panose="020B0604020202020204" pitchFamily="34" charset="0"/>
              </a:rPr>
            </a:br>
            <a:r>
              <a:rPr lang="de-DE" altLang="de-DE" dirty="0">
                <a:solidFill>
                  <a:srgbClr val="000000"/>
                </a:solidFill>
                <a:cs typeface="Arial" panose="020B0604020202020204" pitchFamily="34" charset="0"/>
                <a:sym typeface="Wingdings" panose="05000000000000000000" pitchFamily="2" charset="2"/>
              </a:rPr>
              <a:t> </a:t>
            </a:r>
            <a:r>
              <a:rPr lang="de-DE" altLang="de-DE" dirty="0">
                <a:solidFill>
                  <a:srgbClr val="000000"/>
                </a:solidFill>
                <a:cs typeface="Arial" panose="020B0604020202020204" pitchFamily="34" charset="0"/>
              </a:rPr>
              <a:t>Zytotoxische Wirksamkeit in Osteoklasten durch Induktion apoptotischer Vorgänge</a:t>
            </a:r>
            <a:endParaRPr lang="de-AT" dirty="0"/>
          </a:p>
          <a:p>
            <a:pPr marL="0">
              <a:lnSpc>
                <a:spcPct val="100000"/>
              </a:lnSpc>
              <a:spcBef>
                <a:spcPts val="5"/>
              </a:spcBef>
            </a:pPr>
            <a:endParaRPr lang="de-DE" altLang="de-DE" dirty="0">
              <a:solidFill>
                <a:srgbClr val="000000"/>
              </a:solidFill>
              <a:cs typeface="Arial" panose="020B0604020202020204" pitchFamily="34" charset="0"/>
            </a:endParaRPr>
          </a:p>
        </p:txBody>
      </p:sp>
      <p:sp>
        <p:nvSpPr>
          <p:cNvPr id="51202" name="Title 1"/>
          <p:cNvSpPr>
            <a:spLocks noGrp="1"/>
          </p:cNvSpPr>
          <p:nvPr>
            <p:ph type="title"/>
          </p:nvPr>
        </p:nvSpPr>
        <p:spPr/>
        <p:txBody>
          <a:bodyPr/>
          <a:lstStyle/>
          <a:p>
            <a:r>
              <a:rPr lang="de-DE" altLang="de-DE"/>
              <a:t>Bisphosphonate</a:t>
            </a:r>
          </a:p>
        </p:txBody>
      </p:sp>
      <p:sp>
        <p:nvSpPr>
          <p:cNvPr id="51203" name="Rectangle 3"/>
          <p:cNvSpPr>
            <a:spLocks noChangeArrowheads="1"/>
          </p:cNvSpPr>
          <p:nvPr/>
        </p:nvSpPr>
        <p:spPr bwMode="auto">
          <a:xfrm>
            <a:off x="8448675" y="3997779"/>
            <a:ext cx="825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Mevalonat</a:t>
            </a:r>
          </a:p>
        </p:txBody>
      </p:sp>
      <p:sp>
        <p:nvSpPr>
          <p:cNvPr id="51204" name="Rectangle 4"/>
          <p:cNvSpPr>
            <a:spLocks noChangeArrowheads="1"/>
          </p:cNvSpPr>
          <p:nvPr/>
        </p:nvSpPr>
        <p:spPr bwMode="auto">
          <a:xfrm>
            <a:off x="8086726" y="4604204"/>
            <a:ext cx="1552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 Geranyldiphosphat</a:t>
            </a:r>
          </a:p>
        </p:txBody>
      </p:sp>
      <p:sp>
        <p:nvSpPr>
          <p:cNvPr id="51205" name="Rectangle 5"/>
          <p:cNvSpPr>
            <a:spLocks noChangeArrowheads="1"/>
          </p:cNvSpPr>
          <p:nvPr/>
        </p:nvSpPr>
        <p:spPr bwMode="auto">
          <a:xfrm>
            <a:off x="7799389" y="5510666"/>
            <a:ext cx="21288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 Farnesyldiphosphat (FPP)</a:t>
            </a:r>
          </a:p>
        </p:txBody>
      </p:sp>
      <p:sp>
        <p:nvSpPr>
          <p:cNvPr id="51206" name="Rectangle 6"/>
          <p:cNvSpPr>
            <a:spLocks noChangeArrowheads="1"/>
          </p:cNvSpPr>
          <p:nvPr/>
        </p:nvSpPr>
        <p:spPr bwMode="auto">
          <a:xfrm>
            <a:off x="7180264" y="6307591"/>
            <a:ext cx="328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 Geranylgeranyldiphosphat (GGPP)</a:t>
            </a:r>
          </a:p>
        </p:txBody>
      </p:sp>
      <p:sp>
        <p:nvSpPr>
          <p:cNvPr id="51207" name="Rectangle 7"/>
          <p:cNvSpPr>
            <a:spLocks noChangeArrowheads="1"/>
          </p:cNvSpPr>
          <p:nvPr/>
        </p:nvSpPr>
        <p:spPr bwMode="auto">
          <a:xfrm>
            <a:off x="8450264" y="3383416"/>
            <a:ext cx="8270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HMG-CoA</a:t>
            </a:r>
          </a:p>
        </p:txBody>
      </p:sp>
      <p:sp>
        <p:nvSpPr>
          <p:cNvPr id="51208" name="Line 8"/>
          <p:cNvSpPr>
            <a:spLocks noChangeShapeType="1"/>
          </p:cNvSpPr>
          <p:nvPr/>
        </p:nvSpPr>
        <p:spPr bwMode="auto">
          <a:xfrm>
            <a:off x="8863013" y="3656467"/>
            <a:ext cx="0" cy="307975"/>
          </a:xfrm>
          <a:prstGeom prst="line">
            <a:avLst/>
          </a:prstGeom>
          <a:noFill/>
          <a:ln w="38100">
            <a:solidFill>
              <a:srgbClr val="00446A"/>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09" name="Line 9"/>
          <p:cNvSpPr>
            <a:spLocks noChangeShapeType="1"/>
          </p:cNvSpPr>
          <p:nvPr/>
        </p:nvSpPr>
        <p:spPr bwMode="auto">
          <a:xfrm>
            <a:off x="8863013" y="4878841"/>
            <a:ext cx="0" cy="614362"/>
          </a:xfrm>
          <a:prstGeom prst="line">
            <a:avLst/>
          </a:prstGeom>
          <a:noFill/>
          <a:ln w="38100">
            <a:solidFill>
              <a:srgbClr val="00446A"/>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10" name="Line 10"/>
          <p:cNvSpPr>
            <a:spLocks noChangeShapeType="1"/>
          </p:cNvSpPr>
          <p:nvPr/>
        </p:nvSpPr>
        <p:spPr bwMode="auto">
          <a:xfrm>
            <a:off x="8863013" y="5809116"/>
            <a:ext cx="0" cy="450850"/>
          </a:xfrm>
          <a:prstGeom prst="line">
            <a:avLst/>
          </a:prstGeom>
          <a:noFill/>
          <a:ln w="38100">
            <a:solidFill>
              <a:srgbClr val="00446A"/>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11" name="Line 11"/>
          <p:cNvSpPr>
            <a:spLocks noChangeShapeType="1"/>
          </p:cNvSpPr>
          <p:nvPr/>
        </p:nvSpPr>
        <p:spPr bwMode="auto">
          <a:xfrm>
            <a:off x="8863013" y="4253367"/>
            <a:ext cx="0" cy="338137"/>
          </a:xfrm>
          <a:prstGeom prst="line">
            <a:avLst/>
          </a:prstGeom>
          <a:noFill/>
          <a:ln w="38100">
            <a:solidFill>
              <a:srgbClr val="00446A"/>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12" name="Rectangle 12"/>
          <p:cNvSpPr>
            <a:spLocks noChangeArrowheads="1"/>
          </p:cNvSpPr>
          <p:nvPr/>
        </p:nvSpPr>
        <p:spPr bwMode="auto">
          <a:xfrm>
            <a:off x="8390307" y="4988988"/>
            <a:ext cx="13033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dirty="0">
                <a:solidFill>
                  <a:srgbClr val="FF0000"/>
                </a:solidFill>
                <a:cs typeface="Arial" panose="020B0604020202020204" pitchFamily="34" charset="0"/>
              </a:rPr>
              <a:t>FPP-  Synthase</a:t>
            </a:r>
          </a:p>
        </p:txBody>
      </p:sp>
      <p:sp>
        <p:nvSpPr>
          <p:cNvPr id="51213" name="Rectangle 13"/>
          <p:cNvSpPr>
            <a:spLocks noChangeArrowheads="1"/>
          </p:cNvSpPr>
          <p:nvPr/>
        </p:nvSpPr>
        <p:spPr bwMode="auto">
          <a:xfrm>
            <a:off x="6923089" y="6007553"/>
            <a:ext cx="904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defTabSz="76200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defTabSz="7620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defTabSz="7620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defTabSz="7620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100000"/>
              </a:lnSpc>
              <a:spcBef>
                <a:spcPct val="0"/>
              </a:spcBef>
              <a:spcAft>
                <a:spcPct val="0"/>
              </a:spcAft>
              <a:buClrTx/>
              <a:buNone/>
              <a:defRPr/>
            </a:pPr>
            <a:r>
              <a:rPr lang="en-GB" altLang="de-DE" sz="1400" b="0">
                <a:solidFill>
                  <a:srgbClr val="00446A"/>
                </a:solidFill>
                <a:cs typeface="Arial" panose="020B0604020202020204" pitchFamily="34" charset="0"/>
              </a:rPr>
              <a:t>Cholesterin</a:t>
            </a:r>
          </a:p>
        </p:txBody>
      </p:sp>
      <p:sp>
        <p:nvSpPr>
          <p:cNvPr id="51214" name="Line 14"/>
          <p:cNvSpPr>
            <a:spLocks noChangeShapeType="1"/>
          </p:cNvSpPr>
          <p:nvPr/>
        </p:nvSpPr>
        <p:spPr bwMode="auto">
          <a:xfrm flipH="1">
            <a:off x="7920039" y="5790066"/>
            <a:ext cx="765175" cy="260350"/>
          </a:xfrm>
          <a:prstGeom prst="line">
            <a:avLst/>
          </a:prstGeom>
          <a:noFill/>
          <a:ln w="38100">
            <a:solidFill>
              <a:srgbClr val="717073"/>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16" name="Line 17"/>
          <p:cNvSpPr>
            <a:spLocks noChangeShapeType="1"/>
          </p:cNvSpPr>
          <p:nvPr/>
        </p:nvSpPr>
        <p:spPr bwMode="auto">
          <a:xfrm>
            <a:off x="7485064" y="5102678"/>
            <a:ext cx="782637"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45720" anchor="ctr">
            <a:spAutoFit/>
          </a:bodyP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sp>
        <p:nvSpPr>
          <p:cNvPr id="51217" name="Text Box 18"/>
          <p:cNvSpPr txBox="1">
            <a:spLocks noChangeArrowheads="1"/>
          </p:cNvSpPr>
          <p:nvPr/>
        </p:nvSpPr>
        <p:spPr bwMode="auto">
          <a:xfrm>
            <a:off x="6265863" y="4847092"/>
            <a:ext cx="132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45717" tIns="45717" rIns="91434" bIns="45717">
            <a:spAutoFit/>
          </a:bodyPr>
          <a:lstStyle>
            <a:lvl1pPr>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algn="ctr" fontAlgn="base">
              <a:lnSpc>
                <a:spcPct val="85000"/>
              </a:lnSpc>
              <a:spcAft>
                <a:spcPct val="0"/>
              </a:spcAft>
              <a:buClrTx/>
              <a:buNone/>
              <a:defRPr/>
            </a:pPr>
            <a:r>
              <a:rPr lang="en-GB" altLang="de-DE" sz="1400">
                <a:solidFill>
                  <a:srgbClr val="FF0000"/>
                </a:solidFill>
                <a:cs typeface="Arial" panose="020B0604020202020204" pitchFamily="34" charset="0"/>
              </a:rPr>
              <a:t>Stickstoff-</a:t>
            </a:r>
            <a:br>
              <a:rPr lang="en-GB" altLang="de-DE" sz="1400">
                <a:solidFill>
                  <a:srgbClr val="FF0000"/>
                </a:solidFill>
                <a:cs typeface="Arial" panose="020B0604020202020204" pitchFamily="34" charset="0"/>
              </a:rPr>
            </a:br>
            <a:r>
              <a:rPr lang="en-GB" altLang="de-DE" sz="1400">
                <a:solidFill>
                  <a:srgbClr val="FF0000"/>
                </a:solidFill>
                <a:cs typeface="Arial" panose="020B0604020202020204" pitchFamily="34" charset="0"/>
              </a:rPr>
              <a:t>haltige BP</a:t>
            </a:r>
          </a:p>
        </p:txBody>
      </p:sp>
      <p:sp>
        <p:nvSpPr>
          <p:cNvPr id="51218" name="Line 19"/>
          <p:cNvSpPr>
            <a:spLocks noChangeShapeType="1"/>
          </p:cNvSpPr>
          <p:nvPr/>
        </p:nvSpPr>
        <p:spPr bwMode="auto">
          <a:xfrm>
            <a:off x="8258175" y="4964566"/>
            <a:ext cx="0" cy="2968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lIns="45720" anchor="ctr">
            <a:spAutoFit/>
          </a:bodyPr>
          <a:lstStyle/>
          <a:p>
            <a:pPr eaLnBrk="0" fontAlgn="base" hangingPunct="0">
              <a:spcBef>
                <a:spcPct val="0"/>
              </a:spcBef>
              <a:spcAft>
                <a:spcPct val="0"/>
              </a:spcAft>
              <a:defRPr/>
            </a:pPr>
            <a:endParaRPr lang="de-DE" sz="2400">
              <a:solidFill>
                <a:srgbClr val="000000"/>
              </a:solidFill>
              <a:latin typeface="Arial" panose="020B0604020202020204" pitchFamily="34" charset="0"/>
              <a:cs typeface="Arial" panose="020B0604020202020204" pitchFamily="34" charset="0"/>
            </a:endParaRPr>
          </a:p>
        </p:txBody>
      </p:sp>
      <p:pic>
        <p:nvPicPr>
          <p:cNvPr id="51219" name="Picture 84" descr="Activated Osteoclast"/>
          <p:cNvPicPr>
            <a:picLocks noChangeAspect="1" noChangeArrowheads="1"/>
          </p:cNvPicPr>
          <p:nvPr/>
        </p:nvPicPr>
        <p:blipFill>
          <a:blip r:embed="rId4">
            <a:lum bright="-12000" contrast="30000"/>
            <a:extLst>
              <a:ext uri="{28A0092B-C50C-407E-A947-70E740481C1C}">
                <a14:useLocalDpi xmlns:a14="http://schemas.microsoft.com/office/drawing/2010/main"/>
              </a:ext>
            </a:extLst>
          </a:blip>
          <a:srcRect/>
          <a:stretch>
            <a:fillRect/>
          </a:stretch>
        </p:blipFill>
        <p:spPr bwMode="auto">
          <a:xfrm>
            <a:off x="6318250" y="3656604"/>
            <a:ext cx="16017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1" name="TextBox 21"/>
          <p:cNvSpPr txBox="1">
            <a:spLocks noChangeArrowheads="1"/>
          </p:cNvSpPr>
          <p:nvPr/>
        </p:nvSpPr>
        <p:spPr bwMode="auto">
          <a:xfrm>
            <a:off x="993774" y="3653879"/>
            <a:ext cx="463931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a:lnSpc>
                <a:spcPct val="95000"/>
              </a:lnSpc>
              <a:spcBef>
                <a:spcPct val="50000"/>
              </a:spcBef>
              <a:buClr>
                <a:schemeClr val="accent1"/>
              </a:buClr>
              <a:buFont typeface="Wingdings" panose="05000000000000000000" pitchFamily="2" charset="2"/>
              <a:buChar char="§"/>
              <a:defRPr sz="2400" b="1">
                <a:solidFill>
                  <a:schemeClr val="tx1"/>
                </a:solidFill>
                <a:latin typeface="Arial" panose="020B0604020202020204" pitchFamily="34" charset="0"/>
              </a:defRPr>
            </a:lvl1pPr>
            <a:lvl2pPr marL="742950" indent="-285750">
              <a:lnSpc>
                <a:spcPct val="95000"/>
              </a:lnSpc>
              <a:spcBef>
                <a:spcPct val="20000"/>
              </a:spcBef>
              <a:buClr>
                <a:schemeClr val="accent1"/>
              </a:buClr>
              <a:buChar char="–"/>
              <a:defRPr sz="2000" b="1">
                <a:solidFill>
                  <a:schemeClr val="tx1"/>
                </a:solidFill>
                <a:latin typeface="Arial" panose="020B0604020202020204" pitchFamily="34" charset="0"/>
              </a:defRPr>
            </a:lvl2pPr>
            <a:lvl3pPr marL="1143000" indent="-228600">
              <a:lnSpc>
                <a:spcPct val="95000"/>
              </a:lnSpc>
              <a:spcBef>
                <a:spcPct val="20000"/>
              </a:spcBef>
              <a:buClr>
                <a:schemeClr val="accent1"/>
              </a:buClr>
              <a:buChar char="•"/>
              <a:defRPr b="1">
                <a:solidFill>
                  <a:schemeClr val="tx1"/>
                </a:solidFill>
                <a:latin typeface="Arial" panose="020B0604020202020204" pitchFamily="34" charset="0"/>
              </a:defRPr>
            </a:lvl3pPr>
            <a:lvl4pPr marL="1600200" indent="-228600">
              <a:lnSpc>
                <a:spcPct val="95000"/>
              </a:lnSpc>
              <a:spcBef>
                <a:spcPct val="20000"/>
              </a:spcBef>
              <a:buClr>
                <a:schemeClr val="accent1"/>
              </a:buClr>
              <a:buChar char="-"/>
              <a:defRPr sz="1600" b="1">
                <a:solidFill>
                  <a:schemeClr val="tx1"/>
                </a:solidFill>
                <a:latin typeface="Arial" panose="020B0604020202020204" pitchFamily="34" charset="0"/>
              </a:defRPr>
            </a:lvl4pPr>
            <a:lvl5pPr marL="2057400" indent="-228600">
              <a:lnSpc>
                <a:spcPct val="95000"/>
              </a:lnSpc>
              <a:spcBef>
                <a:spcPct val="20000"/>
              </a:spcBef>
              <a:buClr>
                <a:schemeClr val="accent1"/>
              </a:buClr>
              <a:buChar char="·"/>
              <a:defRPr sz="16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accent1"/>
              </a:buClr>
              <a:buChar char="·"/>
              <a:defRPr sz="1600" b="1">
                <a:solidFill>
                  <a:schemeClr val="tx1"/>
                </a:solidFill>
                <a:latin typeface="Arial" panose="020B0604020202020204" pitchFamily="34" charset="0"/>
              </a:defRPr>
            </a:lvl9pPr>
          </a:lstStyle>
          <a:p>
            <a:pPr fontAlgn="base">
              <a:lnSpc>
                <a:spcPct val="100000"/>
              </a:lnSpc>
              <a:spcBef>
                <a:spcPct val="0"/>
              </a:spcBef>
              <a:spcAft>
                <a:spcPct val="0"/>
              </a:spcAft>
              <a:buClr>
                <a:srgbClr val="777777"/>
              </a:buClr>
              <a:buSzPct val="120000"/>
              <a:buNone/>
              <a:defRPr/>
            </a:pPr>
            <a:r>
              <a:rPr lang="de-DE" altLang="de-DE" sz="1600" dirty="0">
                <a:solidFill>
                  <a:srgbClr val="000000"/>
                </a:solidFill>
                <a:cs typeface="Arial" panose="020B0604020202020204" pitchFamily="34" charset="0"/>
              </a:rPr>
              <a:t>Bisphosphonate, die bei Knochenmetastasen eingesetzt werden:</a:t>
            </a:r>
          </a:p>
          <a:p>
            <a:pPr fontAlgn="base">
              <a:lnSpc>
                <a:spcPct val="100000"/>
              </a:lnSpc>
              <a:spcBef>
                <a:spcPts val="600"/>
              </a:spcBef>
              <a:spcAft>
                <a:spcPct val="0"/>
              </a:spcAft>
              <a:buClr>
                <a:srgbClr val="777777"/>
              </a:buClr>
              <a:buSzPct val="120000"/>
              <a:buFont typeface="Symbol" panose="05050102010706020507" pitchFamily="18" charset="2"/>
              <a:buChar char="-"/>
              <a:defRPr/>
            </a:pPr>
            <a:r>
              <a:rPr lang="de-DE" altLang="de-DE" sz="1600" b="0" dirty="0">
                <a:solidFill>
                  <a:srgbClr val="000000"/>
                </a:solidFill>
                <a:cs typeface="Arial" panose="020B0604020202020204" pitchFamily="34" charset="0"/>
              </a:rPr>
              <a:t>Zoledronsäure (</a:t>
            </a:r>
            <a:r>
              <a:rPr lang="de-DE" altLang="de-DE" sz="1600" b="0" dirty="0" err="1">
                <a:solidFill>
                  <a:srgbClr val="000000"/>
                </a:solidFill>
                <a:cs typeface="Arial" panose="020B0604020202020204" pitchFamily="34" charset="0"/>
              </a:rPr>
              <a:t>i.v.</a:t>
            </a:r>
            <a:r>
              <a:rPr lang="de-DE" altLang="de-DE" sz="1600" b="0" dirty="0">
                <a:solidFill>
                  <a:srgbClr val="000000"/>
                </a:solidFill>
                <a:cs typeface="Arial" panose="020B0604020202020204" pitchFamily="34" charset="0"/>
              </a:rPr>
              <a:t>)</a:t>
            </a:r>
          </a:p>
          <a:p>
            <a:pPr fontAlgn="base">
              <a:lnSpc>
                <a:spcPct val="100000"/>
              </a:lnSpc>
              <a:spcBef>
                <a:spcPct val="0"/>
              </a:spcBef>
              <a:spcAft>
                <a:spcPct val="0"/>
              </a:spcAft>
              <a:buClr>
                <a:srgbClr val="777777"/>
              </a:buClr>
              <a:buSzPct val="120000"/>
              <a:buFont typeface="Symbol" panose="05050102010706020507" pitchFamily="18" charset="2"/>
              <a:buChar char="-"/>
              <a:defRPr/>
            </a:pPr>
            <a:r>
              <a:rPr lang="de-DE" altLang="de-DE" sz="1600" b="0" dirty="0" err="1">
                <a:solidFill>
                  <a:srgbClr val="000000"/>
                </a:solidFill>
                <a:cs typeface="Arial" panose="020B0604020202020204" pitchFamily="34" charset="0"/>
              </a:rPr>
              <a:t>Clodronsäure</a:t>
            </a:r>
            <a:r>
              <a:rPr lang="de-DE" altLang="de-DE" sz="1600" b="0" dirty="0">
                <a:solidFill>
                  <a:srgbClr val="000000"/>
                </a:solidFill>
                <a:cs typeface="Arial" panose="020B0604020202020204" pitchFamily="34" charset="0"/>
              </a:rPr>
              <a:t> (</a:t>
            </a:r>
            <a:r>
              <a:rPr lang="de-DE" altLang="de-DE" sz="1600" b="0" dirty="0" err="1">
                <a:solidFill>
                  <a:srgbClr val="000000"/>
                </a:solidFill>
                <a:cs typeface="Arial" panose="020B0604020202020204" pitchFamily="34" charset="0"/>
              </a:rPr>
              <a:t>i.v.</a:t>
            </a:r>
            <a:r>
              <a:rPr lang="de-DE" altLang="de-DE" sz="1600" b="0" dirty="0">
                <a:solidFill>
                  <a:srgbClr val="000000"/>
                </a:solidFill>
                <a:cs typeface="Arial" panose="020B0604020202020204" pitchFamily="34" charset="0"/>
              </a:rPr>
              <a:t>, </a:t>
            </a:r>
            <a:r>
              <a:rPr lang="de-DE" altLang="de-DE" sz="1600" b="0" dirty="0" err="1">
                <a:solidFill>
                  <a:srgbClr val="000000"/>
                </a:solidFill>
                <a:cs typeface="Arial" panose="020B0604020202020204" pitchFamily="34" charset="0"/>
              </a:rPr>
              <a:t>p.o</a:t>
            </a:r>
            <a:r>
              <a:rPr lang="de-DE" altLang="de-DE" sz="1600" b="0" dirty="0">
                <a:solidFill>
                  <a:srgbClr val="000000"/>
                </a:solidFill>
                <a:cs typeface="Arial" panose="020B0604020202020204" pitchFamily="34" charset="0"/>
              </a:rPr>
              <a:t>.)</a:t>
            </a:r>
          </a:p>
          <a:p>
            <a:pPr fontAlgn="base">
              <a:lnSpc>
                <a:spcPct val="100000"/>
              </a:lnSpc>
              <a:spcBef>
                <a:spcPct val="0"/>
              </a:spcBef>
              <a:spcAft>
                <a:spcPct val="0"/>
              </a:spcAft>
              <a:buClr>
                <a:srgbClr val="777777"/>
              </a:buClr>
              <a:buSzPct val="120000"/>
              <a:buFont typeface="Symbol" panose="05050102010706020507" pitchFamily="18" charset="2"/>
              <a:buChar char="-"/>
              <a:defRPr/>
            </a:pPr>
            <a:r>
              <a:rPr lang="de-DE" altLang="de-DE" sz="1600" b="0" dirty="0" err="1">
                <a:solidFill>
                  <a:srgbClr val="000000"/>
                </a:solidFill>
                <a:cs typeface="Arial" panose="020B0604020202020204" pitchFamily="34" charset="0"/>
              </a:rPr>
              <a:t>Pamidronsäure</a:t>
            </a:r>
            <a:r>
              <a:rPr lang="de-DE" altLang="de-DE" sz="1600" b="0" dirty="0">
                <a:solidFill>
                  <a:srgbClr val="000000"/>
                </a:solidFill>
                <a:cs typeface="Arial" panose="020B0604020202020204" pitchFamily="34" charset="0"/>
              </a:rPr>
              <a:t> (</a:t>
            </a:r>
            <a:r>
              <a:rPr lang="de-DE" altLang="de-DE" sz="1600" b="0" dirty="0" err="1">
                <a:solidFill>
                  <a:srgbClr val="000000"/>
                </a:solidFill>
                <a:cs typeface="Arial" panose="020B0604020202020204" pitchFamily="34" charset="0"/>
              </a:rPr>
              <a:t>i.v.</a:t>
            </a:r>
            <a:r>
              <a:rPr lang="de-DE" altLang="de-DE" sz="1600" b="0" dirty="0">
                <a:solidFill>
                  <a:srgbClr val="000000"/>
                </a:solidFill>
                <a:cs typeface="Arial" panose="020B0604020202020204" pitchFamily="34" charset="0"/>
              </a:rPr>
              <a:t>)</a:t>
            </a:r>
          </a:p>
          <a:p>
            <a:pPr fontAlgn="base">
              <a:lnSpc>
                <a:spcPct val="100000"/>
              </a:lnSpc>
              <a:spcBef>
                <a:spcPct val="0"/>
              </a:spcBef>
              <a:spcAft>
                <a:spcPct val="0"/>
              </a:spcAft>
              <a:buClr>
                <a:srgbClr val="777777"/>
              </a:buClr>
              <a:buSzPct val="120000"/>
              <a:buFont typeface="Symbol" panose="05050102010706020507" pitchFamily="18" charset="2"/>
              <a:buChar char="-"/>
              <a:defRPr/>
            </a:pPr>
            <a:r>
              <a:rPr lang="de-DE" altLang="de-DE" sz="1600" b="0" dirty="0" err="1">
                <a:solidFill>
                  <a:srgbClr val="000000"/>
                </a:solidFill>
                <a:cs typeface="Arial" panose="020B0604020202020204" pitchFamily="34" charset="0"/>
              </a:rPr>
              <a:t>Ibandronsäure</a:t>
            </a:r>
            <a:r>
              <a:rPr lang="de-DE" altLang="de-DE" sz="1600" b="0" dirty="0">
                <a:solidFill>
                  <a:srgbClr val="000000"/>
                </a:solidFill>
                <a:cs typeface="Arial" panose="020B0604020202020204" pitchFamily="34" charset="0"/>
              </a:rPr>
              <a:t> (</a:t>
            </a:r>
            <a:r>
              <a:rPr lang="de-DE" altLang="de-DE" sz="1600" b="0" dirty="0" err="1">
                <a:solidFill>
                  <a:srgbClr val="000000"/>
                </a:solidFill>
                <a:cs typeface="Arial" panose="020B0604020202020204" pitchFamily="34" charset="0"/>
              </a:rPr>
              <a:t>i.v.</a:t>
            </a:r>
            <a:r>
              <a:rPr lang="de-DE" altLang="de-DE" sz="1600" b="0" dirty="0">
                <a:solidFill>
                  <a:srgbClr val="000000"/>
                </a:solidFill>
                <a:cs typeface="Arial" panose="020B0604020202020204" pitchFamily="34" charset="0"/>
              </a:rPr>
              <a:t>, </a:t>
            </a:r>
            <a:r>
              <a:rPr lang="de-DE" altLang="de-DE" sz="1600" b="0" dirty="0" err="1">
                <a:solidFill>
                  <a:srgbClr val="000000"/>
                </a:solidFill>
                <a:cs typeface="Arial" panose="020B0604020202020204" pitchFamily="34" charset="0"/>
              </a:rPr>
              <a:t>p.o</a:t>
            </a:r>
            <a:r>
              <a:rPr lang="de-DE" altLang="de-DE" sz="1600" b="0" dirty="0">
                <a:solidFill>
                  <a:srgbClr val="000000"/>
                </a:solidFill>
                <a:cs typeface="Arial" panose="020B0604020202020204" pitchFamily="34" charset="0"/>
              </a:rPr>
              <a:t>.)</a:t>
            </a:r>
          </a:p>
          <a:p>
            <a:pPr fontAlgn="base">
              <a:lnSpc>
                <a:spcPct val="100000"/>
              </a:lnSpc>
              <a:spcBef>
                <a:spcPct val="0"/>
              </a:spcBef>
              <a:spcAft>
                <a:spcPct val="0"/>
              </a:spcAft>
              <a:buClr>
                <a:srgbClr val="777777"/>
              </a:buClr>
              <a:buSzPct val="120000"/>
              <a:buNone/>
              <a:defRPr/>
            </a:pPr>
            <a:endParaRPr lang="de-DE" altLang="de-DE" sz="1600" b="0" i="1" dirty="0">
              <a:solidFill>
                <a:srgbClr val="ADADAD"/>
              </a:solidFill>
              <a:cs typeface="Arial" panose="020B0604020202020204" pitchFamily="34" charset="0"/>
            </a:endParaRPr>
          </a:p>
        </p:txBody>
      </p:sp>
      <p:sp>
        <p:nvSpPr>
          <p:cNvPr id="26" name="Text Placeholder 7">
            <a:extLst>
              <a:ext uri="{FF2B5EF4-FFF2-40B4-BE49-F238E27FC236}">
                <a16:creationId xmlns:a16="http://schemas.microsoft.com/office/drawing/2014/main" id="{07F4C918-A4E2-4918-B64E-3F68DE4691BE}"/>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85000"/>
              </a:lnSpc>
              <a:spcBef>
                <a:spcPct val="20000"/>
              </a:spcBef>
              <a:buClrTx/>
              <a:defRPr/>
            </a:pPr>
            <a:r>
              <a:rPr lang="fr-FR" altLang="de-DE" sz="900" dirty="0">
                <a:solidFill>
                  <a:schemeClr val="tx1"/>
                </a:solidFill>
                <a:cs typeface="Arial" panose="020B0604020202020204" pitchFamily="34" charset="0"/>
              </a:rPr>
              <a:t>Rogers MJ, et al. </a:t>
            </a:r>
            <a:r>
              <a:rPr lang="fr-FR" altLang="de-DE" sz="900" i="1" dirty="0">
                <a:solidFill>
                  <a:schemeClr val="tx1"/>
                </a:solidFill>
                <a:cs typeface="Arial" panose="020B0604020202020204" pitchFamily="34" charset="0"/>
              </a:rPr>
              <a:t>Cancer</a:t>
            </a:r>
            <a:r>
              <a:rPr lang="fr-FR" altLang="de-DE" sz="900" dirty="0">
                <a:solidFill>
                  <a:schemeClr val="tx1"/>
                </a:solidFill>
                <a:cs typeface="Arial" panose="020B0604020202020204" pitchFamily="34" charset="0"/>
              </a:rPr>
              <a:t>  2000;88(Suppl. 12):2961-78</a:t>
            </a:r>
            <a:r>
              <a:rPr lang="en-GB" altLang="de-DE" sz="900" dirty="0">
                <a:solidFill>
                  <a:schemeClr val="tx1"/>
                </a:solidFill>
                <a:cs typeface="Arial" panose="020B0604020202020204" pitchFamily="34" charset="0"/>
              </a:rPr>
              <a:t>. Rogers MJ, et al.</a:t>
            </a:r>
            <a:r>
              <a:rPr lang="en-GB" altLang="de-DE" sz="900" i="1" dirty="0">
                <a:solidFill>
                  <a:schemeClr val="tx1"/>
                </a:solidFill>
                <a:cs typeface="Arial" panose="020B0604020202020204" pitchFamily="34" charset="0"/>
              </a:rPr>
              <a:t> Bone </a:t>
            </a:r>
            <a:r>
              <a:rPr lang="en-GB" altLang="de-DE" sz="900" dirty="0">
                <a:solidFill>
                  <a:schemeClr val="tx1"/>
                </a:solidFill>
                <a:cs typeface="Arial" panose="020B0604020202020204" pitchFamily="34" charset="0"/>
              </a:rPr>
              <a:t>1999; 24:73S-79S. Dunstan CR, et al. </a:t>
            </a:r>
            <a:r>
              <a:rPr lang="en-GB" altLang="de-DE" sz="900" i="1" dirty="0">
                <a:solidFill>
                  <a:schemeClr val="tx1"/>
                </a:solidFill>
                <a:cs typeface="Arial" panose="020B0604020202020204" pitchFamily="34" charset="0"/>
              </a:rPr>
              <a:t>Nat Clin </a:t>
            </a:r>
            <a:r>
              <a:rPr lang="en-GB" altLang="de-DE" sz="900" i="1" dirty="0" err="1">
                <a:solidFill>
                  <a:schemeClr val="tx1"/>
                </a:solidFill>
                <a:cs typeface="Arial" panose="020B0604020202020204" pitchFamily="34" charset="0"/>
              </a:rPr>
              <a:t>Pract</a:t>
            </a:r>
            <a:r>
              <a:rPr lang="en-GB" altLang="de-DE" sz="900" i="1" dirty="0">
                <a:solidFill>
                  <a:schemeClr val="tx1"/>
                </a:solidFill>
                <a:cs typeface="Arial" panose="020B0604020202020204" pitchFamily="34" charset="0"/>
              </a:rPr>
              <a:t> Oncol</a:t>
            </a:r>
            <a:r>
              <a:rPr lang="en-GB" altLang="de-DE" sz="900" dirty="0">
                <a:solidFill>
                  <a:schemeClr val="tx1"/>
                </a:solidFill>
                <a:cs typeface="Arial" panose="020B0604020202020204" pitchFamily="34" charset="0"/>
              </a:rPr>
              <a:t> 2007;4:42-55. </a:t>
            </a:r>
          </a:p>
        </p:txBody>
      </p:sp>
    </p:spTree>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0"/>
          <p:cNvSpPr>
            <a:spLocks noChangeArrowheads="1"/>
          </p:cNvSpPr>
          <p:nvPr/>
        </p:nvSpPr>
        <p:spPr bwMode="black">
          <a:xfrm>
            <a:off x="2208213" y="5668964"/>
            <a:ext cx="79565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lstStyle/>
          <a:p>
            <a:pPr eaLnBrk="0" hangingPunct="0">
              <a:lnSpc>
                <a:spcPct val="85000"/>
              </a:lnSpc>
              <a:spcBef>
                <a:spcPct val="30000"/>
              </a:spcBef>
              <a:buClr>
                <a:srgbClr val="FAB900"/>
              </a:buClr>
            </a:pPr>
            <a:r>
              <a:rPr lang="de-AT" b="1" dirty="0">
                <a:ea typeface="MS PGothic" pitchFamily="34" charset="-128"/>
              </a:rPr>
              <a:t>Internationale, Placebo-kontrollierte Studie</a:t>
            </a:r>
          </a:p>
        </p:txBody>
      </p:sp>
      <p:sp>
        <p:nvSpPr>
          <p:cNvPr id="47107" name="Rectangle 40"/>
          <p:cNvSpPr>
            <a:spLocks noChangeArrowheads="1"/>
          </p:cNvSpPr>
          <p:nvPr/>
        </p:nvSpPr>
        <p:spPr bwMode="black">
          <a:xfrm>
            <a:off x="7242174" y="1668410"/>
            <a:ext cx="4264021" cy="367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231775" indent="-231775" eaLnBrk="0" hangingPunct="0">
              <a:spcBef>
                <a:spcPct val="20000"/>
              </a:spcBef>
              <a:buClr>
                <a:srgbClr val="ADBF25"/>
              </a:buClr>
            </a:pPr>
            <a:r>
              <a:rPr lang="de-AT" sz="1600" b="1" dirty="0">
                <a:ea typeface="MS PGothic" pitchFamily="34" charset="-128"/>
              </a:rPr>
              <a:t>Studienpopulation</a:t>
            </a:r>
          </a:p>
          <a:p>
            <a:pPr marL="285750" indent="-285750" eaLnBrk="0" hangingPunct="0">
              <a:spcBef>
                <a:spcPct val="20000"/>
              </a:spcBef>
              <a:buClr>
                <a:srgbClr val="92D050"/>
              </a:buClr>
              <a:buSzPct val="100000"/>
              <a:buFont typeface="Arial" pitchFamily="34" charset="0"/>
              <a:buChar char="•"/>
            </a:pPr>
            <a:r>
              <a:rPr lang="de-AT" sz="1400" dirty="0">
                <a:ea typeface="MS PGothic" pitchFamily="34" charset="-128"/>
              </a:rPr>
              <a:t>7808 postmenopausale Frauen</a:t>
            </a:r>
          </a:p>
          <a:p>
            <a:pPr marL="285750" indent="-285750" eaLnBrk="0" hangingPunct="0">
              <a:spcBef>
                <a:spcPct val="40000"/>
              </a:spcBef>
              <a:buClr>
                <a:srgbClr val="92D050"/>
              </a:buClr>
              <a:buSzPct val="100000"/>
              <a:buFont typeface="Arial" pitchFamily="34" charset="0"/>
              <a:buChar char="•"/>
            </a:pPr>
            <a:r>
              <a:rPr lang="de-AT" sz="1400" dirty="0">
                <a:ea typeface="MS PGothic" pitchFamily="34" charset="-128"/>
              </a:rPr>
              <a:t>T-score &lt; –2.5 an der Lendenwirbelsäule oder Gesamthüfte und nicht &lt; –4.0 an einer der beiden Stellen</a:t>
            </a:r>
          </a:p>
          <a:p>
            <a:pPr marL="285750" indent="-285750" eaLnBrk="0" hangingPunct="0">
              <a:spcBef>
                <a:spcPct val="40000"/>
              </a:spcBef>
              <a:spcAft>
                <a:spcPct val="65000"/>
              </a:spcAft>
              <a:buClr>
                <a:srgbClr val="92D050"/>
              </a:buClr>
              <a:buSzPct val="100000"/>
              <a:buFont typeface="Arial" pitchFamily="34" charset="0"/>
              <a:buChar char="•"/>
            </a:pPr>
            <a:r>
              <a:rPr lang="de-AT" sz="1400" dirty="0">
                <a:ea typeface="MS PGothic" pitchFamily="34" charset="-128"/>
              </a:rPr>
              <a:t>Ausschluss jeder schweren bzw. &gt; 2 moderate vertebrale Frakturen</a:t>
            </a:r>
            <a:endParaRPr lang="de-AT" sz="1600" b="1" dirty="0">
              <a:ea typeface="MS PGothic" pitchFamily="34" charset="-128"/>
            </a:endParaRPr>
          </a:p>
          <a:p>
            <a:pPr marL="231775" indent="-231775" eaLnBrk="0" hangingPunct="0">
              <a:spcBef>
                <a:spcPct val="20000"/>
              </a:spcBef>
              <a:buClr>
                <a:srgbClr val="FAB900"/>
              </a:buClr>
              <a:buSzPct val="100000"/>
            </a:pPr>
            <a:r>
              <a:rPr lang="de-AT" sz="1600" b="1" dirty="0">
                <a:ea typeface="MS PGothic" pitchFamily="34" charset="-128"/>
              </a:rPr>
              <a:t>Primärer Endpunkt</a:t>
            </a:r>
          </a:p>
          <a:p>
            <a:pPr marL="285750" indent="-285750" eaLnBrk="0" hangingPunct="0">
              <a:spcBef>
                <a:spcPct val="20000"/>
              </a:spcBef>
              <a:spcAft>
                <a:spcPct val="65000"/>
              </a:spcAft>
              <a:buClr>
                <a:srgbClr val="92D050"/>
              </a:buClr>
              <a:buSzPct val="100000"/>
              <a:buFont typeface="Arial" pitchFamily="34" charset="0"/>
              <a:buChar char="•"/>
            </a:pPr>
            <a:r>
              <a:rPr lang="de-AT" sz="1400" dirty="0">
                <a:ea typeface="MS PGothic" pitchFamily="34" charset="-128"/>
              </a:rPr>
              <a:t>Neue vertebrale Frakturen über 36 Monate</a:t>
            </a:r>
            <a:endParaRPr lang="de-AT" sz="1600" b="1" dirty="0">
              <a:ea typeface="MS PGothic" pitchFamily="34" charset="-128"/>
            </a:endParaRPr>
          </a:p>
          <a:p>
            <a:pPr marL="231775" indent="-231775" eaLnBrk="0" hangingPunct="0">
              <a:spcBef>
                <a:spcPct val="20000"/>
              </a:spcBef>
              <a:buClr>
                <a:srgbClr val="9CAD20"/>
              </a:buClr>
              <a:buSzPct val="100000"/>
            </a:pPr>
            <a:r>
              <a:rPr lang="de-AT" sz="1600" b="1" dirty="0">
                <a:ea typeface="MS PGothic" pitchFamily="34" charset="-128"/>
              </a:rPr>
              <a:t>Sekundäre Endpunkte</a:t>
            </a:r>
          </a:p>
          <a:p>
            <a:pPr marL="285750" indent="-285750" eaLnBrk="0" hangingPunct="0">
              <a:spcBef>
                <a:spcPct val="20000"/>
              </a:spcBef>
              <a:buClr>
                <a:srgbClr val="92D050"/>
              </a:buClr>
              <a:buSzPct val="100000"/>
              <a:buFont typeface="Arial" pitchFamily="34" charset="0"/>
              <a:buChar char="•"/>
            </a:pPr>
            <a:r>
              <a:rPr lang="de-AT" sz="1400" dirty="0">
                <a:ea typeface="MS PGothic" pitchFamily="34" charset="-128"/>
              </a:rPr>
              <a:t>Nicht-vertebrale Frakturen</a:t>
            </a:r>
          </a:p>
          <a:p>
            <a:pPr marL="285750" indent="-285750" eaLnBrk="0" hangingPunct="0">
              <a:spcBef>
                <a:spcPct val="20000"/>
              </a:spcBef>
              <a:buClr>
                <a:srgbClr val="92D050"/>
              </a:buClr>
              <a:buSzPct val="100000"/>
              <a:buFont typeface="Arial" pitchFamily="34" charset="0"/>
              <a:buChar char="•"/>
            </a:pPr>
            <a:r>
              <a:rPr lang="de-AT" sz="1400" dirty="0">
                <a:ea typeface="MS PGothic" pitchFamily="34" charset="-128"/>
              </a:rPr>
              <a:t>Hüftfrakturen</a:t>
            </a:r>
          </a:p>
        </p:txBody>
      </p:sp>
      <p:sp>
        <p:nvSpPr>
          <p:cNvPr id="47108" name="AutoShape 24"/>
          <p:cNvSpPr>
            <a:spLocks noChangeArrowheads="1"/>
          </p:cNvSpPr>
          <p:nvPr/>
        </p:nvSpPr>
        <p:spPr bwMode="invGray">
          <a:xfrm>
            <a:off x="2590801" y="3956502"/>
            <a:ext cx="384175" cy="555605"/>
          </a:xfrm>
          <a:prstGeom prst="rightArrow">
            <a:avLst>
              <a:gd name="adj1" fmla="val 49574"/>
              <a:gd name="adj2" fmla="val 46949"/>
            </a:avLst>
          </a:prstGeom>
          <a:solidFill>
            <a:srgbClr val="BFBFBF"/>
          </a:solidFill>
          <a:ln>
            <a:noFill/>
          </a:ln>
        </p:spPr>
        <p:txBody>
          <a:bodyPr>
            <a:spAutoFit/>
          </a:bodyPr>
          <a:lstStyle/>
          <a:p>
            <a:pPr algn="r"/>
            <a:endParaRPr lang="de-DE" sz="1200" b="1">
              <a:ea typeface="MS PGothic" pitchFamily="34" charset="-128"/>
            </a:endParaRPr>
          </a:p>
        </p:txBody>
      </p:sp>
      <p:sp>
        <p:nvSpPr>
          <p:cNvPr id="47109" name="Text Box 14"/>
          <p:cNvSpPr txBox="1">
            <a:spLocks noChangeArrowheads="1"/>
          </p:cNvSpPr>
          <p:nvPr/>
        </p:nvSpPr>
        <p:spPr bwMode="auto">
          <a:xfrm>
            <a:off x="4513626" y="1682130"/>
            <a:ext cx="1404295" cy="28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err="1">
                <a:ea typeface="MS PGothic" pitchFamily="34" charset="-128"/>
              </a:rPr>
              <a:t>Studienmonat</a:t>
            </a:r>
            <a:endParaRPr lang="en-US" sz="1600" b="1">
              <a:ea typeface="MS PGothic" pitchFamily="34" charset="-128"/>
            </a:endParaRPr>
          </a:p>
        </p:txBody>
      </p:sp>
      <p:sp>
        <p:nvSpPr>
          <p:cNvPr id="47110" name="Line 15"/>
          <p:cNvSpPr>
            <a:spLocks noChangeShapeType="1"/>
          </p:cNvSpPr>
          <p:nvPr/>
        </p:nvSpPr>
        <p:spPr bwMode="auto">
          <a:xfrm>
            <a:off x="3560763" y="2018164"/>
            <a:ext cx="3332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AU"/>
          </a:p>
        </p:txBody>
      </p:sp>
      <p:grpSp>
        <p:nvGrpSpPr>
          <p:cNvPr id="47111" name="Group 7"/>
          <p:cNvGrpSpPr>
            <a:grpSpLocks/>
          </p:cNvGrpSpPr>
          <p:nvPr/>
        </p:nvGrpSpPr>
        <p:grpSpPr bwMode="auto">
          <a:xfrm>
            <a:off x="5778501" y="2075314"/>
            <a:ext cx="263525" cy="647700"/>
            <a:chOff x="3350" y="1207"/>
            <a:chExt cx="166" cy="408"/>
          </a:xfrm>
        </p:grpSpPr>
        <p:sp>
          <p:nvSpPr>
            <p:cNvPr id="47139" name="Text Box 11"/>
            <p:cNvSpPr txBox="1">
              <a:spLocks noChangeArrowheads="1"/>
            </p:cNvSpPr>
            <p:nvPr/>
          </p:nvSpPr>
          <p:spPr bwMode="auto">
            <a:xfrm>
              <a:off x="3350" y="1207"/>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35000"/>
                </a:spcBef>
              </a:pPr>
              <a:r>
                <a:rPr lang="en-US" sz="1600" b="1">
                  <a:ea typeface="MS PGothic" pitchFamily="34" charset="-128"/>
                </a:rPr>
                <a:t>24</a:t>
              </a:r>
            </a:p>
          </p:txBody>
        </p:sp>
        <p:sp>
          <p:nvSpPr>
            <p:cNvPr id="47140" name="Line 19"/>
            <p:cNvSpPr>
              <a:spLocks noChangeShapeType="1"/>
            </p:cNvSpPr>
            <p:nvPr/>
          </p:nvSpPr>
          <p:spPr bwMode="auto">
            <a:xfrm>
              <a:off x="3444"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grpSp>
        <p:nvGrpSpPr>
          <p:cNvPr id="47112" name="Group 10"/>
          <p:cNvGrpSpPr>
            <a:grpSpLocks/>
          </p:cNvGrpSpPr>
          <p:nvPr/>
        </p:nvGrpSpPr>
        <p:grpSpPr bwMode="auto">
          <a:xfrm>
            <a:off x="4962526" y="2075314"/>
            <a:ext cx="263525" cy="647700"/>
            <a:chOff x="2624" y="1207"/>
            <a:chExt cx="166" cy="408"/>
          </a:xfrm>
        </p:grpSpPr>
        <p:sp>
          <p:nvSpPr>
            <p:cNvPr id="47137" name="Text Box 9"/>
            <p:cNvSpPr txBox="1">
              <a:spLocks noChangeArrowheads="1"/>
            </p:cNvSpPr>
            <p:nvPr/>
          </p:nvSpPr>
          <p:spPr bwMode="auto">
            <a:xfrm>
              <a:off x="2624" y="1207"/>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sz="1600" b="1">
                  <a:ea typeface="MS PGothic" pitchFamily="34" charset="-128"/>
                </a:rPr>
                <a:t>12</a:t>
              </a:r>
            </a:p>
          </p:txBody>
        </p:sp>
        <p:sp>
          <p:nvSpPr>
            <p:cNvPr id="47138" name="Line 20"/>
            <p:cNvSpPr>
              <a:spLocks noChangeShapeType="1"/>
            </p:cNvSpPr>
            <p:nvPr/>
          </p:nvSpPr>
          <p:spPr bwMode="auto">
            <a:xfrm>
              <a:off x="2706"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grpSp>
        <p:nvGrpSpPr>
          <p:cNvPr id="47113" name="Group 13"/>
          <p:cNvGrpSpPr>
            <a:grpSpLocks/>
          </p:cNvGrpSpPr>
          <p:nvPr/>
        </p:nvGrpSpPr>
        <p:grpSpPr bwMode="auto">
          <a:xfrm>
            <a:off x="4259263" y="2075314"/>
            <a:ext cx="150812" cy="647700"/>
            <a:chOff x="1920" y="1207"/>
            <a:chExt cx="95" cy="408"/>
          </a:xfrm>
        </p:grpSpPr>
        <p:sp>
          <p:nvSpPr>
            <p:cNvPr id="47135" name="Text Box 10"/>
            <p:cNvSpPr txBox="1">
              <a:spLocks noChangeArrowheads="1"/>
            </p:cNvSpPr>
            <p:nvPr/>
          </p:nvSpPr>
          <p:spPr bwMode="auto">
            <a:xfrm>
              <a:off x="1920" y="1207"/>
              <a:ext cx="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sz="1600" b="1">
                  <a:ea typeface="MS PGothic" pitchFamily="34" charset="-128"/>
                </a:rPr>
                <a:t>6</a:t>
              </a:r>
            </a:p>
          </p:txBody>
        </p:sp>
        <p:sp>
          <p:nvSpPr>
            <p:cNvPr id="47136" name="Line 21"/>
            <p:cNvSpPr>
              <a:spLocks noChangeShapeType="1"/>
            </p:cNvSpPr>
            <p:nvPr/>
          </p:nvSpPr>
          <p:spPr bwMode="auto">
            <a:xfrm>
              <a:off x="1966"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grpSp>
        <p:nvGrpSpPr>
          <p:cNvPr id="47114" name="Group 16"/>
          <p:cNvGrpSpPr>
            <a:grpSpLocks/>
          </p:cNvGrpSpPr>
          <p:nvPr/>
        </p:nvGrpSpPr>
        <p:grpSpPr bwMode="auto">
          <a:xfrm>
            <a:off x="3557595" y="2075314"/>
            <a:ext cx="150813" cy="647700"/>
            <a:chOff x="1181" y="1207"/>
            <a:chExt cx="95" cy="408"/>
          </a:xfrm>
        </p:grpSpPr>
        <p:sp>
          <p:nvSpPr>
            <p:cNvPr id="47133" name="Text Box 8"/>
            <p:cNvSpPr txBox="1">
              <a:spLocks noChangeArrowheads="1"/>
            </p:cNvSpPr>
            <p:nvPr/>
          </p:nvSpPr>
          <p:spPr bwMode="auto">
            <a:xfrm>
              <a:off x="1181" y="1207"/>
              <a:ext cx="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sz="1600" b="1">
                  <a:ea typeface="MS PGothic" pitchFamily="34" charset="-128"/>
                </a:rPr>
                <a:t>1</a:t>
              </a:r>
            </a:p>
          </p:txBody>
        </p:sp>
        <p:sp>
          <p:nvSpPr>
            <p:cNvPr id="47134" name="Line 22"/>
            <p:cNvSpPr>
              <a:spLocks noChangeShapeType="1"/>
            </p:cNvSpPr>
            <p:nvPr/>
          </p:nvSpPr>
          <p:spPr bwMode="auto">
            <a:xfrm>
              <a:off x="1228"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grpSp>
        <p:nvGrpSpPr>
          <p:cNvPr id="47115" name="Group 19"/>
          <p:cNvGrpSpPr>
            <a:grpSpLocks/>
          </p:cNvGrpSpPr>
          <p:nvPr/>
        </p:nvGrpSpPr>
        <p:grpSpPr bwMode="auto">
          <a:xfrm>
            <a:off x="2941640" y="2051502"/>
            <a:ext cx="592139" cy="671513"/>
            <a:chOff x="649" y="1192"/>
            <a:chExt cx="373" cy="423"/>
          </a:xfrm>
        </p:grpSpPr>
        <p:sp>
          <p:nvSpPr>
            <p:cNvPr id="47131" name="Text Box 13"/>
            <p:cNvSpPr txBox="1">
              <a:spLocks noChangeArrowheads="1"/>
            </p:cNvSpPr>
            <p:nvPr/>
          </p:nvSpPr>
          <p:spPr bwMode="auto">
            <a:xfrm>
              <a:off x="649" y="1192"/>
              <a:ext cx="3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sz="1200" b="1">
                  <a:ea typeface="MS PGothic" pitchFamily="34" charset="-128"/>
                </a:rPr>
                <a:t>Tag 1</a:t>
              </a:r>
              <a:br>
                <a:rPr lang="en-US" sz="1200" b="1">
                  <a:ea typeface="MS PGothic" pitchFamily="34" charset="-128"/>
                </a:rPr>
              </a:br>
              <a:r>
                <a:rPr lang="en-US" sz="1200" b="1" err="1">
                  <a:ea typeface="MS PGothic" pitchFamily="34" charset="-128"/>
                </a:rPr>
                <a:t>Besuch</a:t>
              </a:r>
              <a:endParaRPr lang="en-US" sz="1200" b="1">
                <a:ea typeface="MS PGothic" pitchFamily="34" charset="-128"/>
              </a:endParaRPr>
            </a:p>
          </p:txBody>
        </p:sp>
        <p:sp>
          <p:nvSpPr>
            <p:cNvPr id="47132" name="Line 28"/>
            <p:cNvSpPr>
              <a:spLocks noChangeShapeType="1"/>
            </p:cNvSpPr>
            <p:nvPr/>
          </p:nvSpPr>
          <p:spPr bwMode="auto">
            <a:xfrm>
              <a:off x="841"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sp>
        <p:nvSpPr>
          <p:cNvPr id="47116" name="Rectangle 6"/>
          <p:cNvSpPr>
            <a:spLocks noChangeArrowheads="1"/>
          </p:cNvSpPr>
          <p:nvPr/>
        </p:nvSpPr>
        <p:spPr bwMode="invGray">
          <a:xfrm>
            <a:off x="2208214" y="2810327"/>
            <a:ext cx="401637" cy="2727325"/>
          </a:xfrm>
          <a:prstGeom prst="roundRect">
            <a:avLst>
              <a:gd name="adj" fmla="val 16667"/>
            </a:avLst>
          </a:prstGeom>
          <a:solidFill>
            <a:schemeClr val="bg2"/>
          </a:solidFill>
          <a:ln>
            <a:noFill/>
          </a:ln>
        </p:spPr>
        <p:txBody>
          <a:bodyPr wrap="none" anchor="ctr"/>
          <a:lstStyle/>
          <a:p>
            <a:pPr algn="ctr" eaLnBrk="0" hangingPunct="0">
              <a:lnSpc>
                <a:spcPct val="90000"/>
              </a:lnSpc>
            </a:pPr>
            <a:r>
              <a:rPr lang="en-US" sz="1200" b="1" dirty="0">
                <a:ea typeface="MS PGothic" pitchFamily="34" charset="-128"/>
              </a:rPr>
              <a:t>S</a:t>
            </a:r>
          </a:p>
          <a:p>
            <a:pPr algn="ctr" eaLnBrk="0" hangingPunct="0">
              <a:lnSpc>
                <a:spcPct val="90000"/>
              </a:lnSpc>
            </a:pPr>
            <a:r>
              <a:rPr lang="en-US" sz="1200" b="1" dirty="0">
                <a:ea typeface="MS PGothic" pitchFamily="34" charset="-128"/>
              </a:rPr>
              <a:t>C</a:t>
            </a:r>
          </a:p>
          <a:p>
            <a:pPr algn="ctr" eaLnBrk="0" hangingPunct="0">
              <a:lnSpc>
                <a:spcPct val="90000"/>
              </a:lnSpc>
            </a:pPr>
            <a:r>
              <a:rPr lang="en-US" sz="1200" b="1" dirty="0">
                <a:ea typeface="MS PGothic" pitchFamily="34" charset="-128"/>
              </a:rPr>
              <a:t>R</a:t>
            </a:r>
          </a:p>
          <a:p>
            <a:pPr algn="ctr" eaLnBrk="0" hangingPunct="0">
              <a:lnSpc>
                <a:spcPct val="90000"/>
              </a:lnSpc>
            </a:pPr>
            <a:r>
              <a:rPr lang="en-US" sz="1200" b="1" dirty="0">
                <a:ea typeface="MS PGothic" pitchFamily="34" charset="-128"/>
              </a:rPr>
              <a:t>E</a:t>
            </a:r>
          </a:p>
          <a:p>
            <a:pPr algn="ctr" eaLnBrk="0" hangingPunct="0">
              <a:lnSpc>
                <a:spcPct val="90000"/>
              </a:lnSpc>
            </a:pPr>
            <a:r>
              <a:rPr lang="en-US" sz="1200" b="1" dirty="0">
                <a:ea typeface="MS PGothic" pitchFamily="34" charset="-128"/>
              </a:rPr>
              <a:t>E</a:t>
            </a:r>
          </a:p>
          <a:p>
            <a:pPr algn="ctr" eaLnBrk="0" hangingPunct="0">
              <a:lnSpc>
                <a:spcPct val="90000"/>
              </a:lnSpc>
            </a:pPr>
            <a:r>
              <a:rPr lang="en-US" sz="1200" b="1" dirty="0">
                <a:ea typeface="MS PGothic" pitchFamily="34" charset="-128"/>
              </a:rPr>
              <a:t>N</a:t>
            </a:r>
          </a:p>
          <a:p>
            <a:pPr algn="ctr" eaLnBrk="0" hangingPunct="0">
              <a:lnSpc>
                <a:spcPct val="90000"/>
              </a:lnSpc>
            </a:pPr>
            <a:r>
              <a:rPr lang="en-US" sz="1200" b="1" dirty="0">
                <a:ea typeface="MS PGothic" pitchFamily="34" charset="-128"/>
              </a:rPr>
              <a:t>I</a:t>
            </a:r>
          </a:p>
          <a:p>
            <a:pPr algn="ctr" eaLnBrk="0" hangingPunct="0">
              <a:lnSpc>
                <a:spcPct val="90000"/>
              </a:lnSpc>
            </a:pPr>
            <a:r>
              <a:rPr lang="en-US" sz="1200" b="1" dirty="0">
                <a:ea typeface="MS PGothic" pitchFamily="34" charset="-128"/>
              </a:rPr>
              <a:t>N</a:t>
            </a:r>
          </a:p>
          <a:p>
            <a:pPr algn="ctr" eaLnBrk="0" hangingPunct="0">
              <a:lnSpc>
                <a:spcPct val="90000"/>
              </a:lnSpc>
            </a:pPr>
            <a:r>
              <a:rPr lang="en-US" sz="1200" b="1" dirty="0">
                <a:ea typeface="MS PGothic" pitchFamily="34" charset="-128"/>
              </a:rPr>
              <a:t>G</a:t>
            </a:r>
          </a:p>
        </p:txBody>
      </p:sp>
      <p:grpSp>
        <p:nvGrpSpPr>
          <p:cNvPr id="47117" name="Group 23"/>
          <p:cNvGrpSpPr>
            <a:grpSpLocks/>
          </p:cNvGrpSpPr>
          <p:nvPr/>
        </p:nvGrpSpPr>
        <p:grpSpPr bwMode="auto">
          <a:xfrm>
            <a:off x="6562726" y="2075314"/>
            <a:ext cx="263525" cy="647700"/>
            <a:chOff x="3936" y="1207"/>
            <a:chExt cx="166" cy="408"/>
          </a:xfrm>
        </p:grpSpPr>
        <p:sp>
          <p:nvSpPr>
            <p:cNvPr id="47129" name="Text Box 16"/>
            <p:cNvSpPr txBox="1">
              <a:spLocks noChangeArrowheads="1"/>
            </p:cNvSpPr>
            <p:nvPr/>
          </p:nvSpPr>
          <p:spPr bwMode="auto">
            <a:xfrm>
              <a:off x="3936" y="1207"/>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 tIns="18288" rIns="18288" bIns="1828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35000"/>
                </a:spcBef>
              </a:pPr>
              <a:r>
                <a:rPr lang="en-US" sz="1600" b="1">
                  <a:ea typeface="MS PGothic" pitchFamily="34" charset="-128"/>
                </a:rPr>
                <a:t>36</a:t>
              </a:r>
            </a:p>
          </p:txBody>
        </p:sp>
        <p:sp>
          <p:nvSpPr>
            <p:cNvPr id="47130" name="Line 18"/>
            <p:cNvSpPr>
              <a:spLocks noChangeShapeType="1"/>
            </p:cNvSpPr>
            <p:nvPr/>
          </p:nvSpPr>
          <p:spPr bwMode="auto">
            <a:xfrm>
              <a:off x="4018" y="1438"/>
              <a:ext cx="0" cy="1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AU"/>
            </a:p>
          </p:txBody>
        </p:sp>
      </p:grpSp>
      <p:sp>
        <p:nvSpPr>
          <p:cNvPr id="47118" name="Rectangle 24"/>
          <p:cNvSpPr>
            <a:spLocks noChangeArrowheads="1"/>
          </p:cNvSpPr>
          <p:nvPr/>
        </p:nvSpPr>
        <p:spPr bwMode="invGray">
          <a:xfrm>
            <a:off x="6518275" y="2896051"/>
            <a:ext cx="349250" cy="2641600"/>
          </a:xfrm>
          <a:prstGeom prst="roundRect">
            <a:avLst>
              <a:gd name="adj" fmla="val 16667"/>
            </a:avLst>
          </a:prstGeom>
          <a:solidFill>
            <a:schemeClr val="bg2"/>
          </a:solidFill>
          <a:ln>
            <a:noFill/>
          </a:ln>
        </p:spPr>
        <p:txBody>
          <a:bodyPr wrap="none" anchor="ctr" anchorCtr="1"/>
          <a:lstStyle/>
          <a:p>
            <a:pPr algn="ctr" eaLnBrk="0" hangingPunct="0">
              <a:lnSpc>
                <a:spcPct val="85000"/>
              </a:lnSpc>
            </a:pPr>
            <a:r>
              <a:rPr lang="en-US" sz="1200" b="1">
                <a:ea typeface="MS PGothic" pitchFamily="34" charset="-128"/>
              </a:rPr>
              <a:t>S</a:t>
            </a:r>
          </a:p>
          <a:p>
            <a:pPr algn="ctr" eaLnBrk="0" hangingPunct="0">
              <a:lnSpc>
                <a:spcPct val="85000"/>
              </a:lnSpc>
            </a:pPr>
            <a:r>
              <a:rPr lang="en-US" sz="1200" b="1">
                <a:ea typeface="MS PGothic" pitchFamily="34" charset="-128"/>
              </a:rPr>
              <a:t>T</a:t>
            </a:r>
          </a:p>
          <a:p>
            <a:pPr algn="ctr" eaLnBrk="0" hangingPunct="0">
              <a:lnSpc>
                <a:spcPct val="85000"/>
              </a:lnSpc>
            </a:pPr>
            <a:r>
              <a:rPr lang="en-US" sz="1200" b="1">
                <a:ea typeface="MS PGothic" pitchFamily="34" charset="-128"/>
              </a:rPr>
              <a:t>U</a:t>
            </a:r>
          </a:p>
          <a:p>
            <a:pPr algn="ctr" eaLnBrk="0" hangingPunct="0">
              <a:lnSpc>
                <a:spcPct val="85000"/>
              </a:lnSpc>
            </a:pPr>
            <a:r>
              <a:rPr lang="en-US" sz="1200" b="1">
                <a:ea typeface="MS PGothic" pitchFamily="34" charset="-128"/>
              </a:rPr>
              <a:t>D</a:t>
            </a:r>
          </a:p>
          <a:p>
            <a:pPr algn="ctr" eaLnBrk="0" hangingPunct="0">
              <a:lnSpc>
                <a:spcPct val="85000"/>
              </a:lnSpc>
            </a:pPr>
            <a:r>
              <a:rPr lang="en-US" sz="1200" b="1">
                <a:ea typeface="MS PGothic" pitchFamily="34" charset="-128"/>
              </a:rPr>
              <a:t>I</a:t>
            </a:r>
          </a:p>
          <a:p>
            <a:pPr algn="ctr" eaLnBrk="0" hangingPunct="0">
              <a:lnSpc>
                <a:spcPct val="85000"/>
              </a:lnSpc>
            </a:pPr>
            <a:r>
              <a:rPr lang="en-US" sz="1200" b="1">
                <a:ea typeface="MS PGothic" pitchFamily="34" charset="-128"/>
              </a:rPr>
              <a:t>E</a:t>
            </a:r>
          </a:p>
          <a:p>
            <a:pPr algn="ctr" eaLnBrk="0" hangingPunct="0">
              <a:lnSpc>
                <a:spcPct val="85000"/>
              </a:lnSpc>
            </a:pPr>
            <a:r>
              <a:rPr lang="en-US" sz="1200" b="1">
                <a:ea typeface="MS PGothic" pitchFamily="34" charset="-128"/>
              </a:rPr>
              <a:t>N</a:t>
            </a:r>
          </a:p>
          <a:p>
            <a:pPr algn="ctr" eaLnBrk="0" hangingPunct="0">
              <a:lnSpc>
                <a:spcPct val="85000"/>
              </a:lnSpc>
            </a:pPr>
            <a:r>
              <a:rPr lang="en-US" sz="1200" b="1">
                <a:ea typeface="MS PGothic" pitchFamily="34" charset="-128"/>
              </a:rPr>
              <a:t>E</a:t>
            </a:r>
          </a:p>
          <a:p>
            <a:pPr algn="ctr" eaLnBrk="0" hangingPunct="0">
              <a:lnSpc>
                <a:spcPct val="85000"/>
              </a:lnSpc>
            </a:pPr>
            <a:r>
              <a:rPr lang="en-US" sz="1200" b="1">
                <a:ea typeface="MS PGothic" pitchFamily="34" charset="-128"/>
              </a:rPr>
              <a:t>N</a:t>
            </a:r>
          </a:p>
          <a:p>
            <a:pPr algn="ctr" eaLnBrk="0" hangingPunct="0">
              <a:lnSpc>
                <a:spcPct val="85000"/>
              </a:lnSpc>
            </a:pPr>
            <a:r>
              <a:rPr lang="en-US" sz="1200" b="1">
                <a:ea typeface="MS PGothic" pitchFamily="34" charset="-128"/>
              </a:rPr>
              <a:t>D</a:t>
            </a:r>
          </a:p>
          <a:p>
            <a:pPr algn="ctr" eaLnBrk="0" hangingPunct="0">
              <a:lnSpc>
                <a:spcPct val="85000"/>
              </a:lnSpc>
            </a:pPr>
            <a:r>
              <a:rPr lang="en-US" sz="1200" b="1">
                <a:ea typeface="MS PGothic" pitchFamily="34" charset="-128"/>
              </a:rPr>
              <a:t>E</a:t>
            </a:r>
          </a:p>
        </p:txBody>
      </p:sp>
      <p:sp>
        <p:nvSpPr>
          <p:cNvPr id="47119" name="Rectangle 6"/>
          <p:cNvSpPr>
            <a:spLocks noChangeArrowheads="1"/>
          </p:cNvSpPr>
          <p:nvPr/>
        </p:nvSpPr>
        <p:spPr bwMode="invGray">
          <a:xfrm>
            <a:off x="3032125" y="2810327"/>
            <a:ext cx="401638" cy="2727325"/>
          </a:xfrm>
          <a:prstGeom prst="roundRect">
            <a:avLst>
              <a:gd name="adj" fmla="val 16667"/>
            </a:avLst>
          </a:prstGeom>
          <a:solidFill>
            <a:schemeClr val="bg2"/>
          </a:solidFill>
          <a:ln>
            <a:noFill/>
          </a:ln>
        </p:spPr>
        <p:txBody>
          <a:bodyPr wrap="none" anchor="ctr"/>
          <a:lstStyle/>
          <a:p>
            <a:pPr algn="ctr" eaLnBrk="0" hangingPunct="0">
              <a:lnSpc>
                <a:spcPct val="90000"/>
              </a:lnSpc>
            </a:pPr>
            <a:r>
              <a:rPr lang="en-US" sz="1200" b="1">
                <a:ea typeface="MS PGothic" pitchFamily="34" charset="-128"/>
              </a:rPr>
              <a:t>R</a:t>
            </a:r>
          </a:p>
          <a:p>
            <a:pPr algn="ctr" eaLnBrk="0" hangingPunct="0">
              <a:lnSpc>
                <a:spcPct val="90000"/>
              </a:lnSpc>
            </a:pPr>
            <a:r>
              <a:rPr lang="en-US" sz="1200" b="1">
                <a:ea typeface="MS PGothic" pitchFamily="34" charset="-128"/>
              </a:rPr>
              <a:t>A</a:t>
            </a:r>
          </a:p>
          <a:p>
            <a:pPr algn="ctr" eaLnBrk="0" hangingPunct="0">
              <a:lnSpc>
                <a:spcPct val="90000"/>
              </a:lnSpc>
            </a:pPr>
            <a:r>
              <a:rPr lang="en-US" sz="1200" b="1">
                <a:ea typeface="MS PGothic" pitchFamily="34" charset="-128"/>
              </a:rPr>
              <a:t>N</a:t>
            </a:r>
          </a:p>
          <a:p>
            <a:pPr algn="ctr" eaLnBrk="0" hangingPunct="0">
              <a:lnSpc>
                <a:spcPct val="90000"/>
              </a:lnSpc>
            </a:pPr>
            <a:r>
              <a:rPr lang="en-US" sz="1200" b="1">
                <a:ea typeface="MS PGothic" pitchFamily="34" charset="-128"/>
              </a:rPr>
              <a:t>D</a:t>
            </a:r>
          </a:p>
          <a:p>
            <a:pPr algn="ctr" eaLnBrk="0" hangingPunct="0">
              <a:lnSpc>
                <a:spcPct val="90000"/>
              </a:lnSpc>
            </a:pPr>
            <a:r>
              <a:rPr lang="en-US" sz="1200" b="1">
                <a:ea typeface="MS PGothic" pitchFamily="34" charset="-128"/>
              </a:rPr>
              <a:t>O</a:t>
            </a:r>
          </a:p>
          <a:p>
            <a:pPr algn="ctr" eaLnBrk="0" hangingPunct="0">
              <a:lnSpc>
                <a:spcPct val="90000"/>
              </a:lnSpc>
            </a:pPr>
            <a:r>
              <a:rPr lang="en-US" sz="1200" b="1">
                <a:ea typeface="MS PGothic" pitchFamily="34" charset="-128"/>
              </a:rPr>
              <a:t>M</a:t>
            </a:r>
          </a:p>
          <a:p>
            <a:pPr algn="ctr" eaLnBrk="0" hangingPunct="0">
              <a:lnSpc>
                <a:spcPct val="90000"/>
              </a:lnSpc>
            </a:pPr>
            <a:r>
              <a:rPr lang="en-US" sz="1200" b="1">
                <a:ea typeface="MS PGothic" pitchFamily="34" charset="-128"/>
              </a:rPr>
              <a:t>I</a:t>
            </a:r>
          </a:p>
          <a:p>
            <a:pPr algn="ctr" eaLnBrk="0" hangingPunct="0">
              <a:lnSpc>
                <a:spcPct val="90000"/>
              </a:lnSpc>
            </a:pPr>
            <a:r>
              <a:rPr lang="en-US" sz="1200" b="1">
                <a:ea typeface="MS PGothic" pitchFamily="34" charset="-128"/>
              </a:rPr>
              <a:t>S</a:t>
            </a:r>
          </a:p>
          <a:p>
            <a:pPr algn="ctr" eaLnBrk="0" hangingPunct="0">
              <a:lnSpc>
                <a:spcPct val="90000"/>
              </a:lnSpc>
            </a:pPr>
            <a:r>
              <a:rPr lang="en-US" sz="1200" b="1">
                <a:ea typeface="MS PGothic" pitchFamily="34" charset="-128"/>
              </a:rPr>
              <a:t>I</a:t>
            </a:r>
          </a:p>
          <a:p>
            <a:pPr algn="ctr" eaLnBrk="0" hangingPunct="0">
              <a:lnSpc>
                <a:spcPct val="90000"/>
              </a:lnSpc>
            </a:pPr>
            <a:r>
              <a:rPr lang="en-US" sz="1200" b="1">
                <a:ea typeface="MS PGothic" pitchFamily="34" charset="-128"/>
              </a:rPr>
              <a:t>E</a:t>
            </a:r>
          </a:p>
          <a:p>
            <a:pPr algn="ctr" eaLnBrk="0" hangingPunct="0">
              <a:lnSpc>
                <a:spcPct val="90000"/>
              </a:lnSpc>
            </a:pPr>
            <a:r>
              <a:rPr lang="en-US" sz="1200" b="1">
                <a:ea typeface="MS PGothic" pitchFamily="34" charset="-128"/>
              </a:rPr>
              <a:t>R</a:t>
            </a:r>
          </a:p>
          <a:p>
            <a:pPr algn="ctr" eaLnBrk="0" hangingPunct="0">
              <a:lnSpc>
                <a:spcPct val="90000"/>
              </a:lnSpc>
            </a:pPr>
            <a:r>
              <a:rPr lang="en-US" sz="1200" b="1">
                <a:ea typeface="MS PGothic" pitchFamily="34" charset="-128"/>
              </a:rPr>
              <a:t>U</a:t>
            </a:r>
          </a:p>
          <a:p>
            <a:pPr algn="ctr" eaLnBrk="0" hangingPunct="0">
              <a:lnSpc>
                <a:spcPct val="90000"/>
              </a:lnSpc>
            </a:pPr>
            <a:r>
              <a:rPr lang="en-US" sz="1200" b="1">
                <a:ea typeface="MS PGothic" pitchFamily="34" charset="-128"/>
              </a:rPr>
              <a:t>N</a:t>
            </a:r>
          </a:p>
          <a:p>
            <a:pPr algn="ctr" eaLnBrk="0" hangingPunct="0">
              <a:lnSpc>
                <a:spcPct val="90000"/>
              </a:lnSpc>
            </a:pPr>
            <a:r>
              <a:rPr lang="en-US" sz="1200" b="1">
                <a:ea typeface="MS PGothic" pitchFamily="34" charset="-128"/>
              </a:rPr>
              <a:t>G</a:t>
            </a:r>
            <a:endParaRPr lang="en-US" sz="2400">
              <a:ea typeface="MS PGothic" pitchFamily="34" charset="-128"/>
            </a:endParaRPr>
          </a:p>
        </p:txBody>
      </p:sp>
      <p:sp>
        <p:nvSpPr>
          <p:cNvPr id="47120" name="AutoShape 4"/>
          <p:cNvSpPr>
            <a:spLocks noChangeArrowheads="1"/>
          </p:cNvSpPr>
          <p:nvPr/>
        </p:nvSpPr>
        <p:spPr bwMode="auto">
          <a:xfrm>
            <a:off x="3590925" y="2989715"/>
            <a:ext cx="2770188" cy="841375"/>
          </a:xfrm>
          <a:prstGeom prst="homePlate">
            <a:avLst>
              <a:gd name="adj" fmla="val 49189"/>
            </a:avLst>
          </a:prstGeom>
          <a:solidFill>
            <a:schemeClr val="accent3"/>
          </a:solidFill>
          <a:ln>
            <a:noFill/>
          </a:ln>
        </p:spPr>
        <p:txBody>
          <a:bodyPr anchor="ctr"/>
          <a:lstStyle/>
          <a:p>
            <a:endParaRPr lang="de-DE">
              <a:ea typeface="MS PGothic" pitchFamily="34" charset="-128"/>
            </a:endParaRPr>
          </a:p>
        </p:txBody>
      </p:sp>
      <p:sp>
        <p:nvSpPr>
          <p:cNvPr id="47121" name="Text Box 7"/>
          <p:cNvSpPr txBox="1">
            <a:spLocks noChangeArrowheads="1"/>
          </p:cNvSpPr>
          <p:nvPr/>
        </p:nvSpPr>
        <p:spPr bwMode="auto">
          <a:xfrm>
            <a:off x="3841750" y="3167515"/>
            <a:ext cx="19050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err="1">
                <a:ea typeface="MS PGothic" pitchFamily="34" charset="-128"/>
              </a:rPr>
              <a:t>Denosumab</a:t>
            </a:r>
            <a:r>
              <a:rPr lang="en-US" sz="1600" b="1">
                <a:ea typeface="MS PGothic" pitchFamily="34" charset="-128"/>
              </a:rPr>
              <a:t> </a:t>
            </a:r>
            <a:br>
              <a:rPr lang="en-US" sz="1600" b="1">
                <a:ea typeface="MS PGothic" pitchFamily="34" charset="-128"/>
              </a:rPr>
            </a:br>
            <a:r>
              <a:rPr lang="en-US" sz="1600" b="1">
                <a:ea typeface="MS PGothic" pitchFamily="34" charset="-128"/>
              </a:rPr>
              <a:t>60 mg SC Q6M</a:t>
            </a:r>
          </a:p>
          <a:p>
            <a:pPr algn="ctr" eaLnBrk="1" hangingPunct="1"/>
            <a:r>
              <a:rPr lang="en-US" sz="1600" b="1">
                <a:ea typeface="MS PGothic" pitchFamily="34" charset="-128"/>
              </a:rPr>
              <a:t>n = 3902</a:t>
            </a:r>
          </a:p>
        </p:txBody>
      </p:sp>
      <p:sp>
        <p:nvSpPr>
          <p:cNvPr id="47122" name="AutoShape 3"/>
          <p:cNvSpPr>
            <a:spLocks noChangeArrowheads="1"/>
          </p:cNvSpPr>
          <p:nvPr/>
        </p:nvSpPr>
        <p:spPr bwMode="invGray">
          <a:xfrm>
            <a:off x="3590925" y="4558165"/>
            <a:ext cx="2770188" cy="841375"/>
          </a:xfrm>
          <a:prstGeom prst="homePlate">
            <a:avLst>
              <a:gd name="adj" fmla="val 49189"/>
            </a:avLst>
          </a:prstGeom>
          <a:solidFill>
            <a:srgbClr val="757577"/>
          </a:solidFill>
          <a:ln>
            <a:noFill/>
          </a:ln>
        </p:spPr>
        <p:txBody>
          <a:bodyPr lIns="9144" rIns="9144" anchor="ctr"/>
          <a:lstStyle/>
          <a:p>
            <a:endParaRPr lang="de-DE" sz="2000">
              <a:ea typeface="MS PGothic" pitchFamily="34" charset="-128"/>
            </a:endParaRPr>
          </a:p>
        </p:txBody>
      </p:sp>
      <p:sp>
        <p:nvSpPr>
          <p:cNvPr id="47123" name="Text Box 12"/>
          <p:cNvSpPr txBox="1">
            <a:spLocks noChangeArrowheads="1"/>
          </p:cNvSpPr>
          <p:nvPr/>
        </p:nvSpPr>
        <p:spPr bwMode="invGray">
          <a:xfrm>
            <a:off x="4173539" y="4794701"/>
            <a:ext cx="12398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44" rIns="9144"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ea typeface="MS PGothic" pitchFamily="34" charset="-128"/>
              </a:rPr>
              <a:t>Placebo</a:t>
            </a:r>
          </a:p>
          <a:p>
            <a:pPr algn="ctr" eaLnBrk="1" hangingPunct="1"/>
            <a:r>
              <a:rPr lang="en-US" sz="1600" b="1">
                <a:ea typeface="MS PGothic" pitchFamily="34" charset="-128"/>
              </a:rPr>
              <a:t>n = 3906</a:t>
            </a:r>
          </a:p>
        </p:txBody>
      </p:sp>
      <p:grpSp>
        <p:nvGrpSpPr>
          <p:cNvPr id="47124" name="Group 32"/>
          <p:cNvGrpSpPr>
            <a:grpSpLocks/>
          </p:cNvGrpSpPr>
          <p:nvPr/>
        </p:nvGrpSpPr>
        <p:grpSpPr bwMode="auto">
          <a:xfrm>
            <a:off x="3590926" y="3970789"/>
            <a:ext cx="2747963" cy="455612"/>
            <a:chOff x="1378" y="2401"/>
            <a:chExt cx="1731" cy="287"/>
          </a:xfrm>
        </p:grpSpPr>
        <p:sp>
          <p:nvSpPr>
            <p:cNvPr id="47127" name="Text Box 42"/>
            <p:cNvSpPr txBox="1">
              <a:spLocks noChangeAspect="1" noChangeArrowheads="1"/>
            </p:cNvSpPr>
            <p:nvPr/>
          </p:nvSpPr>
          <p:spPr bwMode="invGray">
            <a:xfrm>
              <a:off x="1515" y="2401"/>
              <a:ext cx="147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ea typeface="MS PGothic" pitchFamily="34" charset="-128"/>
                </a:rPr>
                <a:t>Calcium und Vitamin D</a:t>
              </a:r>
            </a:p>
          </p:txBody>
        </p:sp>
        <p:sp>
          <p:nvSpPr>
            <p:cNvPr id="47128" name="Line 43"/>
            <p:cNvSpPr>
              <a:spLocks noChangeAspect="1" noChangeShapeType="1"/>
            </p:cNvSpPr>
            <p:nvPr/>
          </p:nvSpPr>
          <p:spPr bwMode="invGray">
            <a:xfrm rot="10800000" flipH="1">
              <a:off x="1378" y="2577"/>
              <a:ext cx="1731"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
        <p:nvSpPr>
          <p:cNvPr id="47125" name="Rectangle 35"/>
          <p:cNvSpPr>
            <a:spLocks noGrp="1" noChangeArrowheads="1"/>
          </p:cNvSpPr>
          <p:nvPr>
            <p:ph type="title"/>
          </p:nvPr>
        </p:nvSpPr>
        <p:spPr/>
        <p:txBody>
          <a:bodyPr/>
          <a:lstStyle/>
          <a:p>
            <a:r>
              <a:rPr lang="de-AT" b="1" dirty="0"/>
              <a:t>Phase 3 Studie FREEDOM: Studiendesign</a:t>
            </a:r>
            <a:endParaRPr lang="de-AT" sz="2000" b="1" i="1" dirty="0"/>
          </a:p>
        </p:txBody>
      </p:sp>
      <p:sp>
        <p:nvSpPr>
          <p:cNvPr id="39" name="Text Placeholder 7">
            <a:extLst>
              <a:ext uri="{FF2B5EF4-FFF2-40B4-BE49-F238E27FC236}">
                <a16:creationId xmlns:a16="http://schemas.microsoft.com/office/drawing/2014/main" id="{6DB67D6C-D72A-48F2-9A0D-E532FDF4B123}"/>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r>
              <a:rPr lang="en-US" sz="900" dirty="0">
                <a:solidFill>
                  <a:schemeClr val="tx1"/>
                </a:solidFill>
              </a:rPr>
              <a:t>Q6M = </a:t>
            </a:r>
            <a:r>
              <a:rPr lang="en-US" sz="900" dirty="0" err="1">
                <a:solidFill>
                  <a:schemeClr val="tx1"/>
                </a:solidFill>
              </a:rPr>
              <a:t>einmal</a:t>
            </a:r>
            <a:r>
              <a:rPr lang="en-US" sz="900" dirty="0">
                <a:solidFill>
                  <a:schemeClr val="tx1"/>
                </a:solidFill>
              </a:rPr>
              <a:t> alle 6 </a:t>
            </a:r>
            <a:r>
              <a:rPr lang="en-US" sz="900" dirty="0" err="1">
                <a:solidFill>
                  <a:schemeClr val="tx1"/>
                </a:solidFill>
              </a:rPr>
              <a:t>Monate</a:t>
            </a:r>
            <a:r>
              <a:rPr lang="en-US" sz="900" dirty="0">
                <a:solidFill>
                  <a:schemeClr val="tx1"/>
                </a:solidFill>
              </a:rPr>
              <a:t>; SC = </a:t>
            </a:r>
            <a:r>
              <a:rPr lang="en-US" sz="900" dirty="0" err="1">
                <a:solidFill>
                  <a:schemeClr val="tx1"/>
                </a:solidFill>
              </a:rPr>
              <a:t>subkutan</a:t>
            </a:r>
            <a:endParaRPr lang="en-US" sz="900" dirty="0">
              <a:solidFill>
                <a:schemeClr val="tx1"/>
              </a:solidFill>
            </a:endParaRPr>
          </a:p>
          <a:p>
            <a:pPr eaLnBrk="1" hangingPunct="1"/>
            <a:r>
              <a:rPr lang="en-US" sz="900" dirty="0">
                <a:solidFill>
                  <a:schemeClr val="tx1"/>
                </a:solidFill>
              </a:rPr>
              <a:t>Cummings SR, et al. </a:t>
            </a:r>
            <a:r>
              <a:rPr lang="en-US" sz="900" i="1" dirty="0">
                <a:solidFill>
                  <a:schemeClr val="tx1"/>
                </a:solidFill>
              </a:rPr>
              <a:t>N </a:t>
            </a:r>
            <a:r>
              <a:rPr lang="en-US" sz="900" i="1" dirty="0" err="1">
                <a:solidFill>
                  <a:schemeClr val="tx1"/>
                </a:solidFill>
              </a:rPr>
              <a:t>Engl</a:t>
            </a:r>
            <a:r>
              <a:rPr lang="en-US" sz="900" i="1" dirty="0">
                <a:solidFill>
                  <a:schemeClr val="tx1"/>
                </a:solidFill>
              </a:rPr>
              <a:t> J Med</a:t>
            </a:r>
            <a:r>
              <a:rPr lang="en-US" sz="900" dirty="0">
                <a:solidFill>
                  <a:schemeClr val="tx1"/>
                </a:solidFill>
              </a:rPr>
              <a:t>. </a:t>
            </a:r>
            <a:r>
              <a:rPr lang="en-US" sz="800" dirty="0">
                <a:solidFill>
                  <a:schemeClr val="tx1"/>
                </a:solidFill>
              </a:rPr>
              <a:t>2009; 361: 756-765</a:t>
            </a:r>
          </a:p>
        </p:txBody>
      </p:sp>
    </p:spTree>
    <p:custDataLst>
      <p:tags r:id="rId1"/>
    </p:custDataLst>
    <p:extLst>
      <p:ext uri="{BB962C8B-B14F-4D97-AF65-F5344CB8AC3E}">
        <p14:creationId xmlns:p14="http://schemas.microsoft.com/office/powerpoint/2010/main" val="10504774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de-AT" b="1" dirty="0"/>
              <a:t>Phase 3 Studie FREEDOM: Ausgewählte Baseline Charakteristika und Patientendisposition</a:t>
            </a:r>
            <a:endParaRPr lang="de-AT" sz="2000" b="1" i="1" dirty="0"/>
          </a:p>
        </p:txBody>
      </p:sp>
      <p:graphicFrame>
        <p:nvGraphicFramePr>
          <p:cNvPr id="203781" name="Group 5"/>
          <p:cNvGraphicFramePr>
            <a:graphicFrameLocks noGrp="1"/>
          </p:cNvGraphicFramePr>
          <p:nvPr>
            <p:ph type="tbl" idx="4294967295"/>
            <p:extLst>
              <p:ext uri="{D42A27DB-BD31-4B8C-83A1-F6EECF244321}">
                <p14:modId xmlns:p14="http://schemas.microsoft.com/office/powerpoint/2010/main" val="1321153763"/>
              </p:ext>
            </p:extLst>
          </p:nvPr>
        </p:nvGraphicFramePr>
        <p:xfrm>
          <a:off x="2030805" y="1658361"/>
          <a:ext cx="8130391" cy="3690938"/>
        </p:xfrm>
        <a:graphic>
          <a:graphicData uri="http://schemas.openxmlformats.org/drawingml/2006/table">
            <a:tbl>
              <a:tblPr>
                <a:tableStyleId>{2D5ABB26-0587-4C30-8999-92F81FD0307C}</a:tableStyleId>
              </a:tblPr>
              <a:tblGrid>
                <a:gridCol w="4257892">
                  <a:extLst>
                    <a:ext uri="{9D8B030D-6E8A-4147-A177-3AD203B41FA5}">
                      <a16:colId xmlns:a16="http://schemas.microsoft.com/office/drawing/2014/main" val="20000"/>
                    </a:ext>
                  </a:extLst>
                </a:gridCol>
                <a:gridCol w="1936249">
                  <a:extLst>
                    <a:ext uri="{9D8B030D-6E8A-4147-A177-3AD203B41FA5}">
                      <a16:colId xmlns:a16="http://schemas.microsoft.com/office/drawing/2014/main" val="20001"/>
                    </a:ext>
                  </a:extLst>
                </a:gridCol>
                <a:gridCol w="1936250">
                  <a:extLst>
                    <a:ext uri="{9D8B030D-6E8A-4147-A177-3AD203B41FA5}">
                      <a16:colId xmlns:a16="http://schemas.microsoft.com/office/drawing/2014/main" val="20002"/>
                    </a:ext>
                  </a:extLst>
                </a:gridCol>
              </a:tblGrid>
              <a:tr h="834666">
                <a:tc>
                  <a:txBody>
                    <a:bodyPr/>
                    <a:lstStyle/>
                    <a:p>
                      <a:pPr marL="0" marR="0" lvl="0" indent="0" algn="l" defTabSz="914400" rtl="0" eaLnBrk="1" fontAlgn="base" latinLnBrk="0" hangingPunct="1">
                        <a:lnSpc>
                          <a:spcPct val="100000"/>
                        </a:lnSpc>
                        <a:spcBef>
                          <a:spcPct val="30000"/>
                        </a:spcBef>
                        <a:spcAft>
                          <a:spcPct val="0"/>
                        </a:spcAft>
                        <a:buClr>
                          <a:schemeClr val="tx2"/>
                        </a:buClr>
                        <a:buSzTx/>
                        <a:buFont typeface="Wingdings" pitchFamily="2" charset="2"/>
                        <a:buNone/>
                        <a:tabLst/>
                      </a:pPr>
                      <a:endParaRPr kumimoji="0" lang="de-DE" sz="1200" b="1" i="0" u="none" strike="noStrike" cap="none" normalizeH="0" baseline="0" dirty="0">
                        <a:ln>
                          <a:noFill/>
                        </a:ln>
                        <a:solidFill>
                          <a:schemeClr val="tx1"/>
                        </a:solidFill>
                        <a:effectLst/>
                        <a:latin typeface="+mn-lt"/>
                        <a:ea typeface="Arial Unicode MS" pitchFamily="34" charset="-128"/>
                        <a:cs typeface="Arial Unicode MS" pitchFamily="34" charset="-128"/>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br>
                        <a:rPr kumimoji="0" lang="en-US" sz="1200" b="1" u="none" strike="noStrike" cap="none" normalizeH="0" baseline="0" dirty="0">
                          <a:ln>
                            <a:noFill/>
                          </a:ln>
                          <a:solidFill>
                            <a:schemeClr val="bg1"/>
                          </a:solidFill>
                          <a:effectLst/>
                          <a:latin typeface="+mn-lt"/>
                        </a:rPr>
                      </a:br>
                      <a:r>
                        <a:rPr kumimoji="0" lang="en-US" sz="1200" b="1" u="none" strike="noStrike" cap="none" normalizeH="0" baseline="0" dirty="0">
                          <a:ln>
                            <a:noFill/>
                          </a:ln>
                          <a:solidFill>
                            <a:schemeClr val="bg1"/>
                          </a:solidFill>
                          <a:effectLst/>
                          <a:latin typeface="+mn-lt"/>
                        </a:rPr>
                        <a:t>Placebo</a:t>
                      </a:r>
                    </a:p>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200" b="1" u="none" strike="noStrike" cap="none" normalizeH="0" baseline="0" dirty="0">
                          <a:ln>
                            <a:noFill/>
                          </a:ln>
                          <a:solidFill>
                            <a:schemeClr val="bg1"/>
                          </a:solidFill>
                          <a:effectLst/>
                          <a:latin typeface="+mn-lt"/>
                        </a:rPr>
                        <a:t>(n = 3906)</a:t>
                      </a:r>
                      <a:endParaRPr kumimoji="0" lang="en-US" sz="1200" b="1" i="0" u="none" strike="noStrike" cap="none" normalizeH="0" baseline="0" dirty="0">
                        <a:ln>
                          <a:noFill/>
                        </a:ln>
                        <a:solidFill>
                          <a:schemeClr val="bg1"/>
                        </a:solidFill>
                        <a:effectLst/>
                        <a:latin typeface="+mn-lt"/>
                        <a:ea typeface="Arial Unicode MS" pitchFamily="34" charset="-128"/>
                        <a:cs typeface="Arial Unicode MS" pitchFamily="34" charset="-128"/>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200" b="1" u="none" strike="noStrike" cap="none" normalizeH="0" baseline="0" dirty="0">
                          <a:ln>
                            <a:noFill/>
                          </a:ln>
                          <a:solidFill>
                            <a:schemeClr val="bg1"/>
                          </a:solidFill>
                          <a:effectLst/>
                          <a:latin typeface="+mn-lt"/>
                        </a:rPr>
                        <a:t>Denosumab</a:t>
                      </a:r>
                      <a:br>
                        <a:rPr kumimoji="0" lang="en-US" sz="1200" b="1" u="none" strike="noStrike" cap="none" normalizeH="0" baseline="0" dirty="0">
                          <a:ln>
                            <a:noFill/>
                          </a:ln>
                          <a:solidFill>
                            <a:schemeClr val="bg1"/>
                          </a:solidFill>
                          <a:effectLst/>
                          <a:latin typeface="+mn-lt"/>
                        </a:rPr>
                      </a:br>
                      <a:r>
                        <a:rPr kumimoji="0" lang="en-US" sz="1200" b="1" u="none" strike="noStrike" cap="none" normalizeH="0" baseline="0" dirty="0">
                          <a:ln>
                            <a:noFill/>
                          </a:ln>
                          <a:solidFill>
                            <a:schemeClr val="bg1"/>
                          </a:solidFill>
                          <a:effectLst/>
                          <a:latin typeface="+mn-lt"/>
                        </a:rPr>
                        <a:t>60 mg Q6M</a:t>
                      </a:r>
                    </a:p>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200" b="1" u="none" strike="noStrike" cap="none" normalizeH="0" baseline="0" dirty="0">
                          <a:ln>
                            <a:noFill/>
                          </a:ln>
                          <a:solidFill>
                            <a:schemeClr val="bg1"/>
                          </a:solidFill>
                          <a:effectLst/>
                          <a:latin typeface="+mn-lt"/>
                        </a:rPr>
                        <a:t>(n = 3902)</a:t>
                      </a:r>
                      <a:endParaRPr kumimoji="0" lang="en-US" sz="1200" b="1" i="0" u="none" strike="noStrike" cap="none" normalizeH="0" baseline="0" dirty="0">
                        <a:ln>
                          <a:noFill/>
                        </a:ln>
                        <a:solidFill>
                          <a:schemeClr val="bg1"/>
                        </a:solidFill>
                        <a:effectLst/>
                        <a:latin typeface="+mn-lt"/>
                        <a:ea typeface="Arial Unicode MS" pitchFamily="34" charset="-128"/>
                        <a:cs typeface="Arial Unicode MS" pitchFamily="34" charset="-128"/>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05215">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200" b="1" u="none" strike="noStrike" cap="none" normalizeH="0" baseline="0" dirty="0" err="1">
                          <a:ln>
                            <a:noFill/>
                          </a:ln>
                          <a:solidFill>
                            <a:schemeClr val="tx1"/>
                          </a:solidFill>
                          <a:effectLst/>
                          <a:latin typeface="+mn-lt"/>
                        </a:rPr>
                        <a:t>Mittleres</a:t>
                      </a:r>
                      <a:r>
                        <a:rPr kumimoji="0" lang="en-US" sz="1200" b="1" u="none" strike="noStrike" cap="none" normalizeH="0" baseline="0" dirty="0">
                          <a:ln>
                            <a:noFill/>
                          </a:ln>
                          <a:solidFill>
                            <a:schemeClr val="tx1"/>
                          </a:solidFill>
                          <a:effectLst/>
                          <a:latin typeface="+mn-lt"/>
                        </a:rPr>
                        <a:t> Alter, Jahre (SD)</a:t>
                      </a:r>
                      <a:endParaRPr kumimoji="0" lang="en-US" sz="1200" b="1"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30000"/>
                        </a:spcBef>
                        <a:spcAft>
                          <a:spcPts val="100"/>
                        </a:spcAft>
                        <a:buClrTx/>
                        <a:buSzTx/>
                        <a:buFontTx/>
                        <a:buNone/>
                        <a:tabLst>
                          <a:tab pos="625475" algn="r"/>
                        </a:tabLst>
                      </a:pPr>
                      <a:r>
                        <a:rPr kumimoji="0" lang="en-US" sz="1200" u="none" strike="noStrike" cap="none" normalizeH="0" baseline="0" dirty="0">
                          <a:ln>
                            <a:noFill/>
                          </a:ln>
                          <a:solidFill>
                            <a:schemeClr val="tx1"/>
                          </a:solidFill>
                          <a:effectLst/>
                          <a:latin typeface="+mn-lt"/>
                        </a:rPr>
                        <a:t>72.3 (5.2)</a:t>
                      </a:r>
                      <a:endParaRPr kumimoji="0" lang="en-US" sz="1200" b="0"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30000"/>
                        </a:spcBef>
                        <a:spcAft>
                          <a:spcPts val="100"/>
                        </a:spcAft>
                        <a:buClrTx/>
                        <a:buSzTx/>
                        <a:buFontTx/>
                        <a:buNone/>
                        <a:tabLst/>
                      </a:pPr>
                      <a:r>
                        <a:rPr kumimoji="0" lang="en-US" sz="1200" u="none" strike="noStrike" cap="none" normalizeH="0" baseline="0">
                          <a:ln>
                            <a:noFill/>
                          </a:ln>
                          <a:solidFill>
                            <a:schemeClr val="tx1"/>
                          </a:solidFill>
                          <a:effectLst/>
                          <a:latin typeface="+mn-lt"/>
                        </a:rPr>
                        <a:t>72.3 (5.2)</a:t>
                      </a:r>
                      <a:endParaRPr kumimoji="0" lang="en-US" sz="1200" b="0" i="0" u="none" strike="noStrike" cap="none" normalizeH="0" baseline="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629">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200" b="1" u="none" strike="noStrike" cap="none" normalizeH="0" baseline="0" dirty="0" err="1">
                          <a:ln>
                            <a:noFill/>
                          </a:ln>
                          <a:solidFill>
                            <a:schemeClr val="tx1"/>
                          </a:solidFill>
                          <a:effectLst/>
                          <a:latin typeface="+mn-lt"/>
                        </a:rPr>
                        <a:t>Mittlerer</a:t>
                      </a:r>
                      <a:r>
                        <a:rPr kumimoji="0" lang="en-US" sz="1200" b="1" u="none" strike="noStrike" cap="none" normalizeH="0" baseline="0" dirty="0">
                          <a:ln>
                            <a:noFill/>
                          </a:ln>
                          <a:solidFill>
                            <a:schemeClr val="tx1"/>
                          </a:solidFill>
                          <a:effectLst/>
                          <a:latin typeface="+mn-lt"/>
                        </a:rPr>
                        <a:t> Body Mass Index (SD) </a:t>
                      </a:r>
                      <a:endParaRPr kumimoji="0" lang="en-US" sz="1200" b="1"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tab pos="625475" algn="r"/>
                        </a:tabLst>
                      </a:pPr>
                      <a:r>
                        <a:rPr kumimoji="0" lang="en-US" sz="1200" u="none" strike="noStrike" cap="none" normalizeH="0" baseline="0" dirty="0">
                          <a:ln>
                            <a:noFill/>
                          </a:ln>
                          <a:solidFill>
                            <a:schemeClr val="tx1"/>
                          </a:solidFill>
                          <a:effectLst/>
                          <a:latin typeface="+mn-lt"/>
                        </a:rPr>
                        <a:t>26.0 (4.2)</a:t>
                      </a:r>
                      <a:endParaRPr kumimoji="0" lang="en-US" sz="1200" b="0"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sz="1200" u="none" strike="noStrike" cap="none" normalizeH="0" baseline="0">
                          <a:ln>
                            <a:noFill/>
                          </a:ln>
                          <a:solidFill>
                            <a:schemeClr val="tx1"/>
                          </a:solidFill>
                          <a:effectLst/>
                          <a:latin typeface="+mn-lt"/>
                        </a:rPr>
                        <a:t>26.0 (4.1)</a:t>
                      </a:r>
                      <a:endParaRPr kumimoji="0" lang="en-US" sz="1200" b="0" i="0" u="none" strike="noStrike" cap="none" normalizeH="0" baseline="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5215">
                <a:tc>
                  <a:txBody>
                    <a:bodyPr/>
                    <a:lstStyle/>
                    <a:p>
                      <a:pPr marL="0" marR="0" lvl="0" indent="0" algn="l" defTabSz="914400" rtl="0" eaLnBrk="0" fontAlgn="base" latinLnBrk="0" hangingPunct="0">
                        <a:lnSpc>
                          <a:spcPct val="100000"/>
                        </a:lnSpc>
                        <a:spcBef>
                          <a:spcPct val="30000"/>
                        </a:spcBef>
                        <a:spcAft>
                          <a:spcPct val="0"/>
                        </a:spcAft>
                        <a:buClr>
                          <a:srgbClr val="FAFD00"/>
                        </a:buClr>
                        <a:buSzTx/>
                        <a:buFontTx/>
                        <a:buNone/>
                        <a:tabLst/>
                      </a:pPr>
                      <a:r>
                        <a:rPr kumimoji="0" lang="en-US" sz="1200" b="1" u="none" strike="noStrike" cap="none" normalizeH="0" baseline="0" dirty="0" err="1">
                          <a:ln>
                            <a:noFill/>
                          </a:ln>
                          <a:solidFill>
                            <a:schemeClr val="tx1"/>
                          </a:solidFill>
                          <a:effectLst/>
                          <a:latin typeface="+mn-lt"/>
                        </a:rPr>
                        <a:t>Mittlere</a:t>
                      </a:r>
                      <a:r>
                        <a:rPr kumimoji="0" lang="en-US" sz="1200" b="1" u="none" strike="noStrike" cap="none" normalizeH="0" baseline="0" dirty="0">
                          <a:ln>
                            <a:noFill/>
                          </a:ln>
                          <a:solidFill>
                            <a:schemeClr val="tx1"/>
                          </a:solidFill>
                          <a:effectLst/>
                          <a:latin typeface="+mn-lt"/>
                        </a:rPr>
                        <a:t> 25 (OH) Vitamin D Spiegel, ng/mL (SD)*</a:t>
                      </a:r>
                      <a:endParaRPr kumimoji="0" lang="en-US" sz="1200" b="1"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625475" algn="r"/>
                        </a:tabLst>
                      </a:pPr>
                      <a:r>
                        <a:rPr kumimoji="0" lang="en-US" sz="1200" u="none" strike="noStrike" cap="none" normalizeH="0" baseline="0" dirty="0">
                          <a:ln>
                            <a:noFill/>
                          </a:ln>
                          <a:solidFill>
                            <a:schemeClr val="tx1"/>
                          </a:solidFill>
                          <a:effectLst/>
                          <a:latin typeface="+mn-lt"/>
                        </a:rPr>
                        <a:t>22.9 (11.3)</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200" u="none" strike="noStrike" cap="none" normalizeH="0" baseline="0" dirty="0">
                          <a:ln>
                            <a:noFill/>
                          </a:ln>
                          <a:solidFill>
                            <a:schemeClr val="tx1"/>
                          </a:solidFill>
                          <a:effectLst/>
                          <a:latin typeface="+mn-lt"/>
                        </a:rPr>
                        <a:t>23.1 (11.7)</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200" b="1" u="none" strike="noStrike" cap="none" normalizeH="0" baseline="0" dirty="0" err="1">
                          <a:ln>
                            <a:noFill/>
                          </a:ln>
                          <a:solidFill>
                            <a:schemeClr val="tx1"/>
                          </a:solidFill>
                          <a:effectLst/>
                          <a:latin typeface="+mn-lt"/>
                        </a:rPr>
                        <a:t>Mittlerer</a:t>
                      </a:r>
                      <a:r>
                        <a:rPr kumimoji="0" lang="en-US" sz="1200" b="1" u="none" strike="noStrike" cap="none" normalizeH="0" baseline="0" dirty="0">
                          <a:ln>
                            <a:noFill/>
                          </a:ln>
                          <a:solidFill>
                            <a:schemeClr val="tx1"/>
                          </a:solidFill>
                          <a:effectLst/>
                          <a:latin typeface="+mn-lt"/>
                        </a:rPr>
                        <a:t> T-score an der </a:t>
                      </a:r>
                      <a:r>
                        <a:rPr kumimoji="0" lang="en-US" sz="1200" b="1" u="none" strike="noStrike" cap="none" normalizeH="0" baseline="0" dirty="0" err="1">
                          <a:ln>
                            <a:noFill/>
                          </a:ln>
                          <a:solidFill>
                            <a:schemeClr val="tx1"/>
                          </a:solidFill>
                          <a:effectLst/>
                          <a:latin typeface="+mn-lt"/>
                        </a:rPr>
                        <a:t>Lendenwirbelsäule</a:t>
                      </a:r>
                      <a:r>
                        <a:rPr kumimoji="0" lang="en-US" sz="1200" b="1" u="none" strike="noStrike" cap="none" normalizeH="0" baseline="0" dirty="0">
                          <a:ln>
                            <a:noFill/>
                          </a:ln>
                          <a:solidFill>
                            <a:schemeClr val="tx1"/>
                          </a:solidFill>
                          <a:effectLst/>
                          <a:latin typeface="+mn-lt"/>
                        </a:rPr>
                        <a:t> (SD)</a:t>
                      </a:r>
                      <a:endParaRPr kumimoji="0" lang="en-US" sz="1200" b="1"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625475" algn="r"/>
                        </a:tabLst>
                      </a:pPr>
                      <a:r>
                        <a:rPr kumimoji="0" lang="en-US" sz="1200" u="none" strike="noStrike" cap="none" normalizeH="0" baseline="0" dirty="0">
                          <a:ln>
                            <a:noFill/>
                          </a:ln>
                          <a:solidFill>
                            <a:schemeClr val="tx1"/>
                          </a:solidFill>
                          <a:effectLst/>
                          <a:latin typeface="+mn-lt"/>
                        </a:rPr>
                        <a:t>–2.84 (0.69)</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200" u="none" strike="noStrike" cap="none" normalizeH="0" baseline="0" dirty="0">
                          <a:ln>
                            <a:noFill/>
                          </a:ln>
                          <a:solidFill>
                            <a:schemeClr val="tx1"/>
                          </a:solidFill>
                          <a:effectLst/>
                          <a:latin typeface="+mn-lt"/>
                        </a:rPr>
                        <a:t>–2.82 (0.70)</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6862">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200" b="1" u="none" strike="noStrike" cap="none" normalizeH="0" baseline="0" dirty="0" err="1">
                          <a:ln>
                            <a:noFill/>
                          </a:ln>
                          <a:solidFill>
                            <a:schemeClr val="tx1"/>
                          </a:solidFill>
                          <a:effectLst/>
                          <a:latin typeface="+mn-lt"/>
                        </a:rPr>
                        <a:t>Mittlerer</a:t>
                      </a:r>
                      <a:r>
                        <a:rPr kumimoji="0" lang="en-US" sz="1200" b="1" u="none" strike="noStrike" cap="none" normalizeH="0" baseline="0" dirty="0">
                          <a:ln>
                            <a:noFill/>
                          </a:ln>
                          <a:solidFill>
                            <a:schemeClr val="tx1"/>
                          </a:solidFill>
                          <a:effectLst/>
                          <a:latin typeface="+mn-lt"/>
                        </a:rPr>
                        <a:t> T-score der </a:t>
                      </a:r>
                      <a:r>
                        <a:rPr kumimoji="0" lang="en-US" sz="1200" b="1" u="none" strike="noStrike" cap="none" normalizeH="0" baseline="0" dirty="0" err="1">
                          <a:ln>
                            <a:noFill/>
                          </a:ln>
                          <a:solidFill>
                            <a:schemeClr val="tx1"/>
                          </a:solidFill>
                          <a:effectLst/>
                          <a:latin typeface="+mn-lt"/>
                        </a:rPr>
                        <a:t>gesamten</a:t>
                      </a:r>
                      <a:r>
                        <a:rPr kumimoji="0" lang="en-US" sz="1200" b="1" u="none" strike="noStrike" cap="none" normalizeH="0" baseline="0" dirty="0">
                          <a:ln>
                            <a:noFill/>
                          </a:ln>
                          <a:solidFill>
                            <a:schemeClr val="tx1"/>
                          </a:solidFill>
                          <a:effectLst/>
                          <a:latin typeface="+mn-lt"/>
                        </a:rPr>
                        <a:t> </a:t>
                      </a:r>
                      <a:r>
                        <a:rPr kumimoji="0" lang="en-US" sz="1200" b="1" u="none" strike="noStrike" cap="none" normalizeH="0" baseline="0" dirty="0" err="1">
                          <a:ln>
                            <a:noFill/>
                          </a:ln>
                          <a:solidFill>
                            <a:schemeClr val="tx1"/>
                          </a:solidFill>
                          <a:effectLst/>
                          <a:latin typeface="+mn-lt"/>
                        </a:rPr>
                        <a:t>Hüfte</a:t>
                      </a:r>
                      <a:r>
                        <a:rPr kumimoji="0" lang="en-US" sz="1200" b="1" u="none" strike="noStrike" cap="none" normalizeH="0" baseline="0" dirty="0">
                          <a:ln>
                            <a:noFill/>
                          </a:ln>
                          <a:solidFill>
                            <a:schemeClr val="tx1"/>
                          </a:solidFill>
                          <a:effectLst/>
                          <a:latin typeface="+mn-lt"/>
                        </a:rPr>
                        <a:t> (SD)</a:t>
                      </a:r>
                      <a:endParaRPr kumimoji="0" lang="en-US" sz="1200" b="1"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tab pos="625475" algn="r"/>
                        </a:tabLst>
                      </a:pPr>
                      <a:r>
                        <a:rPr kumimoji="0" lang="en-US" sz="1200" u="none" strike="noStrike" cap="none" normalizeH="0" baseline="0" dirty="0">
                          <a:ln>
                            <a:noFill/>
                          </a:ln>
                          <a:solidFill>
                            <a:schemeClr val="tx1"/>
                          </a:solidFill>
                          <a:effectLst/>
                          <a:latin typeface="+mn-lt"/>
                        </a:rPr>
                        <a:t>–1.91 (0.81)</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pPr>
                      <a:r>
                        <a:rPr kumimoji="0" lang="en-US" sz="1200" u="none" strike="noStrike" cap="none" normalizeH="0" baseline="0" dirty="0">
                          <a:ln>
                            <a:noFill/>
                          </a:ln>
                          <a:solidFill>
                            <a:schemeClr val="tx1"/>
                          </a:solidFill>
                          <a:effectLst/>
                          <a:latin typeface="+mn-lt"/>
                        </a:rPr>
                        <a:t>–1.89 (0.81)</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3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200" b="1" u="none" strike="noStrike" cap="none" normalizeH="0" baseline="0" dirty="0" err="1">
                          <a:ln>
                            <a:noFill/>
                          </a:ln>
                          <a:solidFill>
                            <a:schemeClr val="tx1"/>
                          </a:solidFill>
                          <a:effectLst/>
                          <a:latin typeface="+mn-lt"/>
                        </a:rPr>
                        <a:t>Mittlerer</a:t>
                      </a:r>
                      <a:r>
                        <a:rPr kumimoji="0" lang="en-US" sz="1200" b="1" u="none" strike="noStrike" cap="none" normalizeH="0" baseline="0" dirty="0">
                          <a:ln>
                            <a:noFill/>
                          </a:ln>
                          <a:solidFill>
                            <a:schemeClr val="tx1"/>
                          </a:solidFill>
                          <a:effectLst/>
                          <a:latin typeface="+mn-lt"/>
                        </a:rPr>
                        <a:t> T-score des </a:t>
                      </a:r>
                      <a:r>
                        <a:rPr kumimoji="0" lang="en-US" sz="1200" b="1" u="none" strike="noStrike" cap="none" normalizeH="0" baseline="0" dirty="0" err="1">
                          <a:ln>
                            <a:noFill/>
                          </a:ln>
                          <a:solidFill>
                            <a:schemeClr val="tx1"/>
                          </a:solidFill>
                          <a:effectLst/>
                          <a:latin typeface="+mn-lt"/>
                        </a:rPr>
                        <a:t>Oberschenkelhalses</a:t>
                      </a:r>
                      <a:r>
                        <a:rPr kumimoji="0" lang="en-US" sz="1200" b="1" u="none" strike="noStrike" cap="none" normalizeH="0" baseline="0" dirty="0">
                          <a:ln>
                            <a:noFill/>
                          </a:ln>
                          <a:solidFill>
                            <a:schemeClr val="tx1"/>
                          </a:solidFill>
                          <a:effectLst/>
                          <a:latin typeface="+mn-lt"/>
                        </a:rPr>
                        <a:t> (SD)</a:t>
                      </a:r>
                      <a:endParaRPr kumimoji="0" lang="en-US" sz="1200" b="1" i="0" u="none" strike="noStrike" cap="none" normalizeH="0" baseline="0" dirty="0">
                        <a:ln>
                          <a:noFill/>
                        </a:ln>
                        <a:solidFill>
                          <a:schemeClr val="tx1"/>
                        </a:solidFill>
                        <a:effectLst/>
                        <a:latin typeface="+mn-lt"/>
                        <a:ea typeface="Times" pitchFamily="18" charset="0"/>
                        <a:cs typeface="Times New Roman" pitchFamily="18"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tab pos="625475" algn="r"/>
                        </a:tabLst>
                      </a:pPr>
                      <a:r>
                        <a:rPr kumimoji="0" lang="en-US" sz="1200" u="none" strike="noStrike" cap="none" normalizeH="0" baseline="0">
                          <a:ln>
                            <a:noFill/>
                          </a:ln>
                          <a:solidFill>
                            <a:schemeClr val="tx1"/>
                          </a:solidFill>
                          <a:effectLst/>
                          <a:latin typeface="+mn-lt"/>
                        </a:rPr>
                        <a:t>–2.17 (0.71)</a:t>
                      </a:r>
                      <a:endParaRPr kumimoji="0" lang="en-US" sz="1200" b="0" i="0" u="none" strike="noStrike" cap="none" normalizeH="0" baseline="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pPr>
                      <a:r>
                        <a:rPr kumimoji="0" lang="en-US" sz="1200" u="none" strike="noStrike" cap="none" normalizeH="0" baseline="0" dirty="0">
                          <a:ln>
                            <a:noFill/>
                          </a:ln>
                          <a:solidFill>
                            <a:schemeClr val="tx1"/>
                          </a:solidFill>
                          <a:effectLst/>
                          <a:latin typeface="+mn-lt"/>
                        </a:rPr>
                        <a:t>–2.15 (0.72)</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5215">
                <a:tc>
                  <a:txBody>
                    <a:bodyPr/>
                    <a:lstStyle/>
                    <a:p>
                      <a:pPr marL="0" marR="0" lvl="0" indent="0" algn="l" defTabSz="914400" rtl="0" eaLnBrk="0" fontAlgn="base" latinLnBrk="0" hangingPunct="0">
                        <a:lnSpc>
                          <a:spcPct val="100000"/>
                        </a:lnSpc>
                        <a:spcBef>
                          <a:spcPct val="30000"/>
                        </a:spcBef>
                        <a:spcAft>
                          <a:spcPct val="0"/>
                        </a:spcAft>
                        <a:buClr>
                          <a:srgbClr val="FAFD00"/>
                        </a:buClr>
                        <a:buSzTx/>
                        <a:buFontTx/>
                        <a:buNone/>
                        <a:tabLst/>
                      </a:pPr>
                      <a:r>
                        <a:rPr kumimoji="0" lang="en-US" sz="1200" b="1" u="none" strike="noStrike" cap="none" normalizeH="0" baseline="0" dirty="0" err="1">
                          <a:ln>
                            <a:noFill/>
                          </a:ln>
                          <a:solidFill>
                            <a:schemeClr val="tx1"/>
                          </a:solidFill>
                          <a:effectLst/>
                          <a:latin typeface="+mn-lt"/>
                        </a:rPr>
                        <a:t>Prävalente</a:t>
                      </a:r>
                      <a:r>
                        <a:rPr kumimoji="0" lang="en-US" sz="1200" b="1" u="none" strike="noStrike" cap="none" normalizeH="0" baseline="0" dirty="0">
                          <a:ln>
                            <a:noFill/>
                          </a:ln>
                          <a:solidFill>
                            <a:schemeClr val="tx1"/>
                          </a:solidFill>
                          <a:effectLst/>
                          <a:latin typeface="+mn-lt"/>
                        </a:rPr>
                        <a:t> </a:t>
                      </a:r>
                      <a:r>
                        <a:rPr kumimoji="0" lang="en-US" sz="1200" b="1" u="none" strike="noStrike" cap="none" normalizeH="0" baseline="0" dirty="0" err="1">
                          <a:ln>
                            <a:noFill/>
                          </a:ln>
                          <a:solidFill>
                            <a:schemeClr val="tx1"/>
                          </a:solidFill>
                          <a:effectLst/>
                          <a:latin typeface="+mn-lt"/>
                        </a:rPr>
                        <a:t>vertebrale</a:t>
                      </a:r>
                      <a:r>
                        <a:rPr kumimoji="0" lang="en-US" sz="1200" b="1" u="none" strike="noStrike" cap="none" normalizeH="0" baseline="0" dirty="0">
                          <a:ln>
                            <a:noFill/>
                          </a:ln>
                          <a:solidFill>
                            <a:schemeClr val="tx1"/>
                          </a:solidFill>
                          <a:effectLst/>
                          <a:latin typeface="+mn-lt"/>
                        </a:rPr>
                        <a:t> Fraktur, n (%)</a:t>
                      </a:r>
                      <a:endParaRPr kumimoji="0" lang="en-US" sz="1200" b="1"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tab pos="625475" algn="r"/>
                        </a:tabLst>
                      </a:pPr>
                      <a:r>
                        <a:rPr kumimoji="0" lang="en-US" sz="1200" u="none" strike="noStrike" cap="none" normalizeH="0" baseline="0">
                          <a:ln>
                            <a:noFill/>
                          </a:ln>
                          <a:solidFill>
                            <a:schemeClr val="tx1"/>
                          </a:solidFill>
                          <a:effectLst/>
                          <a:latin typeface="+mn-lt"/>
                        </a:rPr>
                        <a:t>915 (23.4)</a:t>
                      </a:r>
                      <a:endParaRPr kumimoji="0" lang="en-US" sz="1200" b="0" i="0" u="none" strike="noStrike" cap="none" normalizeH="0" baseline="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FAFD00"/>
                        </a:buClr>
                        <a:buSzTx/>
                        <a:buFontTx/>
                        <a:buNone/>
                        <a:tabLst/>
                      </a:pPr>
                      <a:r>
                        <a:rPr kumimoji="0" lang="en-US" sz="1200" u="none" strike="noStrike" cap="none" normalizeH="0" baseline="0" dirty="0">
                          <a:ln>
                            <a:noFill/>
                          </a:ln>
                          <a:solidFill>
                            <a:schemeClr val="tx1"/>
                          </a:solidFill>
                          <a:effectLst/>
                          <a:latin typeface="+mn-lt"/>
                        </a:rPr>
                        <a:t>929 (23.8)</a:t>
                      </a:r>
                      <a:endParaRPr kumimoji="0" lang="en-US" sz="1200" b="0" i="0" u="none" strike="noStrike" cap="none" normalizeH="0" baseline="0" dirty="0">
                        <a:ln>
                          <a:noFill/>
                        </a:ln>
                        <a:solidFill>
                          <a:schemeClr val="tx1"/>
                        </a:solidFill>
                        <a:effectLst/>
                        <a:latin typeface="+mn-lt"/>
                        <a:cs typeface="Arial" pitchFamily="34" charset="0"/>
                      </a:endParaRPr>
                    </a:p>
                  </a:txBody>
                  <a:tcPr marL="46293" marR="46293" marT="27432" marB="27432"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Text Placeholder 7">
            <a:extLst>
              <a:ext uri="{FF2B5EF4-FFF2-40B4-BE49-F238E27FC236}">
                <a16:creationId xmlns:a16="http://schemas.microsoft.com/office/drawing/2014/main" id="{F7299991-B8D2-456F-8E37-CB67BEB52C68}"/>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US" sz="900" dirty="0">
                <a:solidFill>
                  <a:schemeClr val="tx1"/>
                </a:solidFill>
              </a:rPr>
              <a:t>Data depicts patients included in the efficacy analysis, which excludes data from 60 patients at one study center (29 randomized to placebo, 31 randomized to denosumab) because participation of the study center was discontinued due to issues regarding study procedures and data reliability.</a:t>
            </a:r>
          </a:p>
          <a:p>
            <a:r>
              <a:rPr lang="en-US" sz="900" dirty="0">
                <a:solidFill>
                  <a:schemeClr val="tx1"/>
                </a:solidFill>
              </a:rPr>
              <a:t>Q6M = </a:t>
            </a:r>
            <a:r>
              <a:rPr lang="en-US" sz="900" dirty="0" err="1">
                <a:solidFill>
                  <a:schemeClr val="tx1"/>
                </a:solidFill>
              </a:rPr>
              <a:t>einmal</a:t>
            </a:r>
            <a:r>
              <a:rPr lang="en-US" sz="900" dirty="0">
                <a:solidFill>
                  <a:schemeClr val="tx1"/>
                </a:solidFill>
              </a:rPr>
              <a:t> alle 6 </a:t>
            </a:r>
            <a:r>
              <a:rPr lang="en-US" sz="900" dirty="0" err="1">
                <a:solidFill>
                  <a:schemeClr val="tx1"/>
                </a:solidFill>
              </a:rPr>
              <a:t>Monate</a:t>
            </a:r>
            <a:r>
              <a:rPr lang="en-US" sz="900" dirty="0">
                <a:solidFill>
                  <a:schemeClr val="tx1"/>
                </a:solidFill>
              </a:rPr>
              <a:t>; SD = </a:t>
            </a:r>
            <a:r>
              <a:rPr lang="en-US" sz="900" dirty="0" err="1">
                <a:solidFill>
                  <a:schemeClr val="tx1"/>
                </a:solidFill>
              </a:rPr>
              <a:t>Standardabweichung</a:t>
            </a:r>
            <a:r>
              <a:rPr lang="en-US" sz="900" dirty="0">
                <a:solidFill>
                  <a:schemeClr val="tx1"/>
                </a:solidFill>
              </a:rPr>
              <a:t>; *Excludes outlier values &gt; 200 ng/mL</a:t>
            </a:r>
          </a:p>
          <a:p>
            <a:pPr marL="115888" indent="-115888"/>
            <a:r>
              <a:rPr lang="en-US" sz="900" dirty="0" err="1">
                <a:solidFill>
                  <a:schemeClr val="tx1"/>
                </a:solidFill>
              </a:rPr>
              <a:t>Adaptiert</a:t>
            </a:r>
            <a:r>
              <a:rPr lang="en-US" sz="900" dirty="0">
                <a:solidFill>
                  <a:schemeClr val="tx1"/>
                </a:solidFill>
              </a:rPr>
              <a:t> von: Cummings SR, et al. </a:t>
            </a:r>
            <a:r>
              <a:rPr lang="en-US" sz="900" i="1" dirty="0">
                <a:solidFill>
                  <a:schemeClr val="tx1"/>
                </a:solidFill>
              </a:rPr>
              <a:t>N </a:t>
            </a:r>
            <a:r>
              <a:rPr lang="en-US" sz="900" i="1" dirty="0" err="1">
                <a:solidFill>
                  <a:schemeClr val="tx1"/>
                </a:solidFill>
              </a:rPr>
              <a:t>Engl</a:t>
            </a:r>
            <a:r>
              <a:rPr lang="en-US" sz="900" i="1" dirty="0">
                <a:solidFill>
                  <a:schemeClr val="tx1"/>
                </a:solidFill>
              </a:rPr>
              <a:t> J Med</a:t>
            </a:r>
            <a:r>
              <a:rPr lang="en-US" sz="900" dirty="0">
                <a:solidFill>
                  <a:schemeClr val="tx1"/>
                </a:solidFill>
              </a:rPr>
              <a:t>. 2009;361:756-765</a:t>
            </a:r>
          </a:p>
        </p:txBody>
      </p:sp>
    </p:spTree>
    <p:custDataLst>
      <p:tags r:id="rId1"/>
    </p:custDataLst>
    <p:extLst>
      <p:ext uri="{BB962C8B-B14F-4D97-AF65-F5344CB8AC3E}">
        <p14:creationId xmlns:p14="http://schemas.microsoft.com/office/powerpoint/2010/main" val="149559286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de-AT" dirty="0"/>
              <a:t>Phase 3 Studie FREEDOM: Denosumab </a:t>
            </a:r>
            <a:r>
              <a:rPr lang="de-AT" b="1" dirty="0"/>
              <a:t>senkt das relative Risiko für Frakturen nach 36 Monaten signifikant</a:t>
            </a:r>
            <a:endParaRPr lang="de-AT" sz="2000" b="1" i="1" dirty="0"/>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1954578943"/>
              </p:ext>
            </p:extLst>
          </p:nvPr>
        </p:nvGraphicFramePr>
        <p:xfrm>
          <a:off x="1432505" y="1684333"/>
          <a:ext cx="9254113" cy="4481512"/>
        </p:xfrm>
        <a:graphic>
          <a:graphicData uri="http://schemas.openxmlformats.org/drawingml/2006/chart">
            <c:chart xmlns:c="http://schemas.openxmlformats.org/drawingml/2006/chart" xmlns:r="http://schemas.openxmlformats.org/officeDocument/2006/relationships" r:id="rId4"/>
          </a:graphicData>
        </a:graphic>
      </p:graphicFrame>
      <p:grpSp>
        <p:nvGrpSpPr>
          <p:cNvPr id="1030" name="Group 10"/>
          <p:cNvGrpSpPr>
            <a:grpSpLocks/>
          </p:cNvGrpSpPr>
          <p:nvPr/>
        </p:nvGrpSpPr>
        <p:grpSpPr bwMode="auto">
          <a:xfrm>
            <a:off x="8949615" y="4948671"/>
            <a:ext cx="844550" cy="265113"/>
            <a:chOff x="4236" y="3082"/>
            <a:chExt cx="398" cy="268"/>
          </a:xfrm>
        </p:grpSpPr>
        <p:sp>
          <p:nvSpPr>
            <p:cNvPr id="1045" name="Line 11"/>
            <p:cNvSpPr>
              <a:spLocks noChangeShapeType="1"/>
            </p:cNvSpPr>
            <p:nvPr/>
          </p:nvSpPr>
          <p:spPr bwMode="auto">
            <a:xfrm flipH="1">
              <a:off x="4634" y="3082"/>
              <a:ext cx="0" cy="2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6" name="Line 12"/>
            <p:cNvSpPr>
              <a:spLocks noChangeShapeType="1"/>
            </p:cNvSpPr>
            <p:nvPr/>
          </p:nvSpPr>
          <p:spPr bwMode="auto">
            <a:xfrm flipH="1">
              <a:off x="4236" y="3082"/>
              <a:ext cx="3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7" name="Line 13"/>
            <p:cNvSpPr>
              <a:spLocks noChangeShapeType="1"/>
            </p:cNvSpPr>
            <p:nvPr/>
          </p:nvSpPr>
          <p:spPr bwMode="auto">
            <a:xfrm flipH="1">
              <a:off x="4237" y="3082"/>
              <a:ext cx="0" cy="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1031" name="Text Box 14"/>
          <p:cNvSpPr txBox="1">
            <a:spLocks noChangeArrowheads="1"/>
          </p:cNvSpPr>
          <p:nvPr/>
        </p:nvSpPr>
        <p:spPr bwMode="auto">
          <a:xfrm>
            <a:off x="8649760" y="4369303"/>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t>RRR = 40%</a:t>
            </a:r>
            <a:br>
              <a:rPr lang="en-US" sz="1600" b="1" dirty="0"/>
            </a:br>
            <a:r>
              <a:rPr lang="en-US" sz="1600" dirty="0"/>
              <a:t>p = 0.04</a:t>
            </a:r>
          </a:p>
        </p:txBody>
      </p:sp>
      <p:grpSp>
        <p:nvGrpSpPr>
          <p:cNvPr id="1032" name="Group 15"/>
          <p:cNvGrpSpPr>
            <a:grpSpLocks/>
          </p:cNvGrpSpPr>
          <p:nvPr/>
        </p:nvGrpSpPr>
        <p:grpSpPr bwMode="auto">
          <a:xfrm>
            <a:off x="6293368" y="2132298"/>
            <a:ext cx="779463" cy="714375"/>
            <a:chOff x="1487" y="1472"/>
            <a:chExt cx="289" cy="1256"/>
          </a:xfrm>
        </p:grpSpPr>
        <p:sp>
          <p:nvSpPr>
            <p:cNvPr id="1042" name="Line 16"/>
            <p:cNvSpPr>
              <a:spLocks noChangeShapeType="1"/>
            </p:cNvSpPr>
            <p:nvPr/>
          </p:nvSpPr>
          <p:spPr bwMode="auto">
            <a:xfrm flipH="1">
              <a:off x="1776" y="1473"/>
              <a:ext cx="0" cy="12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3" name="Line 17"/>
            <p:cNvSpPr>
              <a:spLocks noChangeShapeType="1"/>
            </p:cNvSpPr>
            <p:nvPr/>
          </p:nvSpPr>
          <p:spPr bwMode="auto">
            <a:xfrm flipH="1">
              <a:off x="1487" y="1472"/>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4" name="Line 18"/>
            <p:cNvSpPr>
              <a:spLocks noChangeShapeType="1"/>
            </p:cNvSpPr>
            <p:nvPr/>
          </p:nvSpPr>
          <p:spPr bwMode="auto">
            <a:xfrm flipH="1">
              <a:off x="1488" y="1473"/>
              <a:ext cx="0" cy="1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1033" name="Text Box 19"/>
          <p:cNvSpPr txBox="1">
            <a:spLocks noChangeArrowheads="1"/>
          </p:cNvSpPr>
          <p:nvPr/>
        </p:nvSpPr>
        <p:spPr bwMode="auto">
          <a:xfrm>
            <a:off x="5984936" y="1539174"/>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t>RRR = 20%</a:t>
            </a:r>
            <a:br>
              <a:rPr lang="en-US" sz="1600" b="1" dirty="0"/>
            </a:br>
            <a:r>
              <a:rPr lang="en-US" sz="1600" i="1" dirty="0"/>
              <a:t>p </a:t>
            </a:r>
            <a:r>
              <a:rPr lang="en-US" sz="1600" dirty="0"/>
              <a:t>= 0.01</a:t>
            </a:r>
          </a:p>
        </p:txBody>
      </p:sp>
      <p:grpSp>
        <p:nvGrpSpPr>
          <p:cNvPr id="1034" name="Group 20"/>
          <p:cNvGrpSpPr>
            <a:grpSpLocks/>
          </p:cNvGrpSpPr>
          <p:nvPr/>
        </p:nvGrpSpPr>
        <p:grpSpPr bwMode="auto">
          <a:xfrm>
            <a:off x="3432250" y="2392626"/>
            <a:ext cx="812800" cy="2084387"/>
            <a:chOff x="1585" y="1484"/>
            <a:chExt cx="497" cy="1405"/>
          </a:xfrm>
        </p:grpSpPr>
        <p:sp>
          <p:nvSpPr>
            <p:cNvPr id="1039" name="Line 21"/>
            <p:cNvSpPr>
              <a:spLocks noChangeShapeType="1"/>
            </p:cNvSpPr>
            <p:nvPr/>
          </p:nvSpPr>
          <p:spPr bwMode="auto">
            <a:xfrm flipH="1">
              <a:off x="2082" y="1485"/>
              <a:ext cx="0" cy="14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0" name="Line 22"/>
            <p:cNvSpPr>
              <a:spLocks noChangeShapeType="1"/>
            </p:cNvSpPr>
            <p:nvPr/>
          </p:nvSpPr>
          <p:spPr bwMode="auto">
            <a:xfrm flipH="1">
              <a:off x="1585" y="1484"/>
              <a:ext cx="49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1" name="Line 23"/>
            <p:cNvSpPr>
              <a:spLocks noChangeShapeType="1"/>
            </p:cNvSpPr>
            <p:nvPr/>
          </p:nvSpPr>
          <p:spPr bwMode="auto">
            <a:xfrm flipH="1">
              <a:off x="1587" y="1485"/>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1035" name="Text Box 24"/>
          <p:cNvSpPr txBox="1">
            <a:spLocks noChangeArrowheads="1"/>
          </p:cNvSpPr>
          <p:nvPr/>
        </p:nvSpPr>
        <p:spPr bwMode="auto">
          <a:xfrm>
            <a:off x="3213888" y="1803349"/>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t>RRR = 68%</a:t>
            </a:r>
            <a:br>
              <a:rPr lang="en-US" sz="1600" b="1" dirty="0"/>
            </a:br>
            <a:r>
              <a:rPr lang="en-US" sz="1600" i="1" dirty="0"/>
              <a:t>p </a:t>
            </a:r>
            <a:r>
              <a:rPr lang="en-US" sz="1600" dirty="0"/>
              <a:t>&lt; 0.001</a:t>
            </a:r>
          </a:p>
        </p:txBody>
      </p:sp>
      <p:sp>
        <p:nvSpPr>
          <p:cNvPr id="1036" name="Rectangle 64"/>
          <p:cNvSpPr>
            <a:spLocks noChangeArrowheads="1"/>
          </p:cNvSpPr>
          <p:nvPr/>
        </p:nvSpPr>
        <p:spPr bwMode="auto">
          <a:xfrm>
            <a:off x="3263940" y="6110268"/>
            <a:ext cx="1146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t>ARR = 4.8%</a:t>
            </a:r>
          </a:p>
        </p:txBody>
      </p:sp>
      <p:sp>
        <p:nvSpPr>
          <p:cNvPr id="1037" name="Rectangle 65"/>
          <p:cNvSpPr>
            <a:spLocks noChangeArrowheads="1"/>
          </p:cNvSpPr>
          <p:nvPr/>
        </p:nvSpPr>
        <p:spPr bwMode="auto">
          <a:xfrm>
            <a:off x="5984936" y="6110268"/>
            <a:ext cx="1146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t>ARR = 1.5%</a:t>
            </a:r>
          </a:p>
        </p:txBody>
      </p:sp>
      <p:sp>
        <p:nvSpPr>
          <p:cNvPr id="1038" name="Rectangle 66"/>
          <p:cNvSpPr>
            <a:spLocks noChangeArrowheads="1"/>
          </p:cNvSpPr>
          <p:nvPr/>
        </p:nvSpPr>
        <p:spPr bwMode="auto">
          <a:xfrm>
            <a:off x="8662566" y="6110268"/>
            <a:ext cx="11461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t>ARR = 0.3%</a:t>
            </a:r>
          </a:p>
        </p:txBody>
      </p:sp>
      <p:grpSp>
        <p:nvGrpSpPr>
          <p:cNvPr id="29" name="Group 5"/>
          <p:cNvGrpSpPr>
            <a:grpSpLocks/>
          </p:cNvGrpSpPr>
          <p:nvPr/>
        </p:nvGrpSpPr>
        <p:grpSpPr bwMode="auto">
          <a:xfrm>
            <a:off x="8508790" y="2098962"/>
            <a:ext cx="2347915" cy="541339"/>
            <a:chOff x="754" y="1325"/>
            <a:chExt cx="1479" cy="341"/>
          </a:xfrm>
        </p:grpSpPr>
        <p:sp>
          <p:nvSpPr>
            <p:cNvPr id="30" name="Rectangle 6"/>
            <p:cNvSpPr>
              <a:spLocks noChangeArrowheads="1"/>
            </p:cNvSpPr>
            <p:nvPr/>
          </p:nvSpPr>
          <p:spPr bwMode="auto">
            <a:xfrm>
              <a:off x="930" y="1325"/>
              <a:ext cx="10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t>Placebo (n=3906)</a:t>
              </a:r>
            </a:p>
          </p:txBody>
        </p:sp>
        <p:sp>
          <p:nvSpPr>
            <p:cNvPr id="31" name="Rectangle 7"/>
            <p:cNvSpPr>
              <a:spLocks noChangeArrowheads="1"/>
            </p:cNvSpPr>
            <p:nvPr/>
          </p:nvSpPr>
          <p:spPr bwMode="auto">
            <a:xfrm>
              <a:off x="930" y="1511"/>
              <a:ext cx="13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t>Denosumab (n=3902)</a:t>
              </a:r>
            </a:p>
          </p:txBody>
        </p:sp>
        <p:sp>
          <p:nvSpPr>
            <p:cNvPr id="32" name="Rectangle 8"/>
            <p:cNvSpPr>
              <a:spLocks noChangeArrowheads="1"/>
            </p:cNvSpPr>
            <p:nvPr/>
          </p:nvSpPr>
          <p:spPr bwMode="auto">
            <a:xfrm>
              <a:off x="754" y="1346"/>
              <a:ext cx="113" cy="113"/>
            </a:xfrm>
            <a:prstGeom prst="rect">
              <a:avLst/>
            </a:prstGeom>
            <a:solidFill>
              <a:srgbClr val="757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z="1600"/>
            </a:p>
          </p:txBody>
        </p:sp>
        <p:sp>
          <p:nvSpPr>
            <p:cNvPr id="33" name="Rectangle 9"/>
            <p:cNvSpPr>
              <a:spLocks noChangeArrowheads="1"/>
            </p:cNvSpPr>
            <p:nvPr/>
          </p:nvSpPr>
          <p:spPr bwMode="auto">
            <a:xfrm>
              <a:off x="754" y="1544"/>
              <a:ext cx="113" cy="11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z="1600"/>
            </a:p>
          </p:txBody>
        </p:sp>
      </p:grpSp>
      <p:sp>
        <p:nvSpPr>
          <p:cNvPr id="36" name="Text Placeholder 7">
            <a:extLst>
              <a:ext uri="{FF2B5EF4-FFF2-40B4-BE49-F238E27FC236}">
                <a16:creationId xmlns:a16="http://schemas.microsoft.com/office/drawing/2014/main" id="{938E2F60-E160-48D0-A0E8-E9F6B893CE8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234950" indent="-234950"/>
            <a:r>
              <a:rPr lang="en-US" sz="900" dirty="0">
                <a:solidFill>
                  <a:schemeClr val="tx1"/>
                </a:solidFill>
              </a:rPr>
              <a:t>ARR = absolute </a:t>
            </a:r>
            <a:r>
              <a:rPr lang="en-US" sz="900" dirty="0" err="1">
                <a:solidFill>
                  <a:schemeClr val="tx1"/>
                </a:solidFill>
              </a:rPr>
              <a:t>Risikoreduktion</a:t>
            </a:r>
            <a:r>
              <a:rPr lang="en-US" sz="900" dirty="0">
                <a:solidFill>
                  <a:schemeClr val="tx1"/>
                </a:solidFill>
              </a:rPr>
              <a:t>; RRR = relative </a:t>
            </a:r>
            <a:r>
              <a:rPr lang="en-US" sz="900" dirty="0" err="1">
                <a:solidFill>
                  <a:schemeClr val="tx1"/>
                </a:solidFill>
              </a:rPr>
              <a:t>Risikoreduktion</a:t>
            </a:r>
            <a:endParaRPr lang="en-US" sz="900" dirty="0">
              <a:solidFill>
                <a:schemeClr val="tx1"/>
              </a:solidFill>
            </a:endParaRPr>
          </a:p>
          <a:p>
            <a:pPr marL="234950" indent="-234950"/>
            <a:r>
              <a:rPr lang="en-US" sz="900" dirty="0">
                <a:solidFill>
                  <a:schemeClr val="tx1"/>
                </a:solidFill>
              </a:rPr>
              <a:t>Cummings SR, et al. </a:t>
            </a:r>
            <a:r>
              <a:rPr lang="en-US" sz="900" i="1" dirty="0">
                <a:solidFill>
                  <a:schemeClr val="tx1"/>
                </a:solidFill>
              </a:rPr>
              <a:t>N </a:t>
            </a:r>
            <a:r>
              <a:rPr lang="en-US" sz="900" i="1" dirty="0" err="1">
                <a:solidFill>
                  <a:schemeClr val="tx1"/>
                </a:solidFill>
              </a:rPr>
              <a:t>Engl</a:t>
            </a:r>
            <a:r>
              <a:rPr lang="en-US" sz="900" i="1" dirty="0">
                <a:solidFill>
                  <a:schemeClr val="tx1"/>
                </a:solidFill>
              </a:rPr>
              <a:t> J Med</a:t>
            </a:r>
            <a:r>
              <a:rPr lang="en-US" sz="900" dirty="0">
                <a:solidFill>
                  <a:schemeClr val="tx1"/>
                </a:solidFill>
              </a:rPr>
              <a:t>. 2009; 361: 756-765</a:t>
            </a:r>
          </a:p>
        </p:txBody>
      </p:sp>
    </p:spTree>
    <p:custDataLst>
      <p:tags r:id="rId1"/>
    </p:custDataLst>
    <p:extLst>
      <p:ext uri="{BB962C8B-B14F-4D97-AF65-F5344CB8AC3E}">
        <p14:creationId xmlns:p14="http://schemas.microsoft.com/office/powerpoint/2010/main" val="90199061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0" name="Rectangle 11"/>
          <p:cNvSpPr>
            <a:spLocks noGrp="1" noChangeArrowheads="1"/>
          </p:cNvSpPr>
          <p:nvPr>
            <p:ph type="title"/>
          </p:nvPr>
        </p:nvSpPr>
        <p:spPr/>
        <p:txBody>
          <a:bodyPr/>
          <a:lstStyle/>
          <a:p>
            <a:r>
              <a:rPr lang="de-AT" b="1" dirty="0"/>
              <a:t>Studiendesign: </a:t>
            </a:r>
            <a:r>
              <a:rPr lang="de-AT" dirty="0"/>
              <a:t>Phase 3 Studie FREEDOM - Verlängerungsstudie</a:t>
            </a:r>
          </a:p>
        </p:txBody>
      </p:sp>
      <p:sp>
        <p:nvSpPr>
          <p:cNvPr id="11268" name="TextBox 59"/>
          <p:cNvSpPr txBox="1">
            <a:spLocks noChangeArrowheads="1"/>
          </p:cNvSpPr>
          <p:nvPr/>
        </p:nvSpPr>
        <p:spPr bwMode="auto">
          <a:xfrm>
            <a:off x="2919779" y="1588871"/>
            <a:ext cx="2274020" cy="338554"/>
          </a:xfrm>
          <a:prstGeom prst="rect">
            <a:avLst/>
          </a:prstGeom>
          <a:noFill/>
          <a:ln w="9525">
            <a:noFill/>
            <a:miter lim="800000"/>
            <a:headEnd/>
            <a:tailEnd/>
          </a:ln>
        </p:spPr>
        <p:txBody>
          <a:bodyPr wrap="none">
            <a:spAutoFit/>
          </a:bodyPr>
          <a:lstStyle/>
          <a:p>
            <a:pPr algn="ctr"/>
            <a:r>
              <a:rPr lang="en-US" sz="1600" b="1" spc="-20">
                <a:ea typeface="ＭＳ Ｐゴシック" pitchFamily="34" charset="-128"/>
              </a:rPr>
              <a:t>Phase 3 </a:t>
            </a:r>
            <a:r>
              <a:rPr lang="en-US" sz="1600" b="1" spc="-20" err="1">
                <a:ea typeface="ＭＳ Ｐゴシック" pitchFamily="34" charset="-128"/>
              </a:rPr>
              <a:t>Frakturstudie</a:t>
            </a:r>
            <a:endParaRPr lang="en-US" sz="1600" b="1" spc="-20">
              <a:ea typeface="ＭＳ Ｐゴシック" pitchFamily="34" charset="-128"/>
            </a:endParaRPr>
          </a:p>
        </p:txBody>
      </p:sp>
      <p:sp>
        <p:nvSpPr>
          <p:cNvPr id="11269" name="TextBox 60"/>
          <p:cNvSpPr txBox="1">
            <a:spLocks noChangeArrowheads="1"/>
          </p:cNvSpPr>
          <p:nvPr/>
        </p:nvSpPr>
        <p:spPr bwMode="auto">
          <a:xfrm>
            <a:off x="5396030" y="1588871"/>
            <a:ext cx="2212337" cy="338554"/>
          </a:xfrm>
          <a:prstGeom prst="rect">
            <a:avLst/>
          </a:prstGeom>
          <a:noFill/>
          <a:ln w="9525">
            <a:noFill/>
            <a:miter lim="800000"/>
            <a:headEnd/>
            <a:tailEnd/>
          </a:ln>
        </p:spPr>
        <p:txBody>
          <a:bodyPr wrap="none">
            <a:spAutoFit/>
          </a:bodyPr>
          <a:lstStyle/>
          <a:p>
            <a:r>
              <a:rPr lang="en-US" sz="1600" b="1" err="1">
                <a:ea typeface="ＭＳ Ｐゴシック" pitchFamily="34" charset="-128"/>
              </a:rPr>
              <a:t>Verlängerungsstudie</a:t>
            </a:r>
            <a:endParaRPr lang="en-US" sz="1600" b="1" dirty="0">
              <a:ea typeface="ＭＳ Ｐゴシック" pitchFamily="34" charset="-128"/>
            </a:endParaRPr>
          </a:p>
        </p:txBody>
      </p:sp>
      <p:grpSp>
        <p:nvGrpSpPr>
          <p:cNvPr id="69" name="Group 68"/>
          <p:cNvGrpSpPr/>
          <p:nvPr/>
        </p:nvGrpSpPr>
        <p:grpSpPr>
          <a:xfrm>
            <a:off x="2497009" y="1974618"/>
            <a:ext cx="8069041" cy="3143328"/>
            <a:chOff x="973008" y="2114472"/>
            <a:chExt cx="8069041" cy="3143328"/>
          </a:xfrm>
        </p:grpSpPr>
        <p:sp>
          <p:nvSpPr>
            <p:cNvPr id="63" name="Rectangle 62"/>
            <p:cNvSpPr/>
            <p:nvPr/>
          </p:nvSpPr>
          <p:spPr bwMode="auto">
            <a:xfrm>
              <a:off x="3294424" y="2378260"/>
              <a:ext cx="3454820" cy="2808063"/>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1270" name="Freeform 148"/>
            <p:cNvSpPr>
              <a:spLocks/>
            </p:cNvSpPr>
            <p:nvPr/>
          </p:nvSpPr>
          <p:spPr bwMode="auto">
            <a:xfrm>
              <a:off x="1704321" y="2114472"/>
              <a:ext cx="1532535" cy="139130"/>
            </a:xfrm>
            <a:custGeom>
              <a:avLst/>
              <a:gdLst>
                <a:gd name="T0" fmla="*/ 0 w 445"/>
                <a:gd name="T1" fmla="*/ 2147483647 h 77"/>
                <a:gd name="T2" fmla="*/ 2147483647 w 445"/>
                <a:gd name="T3" fmla="*/ 2147483647 h 77"/>
                <a:gd name="T4" fmla="*/ 2147483647 w 445"/>
                <a:gd name="T5" fmla="*/ 2147483647 h 77"/>
                <a:gd name="T6" fmla="*/ 2147483647 w 445"/>
                <a:gd name="T7" fmla="*/ 2147483647 h 77"/>
                <a:gd name="T8" fmla="*/ 2147483647 w 445"/>
                <a:gd name="T9" fmla="*/ 2147483647 h 77"/>
                <a:gd name="T10" fmla="*/ 2147483647 w 445"/>
                <a:gd name="T11" fmla="*/ 0 h 77"/>
                <a:gd name="T12" fmla="*/ 2147483647 w 445"/>
                <a:gd name="T13" fmla="*/ 0 h 77"/>
                <a:gd name="T14" fmla="*/ 2147483647 w 445"/>
                <a:gd name="T15" fmla="*/ 2147483647 h 77"/>
                <a:gd name="T16" fmla="*/ 2147483647 w 445"/>
                <a:gd name="T17" fmla="*/ 2147483647 h 77"/>
                <a:gd name="T18" fmla="*/ 2147483647 w 445"/>
                <a:gd name="T19" fmla="*/ 2147483647 h 77"/>
                <a:gd name="T20" fmla="*/ 2147483647 w 445"/>
                <a:gd name="T21" fmla="*/ 2147483647 h 77"/>
                <a:gd name="T22" fmla="*/ 2147483647 w 445"/>
                <a:gd name="T23" fmla="*/ 2147483647 h 77"/>
                <a:gd name="T24" fmla="*/ 2147483647 w 445"/>
                <a:gd name="T25" fmla="*/ 2147483647 h 77"/>
                <a:gd name="T26" fmla="*/ 2147483647 w 445"/>
                <a:gd name="T27" fmla="*/ 214748364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77"/>
                <a:gd name="T44" fmla="*/ 445 w 445"/>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77">
                  <a:moveTo>
                    <a:pt x="0" y="77"/>
                  </a:moveTo>
                  <a:cubicBezTo>
                    <a:pt x="0" y="55"/>
                    <a:pt x="17" y="38"/>
                    <a:pt x="37" y="38"/>
                  </a:cubicBezTo>
                  <a:cubicBezTo>
                    <a:pt x="37" y="38"/>
                    <a:pt x="37" y="38"/>
                    <a:pt x="37" y="38"/>
                  </a:cubicBezTo>
                  <a:cubicBezTo>
                    <a:pt x="185" y="38"/>
                    <a:pt x="185" y="38"/>
                    <a:pt x="185" y="38"/>
                  </a:cubicBezTo>
                  <a:cubicBezTo>
                    <a:pt x="185" y="38"/>
                    <a:pt x="185" y="38"/>
                    <a:pt x="185" y="38"/>
                  </a:cubicBezTo>
                  <a:cubicBezTo>
                    <a:pt x="206" y="38"/>
                    <a:pt x="223" y="21"/>
                    <a:pt x="223" y="0"/>
                  </a:cubicBezTo>
                  <a:cubicBezTo>
                    <a:pt x="223" y="0"/>
                    <a:pt x="223" y="0"/>
                    <a:pt x="223" y="0"/>
                  </a:cubicBezTo>
                  <a:cubicBezTo>
                    <a:pt x="223" y="21"/>
                    <a:pt x="239" y="38"/>
                    <a:pt x="260" y="38"/>
                  </a:cubicBezTo>
                  <a:cubicBezTo>
                    <a:pt x="260" y="38"/>
                    <a:pt x="260" y="38"/>
                    <a:pt x="260" y="38"/>
                  </a:cubicBezTo>
                  <a:cubicBezTo>
                    <a:pt x="260" y="38"/>
                    <a:pt x="260" y="38"/>
                    <a:pt x="260" y="38"/>
                  </a:cubicBezTo>
                  <a:cubicBezTo>
                    <a:pt x="408" y="38"/>
                    <a:pt x="408" y="38"/>
                    <a:pt x="408" y="38"/>
                  </a:cubicBezTo>
                  <a:cubicBezTo>
                    <a:pt x="408" y="38"/>
                    <a:pt x="408" y="38"/>
                    <a:pt x="408" y="38"/>
                  </a:cubicBezTo>
                  <a:cubicBezTo>
                    <a:pt x="428" y="38"/>
                    <a:pt x="445" y="55"/>
                    <a:pt x="445" y="77"/>
                  </a:cubicBezTo>
                  <a:cubicBezTo>
                    <a:pt x="445" y="77"/>
                    <a:pt x="445" y="77"/>
                    <a:pt x="445" y="77"/>
                  </a:cubicBezTo>
                </a:path>
              </a:pathLst>
            </a:custGeom>
            <a:noFill/>
            <a:ln w="19050" cap="flat">
              <a:solidFill>
                <a:schemeClr val="tx1"/>
              </a:solidFill>
              <a:prstDash val="solid"/>
              <a:round/>
              <a:headEnd/>
              <a:tailEnd/>
            </a:ln>
          </p:spPr>
          <p:txBody>
            <a:bodyPr/>
            <a:lstStyle/>
            <a:p>
              <a:pPr algn="ctr"/>
              <a:endParaRPr lang="en-US" sz="1400">
                <a:ea typeface="ＭＳ Ｐゴシック" pitchFamily="34" charset="-128"/>
              </a:endParaRPr>
            </a:p>
          </p:txBody>
        </p:sp>
        <p:sp>
          <p:nvSpPr>
            <p:cNvPr id="11271" name="Freeform 149"/>
            <p:cNvSpPr>
              <a:spLocks/>
            </p:cNvSpPr>
            <p:nvPr/>
          </p:nvSpPr>
          <p:spPr bwMode="auto">
            <a:xfrm>
              <a:off x="3240826" y="2114472"/>
              <a:ext cx="3508418" cy="139130"/>
            </a:xfrm>
            <a:custGeom>
              <a:avLst/>
              <a:gdLst>
                <a:gd name="T0" fmla="*/ 0 w 1019"/>
                <a:gd name="T1" fmla="*/ 2147483647 h 77"/>
                <a:gd name="T2" fmla="*/ 2147483647 w 1019"/>
                <a:gd name="T3" fmla="*/ 2147483647 h 77"/>
                <a:gd name="T4" fmla="*/ 2147483647 w 1019"/>
                <a:gd name="T5" fmla="*/ 2147483647 h 77"/>
                <a:gd name="T6" fmla="*/ 2147483647 w 1019"/>
                <a:gd name="T7" fmla="*/ 2147483647 h 77"/>
                <a:gd name="T8" fmla="*/ 2147483647 w 1019"/>
                <a:gd name="T9" fmla="*/ 2147483647 h 77"/>
                <a:gd name="T10" fmla="*/ 2147483647 w 1019"/>
                <a:gd name="T11" fmla="*/ 0 h 77"/>
                <a:gd name="T12" fmla="*/ 2147483647 w 1019"/>
                <a:gd name="T13" fmla="*/ 0 h 77"/>
                <a:gd name="T14" fmla="*/ 2147483647 w 1019"/>
                <a:gd name="T15" fmla="*/ 2147483647 h 77"/>
                <a:gd name="T16" fmla="*/ 2147483647 w 1019"/>
                <a:gd name="T17" fmla="*/ 2147483647 h 77"/>
                <a:gd name="T18" fmla="*/ 2147483647 w 1019"/>
                <a:gd name="T19" fmla="*/ 2147483647 h 77"/>
                <a:gd name="T20" fmla="*/ 2147483647 w 1019"/>
                <a:gd name="T21" fmla="*/ 2147483647 h 77"/>
                <a:gd name="T22" fmla="*/ 2147483647 w 1019"/>
                <a:gd name="T23" fmla="*/ 2147483647 h 77"/>
                <a:gd name="T24" fmla="*/ 2147483647 w 1019"/>
                <a:gd name="T25" fmla="*/ 2147483647 h 77"/>
                <a:gd name="T26" fmla="*/ 2147483647 w 1019"/>
                <a:gd name="T27" fmla="*/ 214748364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9"/>
                <a:gd name="T43" fmla="*/ 0 h 77"/>
                <a:gd name="T44" fmla="*/ 1019 w 101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9" h="77">
                  <a:moveTo>
                    <a:pt x="0" y="77"/>
                  </a:moveTo>
                  <a:cubicBezTo>
                    <a:pt x="0" y="55"/>
                    <a:pt x="38" y="38"/>
                    <a:pt x="85" y="38"/>
                  </a:cubicBezTo>
                  <a:cubicBezTo>
                    <a:pt x="85" y="38"/>
                    <a:pt x="85" y="38"/>
                    <a:pt x="85" y="38"/>
                  </a:cubicBezTo>
                  <a:cubicBezTo>
                    <a:pt x="425" y="38"/>
                    <a:pt x="425" y="38"/>
                    <a:pt x="425" y="38"/>
                  </a:cubicBezTo>
                  <a:cubicBezTo>
                    <a:pt x="425" y="38"/>
                    <a:pt x="425" y="38"/>
                    <a:pt x="425" y="38"/>
                  </a:cubicBezTo>
                  <a:cubicBezTo>
                    <a:pt x="472" y="38"/>
                    <a:pt x="510" y="21"/>
                    <a:pt x="510" y="0"/>
                  </a:cubicBezTo>
                  <a:cubicBezTo>
                    <a:pt x="510" y="0"/>
                    <a:pt x="510" y="0"/>
                    <a:pt x="510" y="0"/>
                  </a:cubicBezTo>
                  <a:cubicBezTo>
                    <a:pt x="510" y="21"/>
                    <a:pt x="548" y="38"/>
                    <a:pt x="595" y="38"/>
                  </a:cubicBezTo>
                  <a:cubicBezTo>
                    <a:pt x="595" y="38"/>
                    <a:pt x="595" y="38"/>
                    <a:pt x="595" y="38"/>
                  </a:cubicBezTo>
                  <a:cubicBezTo>
                    <a:pt x="595" y="38"/>
                    <a:pt x="595" y="38"/>
                    <a:pt x="595" y="38"/>
                  </a:cubicBezTo>
                  <a:cubicBezTo>
                    <a:pt x="934" y="38"/>
                    <a:pt x="934" y="38"/>
                    <a:pt x="934" y="38"/>
                  </a:cubicBezTo>
                  <a:cubicBezTo>
                    <a:pt x="934" y="38"/>
                    <a:pt x="934" y="38"/>
                    <a:pt x="934" y="38"/>
                  </a:cubicBezTo>
                  <a:cubicBezTo>
                    <a:pt x="981" y="38"/>
                    <a:pt x="1019" y="55"/>
                    <a:pt x="1019" y="77"/>
                  </a:cubicBezTo>
                  <a:cubicBezTo>
                    <a:pt x="1019" y="77"/>
                    <a:pt x="1019" y="77"/>
                    <a:pt x="1019" y="77"/>
                  </a:cubicBezTo>
                </a:path>
              </a:pathLst>
            </a:custGeom>
            <a:noFill/>
            <a:ln w="19050" cap="flat">
              <a:solidFill>
                <a:schemeClr val="tx1"/>
              </a:solidFill>
              <a:prstDash val="solid"/>
              <a:round/>
              <a:headEnd/>
              <a:tailEnd/>
            </a:ln>
          </p:spPr>
          <p:txBody>
            <a:bodyPr/>
            <a:lstStyle/>
            <a:p>
              <a:pPr algn="ctr"/>
              <a:endParaRPr lang="en-US" sz="1400">
                <a:ea typeface="ＭＳ Ｐゴシック" pitchFamily="34" charset="-128"/>
              </a:endParaRPr>
            </a:p>
          </p:txBody>
        </p:sp>
        <p:sp>
          <p:nvSpPr>
            <p:cNvPr id="13321" name="Freeform 150"/>
            <p:cNvSpPr>
              <a:spLocks/>
            </p:cNvSpPr>
            <p:nvPr/>
          </p:nvSpPr>
          <p:spPr bwMode="auto">
            <a:xfrm>
              <a:off x="1691086" y="2836724"/>
              <a:ext cx="1603338" cy="623946"/>
            </a:xfrm>
            <a:custGeom>
              <a:avLst/>
              <a:gdLst>
                <a:gd name="T0" fmla="*/ 0 w 1165"/>
                <a:gd name="T1" fmla="*/ 0 h 451"/>
                <a:gd name="T2" fmla="*/ 2147483647 w 1165"/>
                <a:gd name="T3" fmla="*/ 0 h 451"/>
                <a:gd name="T4" fmla="*/ 2147483647 w 1165"/>
                <a:gd name="T5" fmla="*/ 589716189 h 451"/>
                <a:gd name="T6" fmla="*/ 2147483647 w 1165"/>
                <a:gd name="T7" fmla="*/ 1136588970 h 451"/>
                <a:gd name="T8" fmla="*/ 0 w 1165"/>
                <a:gd name="T9" fmla="*/ 1136588970 h 451"/>
                <a:gd name="T10" fmla="*/ 0 w 1165"/>
                <a:gd name="T11" fmla="*/ 0 h 451"/>
                <a:gd name="T12" fmla="*/ 0 w 1165"/>
                <a:gd name="T13" fmla="*/ 0 h 451"/>
                <a:gd name="T14" fmla="*/ 0 60000 65536"/>
                <a:gd name="T15" fmla="*/ 0 60000 65536"/>
                <a:gd name="T16" fmla="*/ 0 60000 65536"/>
                <a:gd name="T17" fmla="*/ 0 60000 65536"/>
                <a:gd name="T18" fmla="*/ 0 60000 65536"/>
                <a:gd name="T19" fmla="*/ 0 60000 65536"/>
                <a:gd name="T20" fmla="*/ 0 60000 65536"/>
                <a:gd name="T21" fmla="*/ 0 w 1165"/>
                <a:gd name="T22" fmla="*/ 0 h 451"/>
                <a:gd name="T23" fmla="*/ 1165 w 1165"/>
                <a:gd name="T24" fmla="*/ 451 h 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5" h="451">
                  <a:moveTo>
                    <a:pt x="0" y="0"/>
                  </a:moveTo>
                  <a:lnTo>
                    <a:pt x="965" y="0"/>
                  </a:lnTo>
                  <a:lnTo>
                    <a:pt x="1165" y="234"/>
                  </a:lnTo>
                  <a:lnTo>
                    <a:pt x="965" y="451"/>
                  </a:lnTo>
                  <a:lnTo>
                    <a:pt x="0" y="451"/>
                  </a:lnTo>
                  <a:lnTo>
                    <a:pt x="0" y="0"/>
                  </a:lnTo>
                  <a:close/>
                </a:path>
              </a:pathLst>
            </a:custGeom>
            <a:solidFill>
              <a:schemeClr val="accent3"/>
            </a:solidFill>
            <a:ln w="5" cap="flat">
              <a:noFill/>
              <a:prstDash val="solid"/>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lIns="0" rIns="0"/>
            <a:lstStyle/>
            <a:p>
              <a:pPr algn="ctr">
                <a:lnSpc>
                  <a:spcPct val="90000"/>
                </a:lnSpc>
                <a:defRPr/>
              </a:pPr>
              <a:endParaRPr lang="en-US" sz="1400" spc="-50">
                <a:ea typeface="ＭＳ Ｐゴシック" pitchFamily="34" charset="-128"/>
              </a:endParaRPr>
            </a:p>
          </p:txBody>
        </p:sp>
        <p:sp>
          <p:nvSpPr>
            <p:cNvPr id="13335" name="Freeform 164"/>
            <p:cNvSpPr>
              <a:spLocks/>
            </p:cNvSpPr>
            <p:nvPr/>
          </p:nvSpPr>
          <p:spPr bwMode="auto">
            <a:xfrm>
              <a:off x="1691086" y="4138570"/>
              <a:ext cx="1603338" cy="619796"/>
            </a:xfrm>
            <a:custGeom>
              <a:avLst/>
              <a:gdLst>
                <a:gd name="T0" fmla="*/ 0 w 1165"/>
                <a:gd name="T1" fmla="*/ 0 h 448"/>
                <a:gd name="T2" fmla="*/ 2147483647 w 1165"/>
                <a:gd name="T3" fmla="*/ 0 h 448"/>
                <a:gd name="T4" fmla="*/ 2147483647 w 1165"/>
                <a:gd name="T5" fmla="*/ 589716600 h 448"/>
                <a:gd name="T6" fmla="*/ 2147483647 w 1165"/>
                <a:gd name="T7" fmla="*/ 1129030089 h 448"/>
                <a:gd name="T8" fmla="*/ 0 w 1165"/>
                <a:gd name="T9" fmla="*/ 1129030089 h 448"/>
                <a:gd name="T10" fmla="*/ 0 w 1165"/>
                <a:gd name="T11" fmla="*/ 0 h 448"/>
                <a:gd name="T12" fmla="*/ 0 w 1165"/>
                <a:gd name="T13" fmla="*/ 0 h 448"/>
                <a:gd name="T14" fmla="*/ 0 60000 65536"/>
                <a:gd name="T15" fmla="*/ 0 60000 65536"/>
                <a:gd name="T16" fmla="*/ 0 60000 65536"/>
                <a:gd name="T17" fmla="*/ 0 60000 65536"/>
                <a:gd name="T18" fmla="*/ 0 60000 65536"/>
                <a:gd name="T19" fmla="*/ 0 60000 65536"/>
                <a:gd name="T20" fmla="*/ 0 60000 65536"/>
                <a:gd name="T21" fmla="*/ 0 w 1165"/>
                <a:gd name="T22" fmla="*/ 0 h 448"/>
                <a:gd name="T23" fmla="*/ 1165 w 1165"/>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5" h="448">
                  <a:moveTo>
                    <a:pt x="0" y="0"/>
                  </a:moveTo>
                  <a:lnTo>
                    <a:pt x="965" y="0"/>
                  </a:lnTo>
                  <a:lnTo>
                    <a:pt x="1165" y="234"/>
                  </a:lnTo>
                  <a:lnTo>
                    <a:pt x="965" y="448"/>
                  </a:lnTo>
                  <a:lnTo>
                    <a:pt x="0" y="448"/>
                  </a:lnTo>
                  <a:lnTo>
                    <a:pt x="0" y="0"/>
                  </a:lnTo>
                  <a:close/>
                </a:path>
              </a:pathLst>
            </a:custGeom>
            <a:solidFill>
              <a:schemeClr val="bg1">
                <a:lumMod val="75000"/>
              </a:schemeClr>
            </a:solidFill>
            <a:ln w="5" cap="flat">
              <a:noFill/>
              <a:prstDash val="solid"/>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lstStyle/>
            <a:p>
              <a:pPr algn="ctr">
                <a:defRPr/>
              </a:pPr>
              <a:endParaRPr lang="en-US" sz="1400">
                <a:ea typeface="ＭＳ Ｐゴシック" pitchFamily="34" charset="-128"/>
              </a:endParaRPr>
            </a:p>
          </p:txBody>
        </p:sp>
        <p:sp>
          <p:nvSpPr>
            <p:cNvPr id="11278" name="Rectangle 172"/>
            <p:cNvSpPr>
              <a:spLocks noChangeArrowheads="1"/>
            </p:cNvSpPr>
            <p:nvPr/>
          </p:nvSpPr>
          <p:spPr bwMode="auto">
            <a:xfrm>
              <a:off x="2246864"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1</a:t>
              </a:r>
            </a:p>
          </p:txBody>
        </p:sp>
        <p:sp>
          <p:nvSpPr>
            <p:cNvPr id="11279" name="Rectangle 173"/>
            <p:cNvSpPr>
              <a:spLocks noChangeArrowheads="1"/>
            </p:cNvSpPr>
            <p:nvPr/>
          </p:nvSpPr>
          <p:spPr bwMode="auto">
            <a:xfrm>
              <a:off x="2739180"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2</a:t>
              </a:r>
            </a:p>
          </p:txBody>
        </p:sp>
        <p:sp>
          <p:nvSpPr>
            <p:cNvPr id="11280" name="Rectangle 174"/>
            <p:cNvSpPr>
              <a:spLocks noChangeArrowheads="1"/>
            </p:cNvSpPr>
            <p:nvPr/>
          </p:nvSpPr>
          <p:spPr bwMode="auto">
            <a:xfrm>
              <a:off x="3244731"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3</a:t>
              </a:r>
            </a:p>
          </p:txBody>
        </p:sp>
        <p:sp>
          <p:nvSpPr>
            <p:cNvPr id="11281" name="Line 175"/>
            <p:cNvSpPr>
              <a:spLocks noChangeShapeType="1"/>
            </p:cNvSpPr>
            <p:nvPr/>
          </p:nvSpPr>
          <p:spPr bwMode="auto">
            <a:xfrm>
              <a:off x="1691086" y="2370492"/>
              <a:ext cx="5048894" cy="7767"/>
            </a:xfrm>
            <a:prstGeom prst="line">
              <a:avLst/>
            </a:prstGeom>
            <a:noFill/>
            <a:ln w="28575">
              <a:solidFill>
                <a:schemeClr val="tx1"/>
              </a:solidFill>
              <a:round/>
              <a:headEnd/>
              <a:tailEnd/>
            </a:ln>
          </p:spPr>
          <p:txBody>
            <a:bodyPr/>
            <a:lstStyle/>
            <a:p>
              <a:pPr algn="ctr"/>
              <a:endParaRPr lang="en-US" sz="1400">
                <a:ea typeface="ＭＳ Ｐゴシック" pitchFamily="34" charset="-128"/>
              </a:endParaRPr>
            </a:p>
          </p:txBody>
        </p:sp>
        <p:sp>
          <p:nvSpPr>
            <p:cNvPr id="11282" name="Rectangle 176"/>
            <p:cNvSpPr>
              <a:spLocks noChangeArrowheads="1"/>
            </p:cNvSpPr>
            <p:nvPr/>
          </p:nvSpPr>
          <p:spPr bwMode="auto">
            <a:xfrm>
              <a:off x="1229604" y="2442434"/>
              <a:ext cx="361829"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Year</a:t>
              </a:r>
            </a:p>
          </p:txBody>
        </p:sp>
        <p:sp>
          <p:nvSpPr>
            <p:cNvPr id="13348" name="Freeform 177"/>
            <p:cNvSpPr>
              <a:spLocks/>
            </p:cNvSpPr>
            <p:nvPr/>
          </p:nvSpPr>
          <p:spPr bwMode="auto">
            <a:xfrm>
              <a:off x="3302970" y="4134420"/>
              <a:ext cx="3406070" cy="619796"/>
            </a:xfrm>
            <a:custGeom>
              <a:avLst/>
              <a:gdLst>
                <a:gd name="T0" fmla="*/ 0 w 2644"/>
                <a:gd name="T1" fmla="*/ 0 h 448"/>
                <a:gd name="T2" fmla="*/ 2147483647 w 2644"/>
                <a:gd name="T3" fmla="*/ 0 h 448"/>
                <a:gd name="T4" fmla="*/ 2147483647 w 2644"/>
                <a:gd name="T5" fmla="*/ 592235962 h 448"/>
                <a:gd name="T6" fmla="*/ 2147483647 w 2644"/>
                <a:gd name="T7" fmla="*/ 1129030089 h 448"/>
                <a:gd name="T8" fmla="*/ 0 w 2644"/>
                <a:gd name="T9" fmla="*/ 1129030089 h 448"/>
                <a:gd name="T10" fmla="*/ 0 w 2644"/>
                <a:gd name="T11" fmla="*/ 0 h 448"/>
                <a:gd name="T12" fmla="*/ 0 w 2644"/>
                <a:gd name="T13" fmla="*/ 0 h 448"/>
                <a:gd name="T14" fmla="*/ 0 60000 65536"/>
                <a:gd name="T15" fmla="*/ 0 60000 65536"/>
                <a:gd name="T16" fmla="*/ 0 60000 65536"/>
                <a:gd name="T17" fmla="*/ 0 60000 65536"/>
                <a:gd name="T18" fmla="*/ 0 60000 65536"/>
                <a:gd name="T19" fmla="*/ 0 60000 65536"/>
                <a:gd name="T20" fmla="*/ 0 60000 65536"/>
                <a:gd name="T21" fmla="*/ 0 w 2644"/>
                <a:gd name="T22" fmla="*/ 0 h 448"/>
                <a:gd name="T23" fmla="*/ 2644 w 2644"/>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4" h="448">
                  <a:moveTo>
                    <a:pt x="0" y="0"/>
                  </a:moveTo>
                  <a:lnTo>
                    <a:pt x="2428" y="0"/>
                  </a:lnTo>
                  <a:lnTo>
                    <a:pt x="2644" y="235"/>
                  </a:lnTo>
                  <a:lnTo>
                    <a:pt x="2428" y="448"/>
                  </a:lnTo>
                  <a:lnTo>
                    <a:pt x="0" y="448"/>
                  </a:lnTo>
                  <a:lnTo>
                    <a:pt x="0" y="0"/>
                  </a:lnTo>
                  <a:close/>
                </a:path>
              </a:pathLst>
            </a:custGeom>
            <a:solidFill>
              <a:schemeClr val="accent3"/>
            </a:solidFill>
            <a:ln w="5" cap="flat">
              <a:noFill/>
              <a:prstDash val="solid"/>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lstStyle/>
            <a:p>
              <a:pPr algn="ctr">
                <a:defRPr/>
              </a:pPr>
              <a:endParaRPr lang="en-US" sz="1400">
                <a:ea typeface="ＭＳ Ｐゴシック" pitchFamily="34" charset="-128"/>
              </a:endParaRPr>
            </a:p>
          </p:txBody>
        </p:sp>
        <p:sp>
          <p:nvSpPr>
            <p:cNvPr id="13349" name="Freeform 178"/>
            <p:cNvSpPr>
              <a:spLocks/>
            </p:cNvSpPr>
            <p:nvPr/>
          </p:nvSpPr>
          <p:spPr bwMode="auto">
            <a:xfrm>
              <a:off x="3302970" y="2836724"/>
              <a:ext cx="3406070" cy="623946"/>
            </a:xfrm>
            <a:custGeom>
              <a:avLst/>
              <a:gdLst>
                <a:gd name="T0" fmla="*/ 0 w 2644"/>
                <a:gd name="T1" fmla="*/ 0 h 451"/>
                <a:gd name="T2" fmla="*/ 2147483647 w 2644"/>
                <a:gd name="T3" fmla="*/ 0 h 451"/>
                <a:gd name="T4" fmla="*/ 2147483647 w 2644"/>
                <a:gd name="T5" fmla="*/ 564514651 h 451"/>
                <a:gd name="T6" fmla="*/ 2147483647 w 2644"/>
                <a:gd name="T7" fmla="*/ 1136588970 h 451"/>
                <a:gd name="T8" fmla="*/ 0 w 2644"/>
                <a:gd name="T9" fmla="*/ 1136588970 h 451"/>
                <a:gd name="T10" fmla="*/ 0 w 2644"/>
                <a:gd name="T11" fmla="*/ 0 h 451"/>
                <a:gd name="T12" fmla="*/ 0 w 2644"/>
                <a:gd name="T13" fmla="*/ 0 h 451"/>
                <a:gd name="T14" fmla="*/ 0 60000 65536"/>
                <a:gd name="T15" fmla="*/ 0 60000 65536"/>
                <a:gd name="T16" fmla="*/ 0 60000 65536"/>
                <a:gd name="T17" fmla="*/ 0 60000 65536"/>
                <a:gd name="T18" fmla="*/ 0 60000 65536"/>
                <a:gd name="T19" fmla="*/ 0 60000 65536"/>
                <a:gd name="T20" fmla="*/ 0 60000 65536"/>
                <a:gd name="T21" fmla="*/ 0 w 2644"/>
                <a:gd name="T22" fmla="*/ 0 h 451"/>
                <a:gd name="T23" fmla="*/ 2644 w 2644"/>
                <a:gd name="T24" fmla="*/ 451 h 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4" h="451">
                  <a:moveTo>
                    <a:pt x="0" y="0"/>
                  </a:moveTo>
                  <a:lnTo>
                    <a:pt x="2428" y="0"/>
                  </a:lnTo>
                  <a:lnTo>
                    <a:pt x="2644" y="224"/>
                  </a:lnTo>
                  <a:lnTo>
                    <a:pt x="2428" y="451"/>
                  </a:lnTo>
                  <a:lnTo>
                    <a:pt x="0" y="451"/>
                  </a:lnTo>
                  <a:lnTo>
                    <a:pt x="0" y="0"/>
                  </a:lnTo>
                  <a:close/>
                </a:path>
              </a:pathLst>
            </a:custGeom>
            <a:solidFill>
              <a:schemeClr val="accent3"/>
            </a:solidFill>
            <a:ln w="5" cap="flat">
              <a:noFill/>
              <a:prstDash val="solid"/>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lstStyle/>
            <a:p>
              <a:pPr algn="ctr">
                <a:defRPr/>
              </a:pPr>
              <a:endParaRPr lang="en-US" sz="1400">
                <a:ea typeface="ＭＳ Ｐゴシック" pitchFamily="34" charset="-128"/>
              </a:endParaRPr>
            </a:p>
          </p:txBody>
        </p:sp>
        <p:sp>
          <p:nvSpPr>
            <p:cNvPr id="11289" name="Rectangle 205"/>
            <p:cNvSpPr>
              <a:spLocks noChangeArrowheads="1"/>
            </p:cNvSpPr>
            <p:nvPr/>
          </p:nvSpPr>
          <p:spPr bwMode="auto">
            <a:xfrm>
              <a:off x="1746606"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0</a:t>
              </a:r>
            </a:p>
          </p:txBody>
        </p:sp>
        <p:sp>
          <p:nvSpPr>
            <p:cNvPr id="11290" name="Rectangle 206"/>
            <p:cNvSpPr>
              <a:spLocks noChangeArrowheads="1"/>
            </p:cNvSpPr>
            <p:nvPr/>
          </p:nvSpPr>
          <p:spPr bwMode="auto">
            <a:xfrm>
              <a:off x="4234658"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5</a:t>
              </a:r>
            </a:p>
          </p:txBody>
        </p:sp>
        <p:sp>
          <p:nvSpPr>
            <p:cNvPr id="11291" name="Rectangle 207"/>
            <p:cNvSpPr>
              <a:spLocks noChangeArrowheads="1"/>
            </p:cNvSpPr>
            <p:nvPr/>
          </p:nvSpPr>
          <p:spPr bwMode="auto">
            <a:xfrm>
              <a:off x="4726975"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6</a:t>
              </a:r>
            </a:p>
          </p:txBody>
        </p:sp>
        <p:sp>
          <p:nvSpPr>
            <p:cNvPr id="11292" name="Rectangle 208"/>
            <p:cNvSpPr>
              <a:spLocks noChangeArrowheads="1"/>
            </p:cNvSpPr>
            <p:nvPr/>
          </p:nvSpPr>
          <p:spPr bwMode="auto">
            <a:xfrm>
              <a:off x="5217969"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7</a:t>
              </a:r>
            </a:p>
          </p:txBody>
        </p:sp>
        <p:sp>
          <p:nvSpPr>
            <p:cNvPr id="11293" name="Rectangle 209"/>
            <p:cNvSpPr>
              <a:spLocks noChangeArrowheads="1"/>
            </p:cNvSpPr>
            <p:nvPr/>
          </p:nvSpPr>
          <p:spPr bwMode="auto">
            <a:xfrm>
              <a:off x="3734401"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4</a:t>
              </a:r>
            </a:p>
          </p:txBody>
        </p:sp>
        <p:sp>
          <p:nvSpPr>
            <p:cNvPr id="11294" name="Rectangle 210"/>
            <p:cNvSpPr>
              <a:spLocks noChangeArrowheads="1"/>
            </p:cNvSpPr>
            <p:nvPr/>
          </p:nvSpPr>
          <p:spPr bwMode="auto">
            <a:xfrm>
              <a:off x="5731461"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8</a:t>
              </a:r>
            </a:p>
          </p:txBody>
        </p:sp>
        <p:sp>
          <p:nvSpPr>
            <p:cNvPr id="11295" name="Rectangle 211"/>
            <p:cNvSpPr>
              <a:spLocks noChangeArrowheads="1"/>
            </p:cNvSpPr>
            <p:nvPr/>
          </p:nvSpPr>
          <p:spPr bwMode="auto">
            <a:xfrm>
              <a:off x="6179421" y="2442434"/>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9</a:t>
              </a:r>
            </a:p>
          </p:txBody>
        </p:sp>
        <p:sp>
          <p:nvSpPr>
            <p:cNvPr id="11296" name="Rectangle 212"/>
            <p:cNvSpPr>
              <a:spLocks noChangeArrowheads="1"/>
            </p:cNvSpPr>
            <p:nvPr/>
          </p:nvSpPr>
          <p:spPr bwMode="auto">
            <a:xfrm>
              <a:off x="6620701" y="2442434"/>
              <a:ext cx="198772"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10</a:t>
              </a:r>
            </a:p>
          </p:txBody>
        </p:sp>
        <p:sp>
          <p:nvSpPr>
            <p:cNvPr id="11297" name="Freeform 218"/>
            <p:cNvSpPr>
              <a:spLocks/>
            </p:cNvSpPr>
            <p:nvPr/>
          </p:nvSpPr>
          <p:spPr bwMode="auto">
            <a:xfrm>
              <a:off x="5186271" y="3799620"/>
              <a:ext cx="1553709" cy="1383"/>
            </a:xfrm>
            <a:custGeom>
              <a:avLst/>
              <a:gdLst>
                <a:gd name="T0" fmla="*/ 0 w 1174"/>
                <a:gd name="T1" fmla="*/ 0 h 1588"/>
                <a:gd name="T2" fmla="*/ 2147483647 w 1174"/>
                <a:gd name="T3" fmla="*/ 0 h 1588"/>
                <a:gd name="T4" fmla="*/ 0 w 1174"/>
                <a:gd name="T5" fmla="*/ 0 h 1588"/>
                <a:gd name="T6" fmla="*/ 0 60000 65536"/>
                <a:gd name="T7" fmla="*/ 0 60000 65536"/>
                <a:gd name="T8" fmla="*/ 0 60000 65536"/>
                <a:gd name="T9" fmla="*/ 0 w 1174"/>
                <a:gd name="T10" fmla="*/ 0 h 1588"/>
                <a:gd name="T11" fmla="*/ 1174 w 1174"/>
                <a:gd name="T12" fmla="*/ 1588 h 1588"/>
              </a:gdLst>
              <a:ahLst/>
              <a:cxnLst>
                <a:cxn ang="T6">
                  <a:pos x="T0" y="T1"/>
                </a:cxn>
                <a:cxn ang="T7">
                  <a:pos x="T2" y="T3"/>
                </a:cxn>
                <a:cxn ang="T8">
                  <a:pos x="T4" y="T5"/>
                </a:cxn>
              </a:cxnLst>
              <a:rect l="T9" t="T10" r="T11" b="T12"/>
              <a:pathLst>
                <a:path w="1174" h="1588">
                  <a:moveTo>
                    <a:pt x="0" y="0"/>
                  </a:moveTo>
                  <a:lnTo>
                    <a:pt x="1174" y="0"/>
                  </a:lnTo>
                  <a:lnTo>
                    <a:pt x="0" y="0"/>
                  </a:lnTo>
                  <a:close/>
                </a:path>
              </a:pathLst>
            </a:custGeom>
            <a:solidFill>
              <a:srgbClr val="000000"/>
            </a:solidFill>
            <a:ln w="9525">
              <a:noFill/>
              <a:round/>
              <a:headEnd/>
              <a:tailEnd/>
            </a:ln>
          </p:spPr>
          <p:txBody>
            <a:bodyPr/>
            <a:lstStyle/>
            <a:p>
              <a:pPr algn="ctr"/>
              <a:endParaRPr lang="en-US" sz="1400">
                <a:ea typeface="ＭＳ Ｐゴシック" pitchFamily="34" charset="-128"/>
              </a:endParaRPr>
            </a:p>
          </p:txBody>
        </p:sp>
        <p:sp>
          <p:nvSpPr>
            <p:cNvPr id="11298" name="Line 219"/>
            <p:cNvSpPr>
              <a:spLocks noChangeShapeType="1"/>
            </p:cNvSpPr>
            <p:nvPr/>
          </p:nvSpPr>
          <p:spPr bwMode="auto">
            <a:xfrm>
              <a:off x="5186271" y="3799620"/>
              <a:ext cx="1553709" cy="1383"/>
            </a:xfrm>
            <a:prstGeom prst="line">
              <a:avLst/>
            </a:prstGeom>
            <a:noFill/>
            <a:ln w="9525">
              <a:noFill/>
              <a:round/>
              <a:headEnd/>
              <a:tailEnd/>
            </a:ln>
          </p:spPr>
          <p:txBody>
            <a:bodyPr/>
            <a:lstStyle/>
            <a:p>
              <a:pPr algn="ctr"/>
              <a:endParaRPr lang="en-US" sz="1400">
                <a:ea typeface="ＭＳ Ｐゴシック" pitchFamily="34" charset="-128"/>
              </a:endParaRPr>
            </a:p>
          </p:txBody>
        </p:sp>
        <p:sp>
          <p:nvSpPr>
            <p:cNvPr id="11299" name="Line 220"/>
            <p:cNvSpPr>
              <a:spLocks noChangeShapeType="1"/>
            </p:cNvSpPr>
            <p:nvPr/>
          </p:nvSpPr>
          <p:spPr bwMode="auto">
            <a:xfrm>
              <a:off x="5230161" y="3799620"/>
              <a:ext cx="1470333" cy="0"/>
            </a:xfrm>
            <a:prstGeom prst="line">
              <a:avLst/>
            </a:prstGeom>
            <a:noFill/>
            <a:ln w="12700">
              <a:solidFill>
                <a:srgbClr val="FFFFFF"/>
              </a:solidFill>
              <a:miter lim="800000"/>
              <a:headEnd/>
              <a:tailEnd type="triangle"/>
            </a:ln>
          </p:spPr>
          <p:txBody>
            <a:bodyPr/>
            <a:lstStyle/>
            <a:p>
              <a:pPr algn="ctr"/>
              <a:endParaRPr lang="en-US" sz="1400">
                <a:ea typeface="ＭＳ Ｐゴシック" pitchFamily="34" charset="-128"/>
              </a:endParaRPr>
            </a:p>
          </p:txBody>
        </p:sp>
        <p:sp>
          <p:nvSpPr>
            <p:cNvPr id="11301" name="Freeform 222"/>
            <p:cNvSpPr>
              <a:spLocks/>
            </p:cNvSpPr>
            <p:nvPr/>
          </p:nvSpPr>
          <p:spPr bwMode="auto">
            <a:xfrm>
              <a:off x="1693732" y="3799620"/>
              <a:ext cx="1678112" cy="1383"/>
            </a:xfrm>
            <a:custGeom>
              <a:avLst/>
              <a:gdLst>
                <a:gd name="T0" fmla="*/ 2147483647 w 1268"/>
                <a:gd name="T1" fmla="*/ 0 h 1588"/>
                <a:gd name="T2" fmla="*/ 0 w 1268"/>
                <a:gd name="T3" fmla="*/ 0 h 1588"/>
                <a:gd name="T4" fmla="*/ 2147483647 w 1268"/>
                <a:gd name="T5" fmla="*/ 0 h 1588"/>
                <a:gd name="T6" fmla="*/ 0 60000 65536"/>
                <a:gd name="T7" fmla="*/ 0 60000 65536"/>
                <a:gd name="T8" fmla="*/ 0 60000 65536"/>
                <a:gd name="T9" fmla="*/ 0 w 1268"/>
                <a:gd name="T10" fmla="*/ 0 h 1588"/>
                <a:gd name="T11" fmla="*/ 1268 w 1268"/>
                <a:gd name="T12" fmla="*/ 1588 h 1588"/>
              </a:gdLst>
              <a:ahLst/>
              <a:cxnLst>
                <a:cxn ang="T6">
                  <a:pos x="T0" y="T1"/>
                </a:cxn>
                <a:cxn ang="T7">
                  <a:pos x="T2" y="T3"/>
                </a:cxn>
                <a:cxn ang="T8">
                  <a:pos x="T4" y="T5"/>
                </a:cxn>
              </a:cxnLst>
              <a:rect l="T9" t="T10" r="T11" b="T12"/>
              <a:pathLst>
                <a:path w="1268" h="1588">
                  <a:moveTo>
                    <a:pt x="1268" y="0"/>
                  </a:moveTo>
                  <a:lnTo>
                    <a:pt x="0" y="0"/>
                  </a:lnTo>
                  <a:lnTo>
                    <a:pt x="1268" y="0"/>
                  </a:lnTo>
                  <a:close/>
                </a:path>
              </a:pathLst>
            </a:custGeom>
            <a:solidFill>
              <a:srgbClr val="000000"/>
            </a:solidFill>
            <a:ln w="9525">
              <a:noFill/>
              <a:round/>
              <a:headEnd/>
              <a:tailEnd/>
            </a:ln>
          </p:spPr>
          <p:txBody>
            <a:bodyPr/>
            <a:lstStyle/>
            <a:p>
              <a:pPr algn="ctr"/>
              <a:endParaRPr lang="en-US" sz="1400">
                <a:ea typeface="ＭＳ Ｐゴシック" pitchFamily="34" charset="-128"/>
              </a:endParaRPr>
            </a:p>
          </p:txBody>
        </p:sp>
        <p:sp>
          <p:nvSpPr>
            <p:cNvPr id="11302" name="Line 223"/>
            <p:cNvSpPr>
              <a:spLocks noChangeShapeType="1"/>
            </p:cNvSpPr>
            <p:nvPr/>
          </p:nvSpPr>
          <p:spPr bwMode="auto">
            <a:xfrm flipH="1">
              <a:off x="1693732" y="3799620"/>
              <a:ext cx="1678112" cy="1383"/>
            </a:xfrm>
            <a:prstGeom prst="line">
              <a:avLst/>
            </a:prstGeom>
            <a:noFill/>
            <a:ln w="9525">
              <a:noFill/>
              <a:round/>
              <a:headEnd/>
              <a:tailEnd/>
            </a:ln>
          </p:spPr>
          <p:txBody>
            <a:bodyPr/>
            <a:lstStyle/>
            <a:p>
              <a:pPr algn="ctr"/>
              <a:endParaRPr lang="en-US" sz="1400">
                <a:ea typeface="ＭＳ Ｐゴシック" pitchFamily="34" charset="-128"/>
              </a:endParaRPr>
            </a:p>
          </p:txBody>
        </p:sp>
        <p:sp>
          <p:nvSpPr>
            <p:cNvPr id="11303" name="Line 224"/>
            <p:cNvSpPr>
              <a:spLocks noChangeShapeType="1"/>
            </p:cNvSpPr>
            <p:nvPr/>
          </p:nvSpPr>
          <p:spPr bwMode="auto">
            <a:xfrm flipH="1" flipV="1">
              <a:off x="1693732" y="3798928"/>
              <a:ext cx="1678113" cy="692"/>
            </a:xfrm>
            <a:prstGeom prst="line">
              <a:avLst/>
            </a:prstGeom>
            <a:noFill/>
            <a:ln w="12700">
              <a:solidFill>
                <a:srgbClr val="FFFFFF"/>
              </a:solidFill>
              <a:miter lim="800000"/>
              <a:headEnd/>
              <a:tailEnd type="triangle"/>
            </a:ln>
          </p:spPr>
          <p:txBody>
            <a:bodyPr/>
            <a:lstStyle/>
            <a:p>
              <a:pPr algn="ctr"/>
              <a:endParaRPr lang="en-US" sz="1400">
                <a:ea typeface="ＭＳ Ｐゴシック" pitchFamily="34" charset="-128"/>
              </a:endParaRPr>
            </a:p>
          </p:txBody>
        </p:sp>
        <p:sp>
          <p:nvSpPr>
            <p:cNvPr id="11305" name="Freeform 226"/>
            <p:cNvSpPr>
              <a:spLocks/>
            </p:cNvSpPr>
            <p:nvPr/>
          </p:nvSpPr>
          <p:spPr bwMode="auto">
            <a:xfrm>
              <a:off x="1332436" y="3074680"/>
              <a:ext cx="199838" cy="161866"/>
            </a:xfrm>
            <a:custGeom>
              <a:avLst/>
              <a:gdLst>
                <a:gd name="T0" fmla="*/ 0 w 151"/>
                <a:gd name="T1" fmla="*/ 2147483647 h 117"/>
                <a:gd name="T2" fmla="*/ 2147483647 w 151"/>
                <a:gd name="T3" fmla="*/ 2147483647 h 117"/>
                <a:gd name="T4" fmla="*/ 2147483647 w 151"/>
                <a:gd name="T5" fmla="*/ 0 h 117"/>
                <a:gd name="T6" fmla="*/ 2147483647 w 151"/>
                <a:gd name="T7" fmla="*/ 2147483647 h 117"/>
                <a:gd name="T8" fmla="*/ 2147483647 w 151"/>
                <a:gd name="T9" fmla="*/ 2147483647 h 117"/>
                <a:gd name="T10" fmla="*/ 2147483647 w 151"/>
                <a:gd name="T11" fmla="*/ 2147483647 h 117"/>
                <a:gd name="T12" fmla="*/ 0 w 151"/>
                <a:gd name="T13" fmla="*/ 2147483647 h 117"/>
                <a:gd name="T14" fmla="*/ 0 w 151"/>
                <a:gd name="T15" fmla="*/ 2147483647 h 117"/>
                <a:gd name="T16" fmla="*/ 0 w 151"/>
                <a:gd name="T17" fmla="*/ 214748364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7"/>
                <a:gd name="T29" fmla="*/ 151 w 15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7">
                  <a:moveTo>
                    <a:pt x="0" y="28"/>
                  </a:moveTo>
                  <a:lnTo>
                    <a:pt x="112" y="28"/>
                  </a:lnTo>
                  <a:lnTo>
                    <a:pt x="112" y="0"/>
                  </a:lnTo>
                  <a:lnTo>
                    <a:pt x="151" y="60"/>
                  </a:lnTo>
                  <a:lnTo>
                    <a:pt x="112" y="117"/>
                  </a:lnTo>
                  <a:lnTo>
                    <a:pt x="112" y="88"/>
                  </a:lnTo>
                  <a:lnTo>
                    <a:pt x="0" y="88"/>
                  </a:lnTo>
                  <a:lnTo>
                    <a:pt x="0" y="28"/>
                  </a:lnTo>
                  <a:close/>
                </a:path>
              </a:pathLst>
            </a:custGeom>
            <a:solidFill>
              <a:srgbClr val="FFFFFF"/>
            </a:solidFill>
            <a:ln w="9525">
              <a:noFill/>
              <a:round/>
              <a:headEnd/>
              <a:tailEnd/>
            </a:ln>
          </p:spPr>
          <p:txBody>
            <a:bodyPr/>
            <a:lstStyle/>
            <a:p>
              <a:pPr algn="ctr"/>
              <a:endParaRPr lang="en-US" sz="1400">
                <a:ea typeface="ＭＳ Ｐゴシック" pitchFamily="34" charset="-128"/>
              </a:endParaRPr>
            </a:p>
          </p:txBody>
        </p:sp>
        <p:sp>
          <p:nvSpPr>
            <p:cNvPr id="11306" name="Freeform 227"/>
            <p:cNvSpPr>
              <a:spLocks/>
            </p:cNvSpPr>
            <p:nvPr/>
          </p:nvSpPr>
          <p:spPr bwMode="auto">
            <a:xfrm>
              <a:off x="1332436" y="3074680"/>
              <a:ext cx="199838" cy="161866"/>
            </a:xfrm>
            <a:custGeom>
              <a:avLst/>
              <a:gdLst>
                <a:gd name="T0" fmla="*/ 0 w 151"/>
                <a:gd name="T1" fmla="*/ 2147483647 h 117"/>
                <a:gd name="T2" fmla="*/ 2147483647 w 151"/>
                <a:gd name="T3" fmla="*/ 2147483647 h 117"/>
                <a:gd name="T4" fmla="*/ 2147483647 w 151"/>
                <a:gd name="T5" fmla="*/ 0 h 117"/>
                <a:gd name="T6" fmla="*/ 2147483647 w 151"/>
                <a:gd name="T7" fmla="*/ 2147483647 h 117"/>
                <a:gd name="T8" fmla="*/ 2147483647 w 151"/>
                <a:gd name="T9" fmla="*/ 2147483647 h 117"/>
                <a:gd name="T10" fmla="*/ 2147483647 w 151"/>
                <a:gd name="T11" fmla="*/ 2147483647 h 117"/>
                <a:gd name="T12" fmla="*/ 0 w 151"/>
                <a:gd name="T13" fmla="*/ 2147483647 h 117"/>
                <a:gd name="T14" fmla="*/ 0 w 151"/>
                <a:gd name="T15" fmla="*/ 2147483647 h 117"/>
                <a:gd name="T16" fmla="*/ 0 w 151"/>
                <a:gd name="T17" fmla="*/ 214748364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7"/>
                <a:gd name="T29" fmla="*/ 151 w 15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7">
                  <a:moveTo>
                    <a:pt x="0" y="28"/>
                  </a:moveTo>
                  <a:lnTo>
                    <a:pt x="112" y="28"/>
                  </a:lnTo>
                  <a:lnTo>
                    <a:pt x="112" y="0"/>
                  </a:lnTo>
                  <a:lnTo>
                    <a:pt x="151" y="60"/>
                  </a:lnTo>
                  <a:lnTo>
                    <a:pt x="112" y="117"/>
                  </a:lnTo>
                  <a:lnTo>
                    <a:pt x="112" y="88"/>
                  </a:lnTo>
                  <a:lnTo>
                    <a:pt x="0" y="88"/>
                  </a:lnTo>
                  <a:lnTo>
                    <a:pt x="0" y="28"/>
                  </a:lnTo>
                  <a:close/>
                </a:path>
              </a:pathLst>
            </a:custGeom>
            <a:solidFill>
              <a:srgbClr val="FFFFFF"/>
            </a:solidFill>
            <a:ln w="5" cap="flat">
              <a:noFill/>
              <a:prstDash val="solid"/>
              <a:miter lim="800000"/>
              <a:headEnd/>
              <a:tailEnd/>
            </a:ln>
          </p:spPr>
          <p:txBody>
            <a:bodyPr/>
            <a:lstStyle/>
            <a:p>
              <a:pPr algn="ctr"/>
              <a:endParaRPr lang="en-US" sz="1400">
                <a:ea typeface="ＭＳ Ｐゴシック" pitchFamily="34" charset="-128"/>
              </a:endParaRPr>
            </a:p>
          </p:txBody>
        </p:sp>
        <p:sp>
          <p:nvSpPr>
            <p:cNvPr id="11307" name="Freeform 228"/>
            <p:cNvSpPr>
              <a:spLocks/>
            </p:cNvSpPr>
            <p:nvPr/>
          </p:nvSpPr>
          <p:spPr bwMode="auto">
            <a:xfrm>
              <a:off x="1332436" y="4365460"/>
              <a:ext cx="199838" cy="166017"/>
            </a:xfrm>
            <a:custGeom>
              <a:avLst/>
              <a:gdLst>
                <a:gd name="T0" fmla="*/ 0 w 151"/>
                <a:gd name="T1" fmla="*/ 2147483647 h 120"/>
                <a:gd name="T2" fmla="*/ 2147483647 w 151"/>
                <a:gd name="T3" fmla="*/ 2147483647 h 120"/>
                <a:gd name="T4" fmla="*/ 2147483647 w 151"/>
                <a:gd name="T5" fmla="*/ 0 h 120"/>
                <a:gd name="T6" fmla="*/ 2147483647 w 151"/>
                <a:gd name="T7" fmla="*/ 2147483647 h 120"/>
                <a:gd name="T8" fmla="*/ 2147483647 w 151"/>
                <a:gd name="T9" fmla="*/ 2147483647 h 120"/>
                <a:gd name="T10" fmla="*/ 2147483647 w 151"/>
                <a:gd name="T11" fmla="*/ 2147483647 h 120"/>
                <a:gd name="T12" fmla="*/ 0 w 151"/>
                <a:gd name="T13" fmla="*/ 2147483647 h 120"/>
                <a:gd name="T14" fmla="*/ 0 w 151"/>
                <a:gd name="T15" fmla="*/ 2147483647 h 120"/>
                <a:gd name="T16" fmla="*/ 0 w 151"/>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0"/>
                <a:gd name="T29" fmla="*/ 151 w 151"/>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0">
                  <a:moveTo>
                    <a:pt x="0" y="31"/>
                  </a:moveTo>
                  <a:lnTo>
                    <a:pt x="112" y="31"/>
                  </a:lnTo>
                  <a:lnTo>
                    <a:pt x="112" y="0"/>
                  </a:lnTo>
                  <a:lnTo>
                    <a:pt x="151" y="60"/>
                  </a:lnTo>
                  <a:lnTo>
                    <a:pt x="112" y="120"/>
                  </a:lnTo>
                  <a:lnTo>
                    <a:pt x="112" y="89"/>
                  </a:lnTo>
                  <a:lnTo>
                    <a:pt x="0" y="89"/>
                  </a:lnTo>
                  <a:lnTo>
                    <a:pt x="0" y="31"/>
                  </a:lnTo>
                  <a:close/>
                </a:path>
              </a:pathLst>
            </a:custGeom>
            <a:solidFill>
              <a:srgbClr val="FFFFFF"/>
            </a:solidFill>
            <a:ln w="9525">
              <a:noFill/>
              <a:round/>
              <a:headEnd/>
              <a:tailEnd/>
            </a:ln>
          </p:spPr>
          <p:txBody>
            <a:bodyPr/>
            <a:lstStyle/>
            <a:p>
              <a:pPr algn="ctr"/>
              <a:endParaRPr lang="en-US" sz="1400">
                <a:ea typeface="ＭＳ Ｐゴシック" pitchFamily="34" charset="-128"/>
              </a:endParaRPr>
            </a:p>
          </p:txBody>
        </p:sp>
        <p:sp>
          <p:nvSpPr>
            <p:cNvPr id="11308" name="Freeform 229"/>
            <p:cNvSpPr>
              <a:spLocks/>
            </p:cNvSpPr>
            <p:nvPr/>
          </p:nvSpPr>
          <p:spPr bwMode="auto">
            <a:xfrm>
              <a:off x="1332436" y="4365460"/>
              <a:ext cx="199838" cy="166017"/>
            </a:xfrm>
            <a:custGeom>
              <a:avLst/>
              <a:gdLst>
                <a:gd name="T0" fmla="*/ 0 w 151"/>
                <a:gd name="T1" fmla="*/ 2147483647 h 120"/>
                <a:gd name="T2" fmla="*/ 2147483647 w 151"/>
                <a:gd name="T3" fmla="*/ 2147483647 h 120"/>
                <a:gd name="T4" fmla="*/ 2147483647 w 151"/>
                <a:gd name="T5" fmla="*/ 0 h 120"/>
                <a:gd name="T6" fmla="*/ 2147483647 w 151"/>
                <a:gd name="T7" fmla="*/ 2147483647 h 120"/>
                <a:gd name="T8" fmla="*/ 2147483647 w 151"/>
                <a:gd name="T9" fmla="*/ 2147483647 h 120"/>
                <a:gd name="T10" fmla="*/ 2147483647 w 151"/>
                <a:gd name="T11" fmla="*/ 2147483647 h 120"/>
                <a:gd name="T12" fmla="*/ 0 w 151"/>
                <a:gd name="T13" fmla="*/ 2147483647 h 120"/>
                <a:gd name="T14" fmla="*/ 0 w 151"/>
                <a:gd name="T15" fmla="*/ 2147483647 h 120"/>
                <a:gd name="T16" fmla="*/ 0 w 151"/>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0"/>
                <a:gd name="T29" fmla="*/ 151 w 151"/>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0">
                  <a:moveTo>
                    <a:pt x="0" y="31"/>
                  </a:moveTo>
                  <a:lnTo>
                    <a:pt x="112" y="31"/>
                  </a:lnTo>
                  <a:lnTo>
                    <a:pt x="112" y="0"/>
                  </a:lnTo>
                  <a:lnTo>
                    <a:pt x="151" y="60"/>
                  </a:lnTo>
                  <a:lnTo>
                    <a:pt x="112" y="120"/>
                  </a:lnTo>
                  <a:lnTo>
                    <a:pt x="112" y="89"/>
                  </a:lnTo>
                  <a:lnTo>
                    <a:pt x="0" y="89"/>
                  </a:lnTo>
                  <a:lnTo>
                    <a:pt x="0" y="31"/>
                  </a:lnTo>
                  <a:close/>
                </a:path>
              </a:pathLst>
            </a:custGeom>
            <a:noFill/>
            <a:ln w="5" cap="flat">
              <a:noFill/>
              <a:prstDash val="solid"/>
              <a:miter lim="800000"/>
              <a:headEnd/>
              <a:tailEnd/>
            </a:ln>
          </p:spPr>
          <p:txBody>
            <a:bodyPr/>
            <a:lstStyle/>
            <a:p>
              <a:pPr algn="ctr"/>
              <a:endParaRPr lang="en-US" sz="1400">
                <a:ea typeface="ＭＳ Ｐゴシック" pitchFamily="34" charset="-128"/>
              </a:endParaRPr>
            </a:p>
          </p:txBody>
        </p:sp>
        <p:sp>
          <p:nvSpPr>
            <p:cNvPr id="13401" name="Freeform 230"/>
            <p:cNvSpPr>
              <a:spLocks/>
            </p:cNvSpPr>
            <p:nvPr/>
          </p:nvSpPr>
          <p:spPr bwMode="auto">
            <a:xfrm>
              <a:off x="973008" y="2635221"/>
              <a:ext cx="264687" cy="2291929"/>
            </a:xfrm>
            <a:custGeom>
              <a:avLst/>
              <a:gdLst>
                <a:gd name="T0" fmla="*/ 0 w 200"/>
                <a:gd name="T1" fmla="*/ 0 h 1564"/>
                <a:gd name="T2" fmla="*/ 504031295 w 200"/>
                <a:gd name="T3" fmla="*/ 0 h 1564"/>
                <a:gd name="T4" fmla="*/ 504031295 w 200"/>
                <a:gd name="T5" fmla="*/ 2147483647 h 1564"/>
                <a:gd name="T6" fmla="*/ 0 w 200"/>
                <a:gd name="T7" fmla="*/ 2147483647 h 1564"/>
                <a:gd name="T8" fmla="*/ 0 w 200"/>
                <a:gd name="T9" fmla="*/ 0 h 1564"/>
                <a:gd name="T10" fmla="*/ 0 w 200"/>
                <a:gd name="T11" fmla="*/ 0 h 1564"/>
                <a:gd name="T12" fmla="*/ 0 60000 65536"/>
                <a:gd name="T13" fmla="*/ 0 60000 65536"/>
                <a:gd name="T14" fmla="*/ 0 60000 65536"/>
                <a:gd name="T15" fmla="*/ 0 60000 65536"/>
                <a:gd name="T16" fmla="*/ 0 60000 65536"/>
                <a:gd name="T17" fmla="*/ 0 60000 65536"/>
                <a:gd name="T18" fmla="*/ 0 w 200"/>
                <a:gd name="T19" fmla="*/ 0 h 1564"/>
                <a:gd name="T20" fmla="*/ 200 w 200"/>
                <a:gd name="T21" fmla="*/ 1564 h 1564"/>
              </a:gdLst>
              <a:ahLst/>
              <a:cxnLst>
                <a:cxn ang="T12">
                  <a:pos x="T0" y="T1"/>
                </a:cxn>
                <a:cxn ang="T13">
                  <a:pos x="T2" y="T3"/>
                </a:cxn>
                <a:cxn ang="T14">
                  <a:pos x="T4" y="T5"/>
                </a:cxn>
                <a:cxn ang="T15">
                  <a:pos x="T6" y="T7"/>
                </a:cxn>
                <a:cxn ang="T16">
                  <a:pos x="T8" y="T9"/>
                </a:cxn>
                <a:cxn ang="T17">
                  <a:pos x="T10" y="T11"/>
                </a:cxn>
              </a:cxnLst>
              <a:rect l="T18" t="T19" r="T20" b="T21"/>
              <a:pathLst>
                <a:path w="200" h="1564">
                  <a:moveTo>
                    <a:pt x="0" y="0"/>
                  </a:moveTo>
                  <a:lnTo>
                    <a:pt x="200" y="0"/>
                  </a:lnTo>
                  <a:lnTo>
                    <a:pt x="200" y="1564"/>
                  </a:lnTo>
                  <a:lnTo>
                    <a:pt x="0" y="1564"/>
                  </a:lnTo>
                  <a:lnTo>
                    <a:pt x="0" y="0"/>
                  </a:lnTo>
                  <a:close/>
                </a:path>
              </a:pathLst>
            </a:custGeom>
            <a:solidFill>
              <a:schemeClr val="bg1">
                <a:lumMod val="85000"/>
              </a:schemeClr>
            </a:solidFill>
            <a:ln w="9525">
              <a:noFill/>
              <a:round/>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nchor="ctr"/>
            <a:lstStyle/>
            <a:p>
              <a:pPr algn="ctr">
                <a:lnSpc>
                  <a:spcPct val="85000"/>
                </a:lnSpc>
                <a:defRPr/>
              </a:pPr>
              <a:r>
                <a:rPr lang="en-US" sz="1200" dirty="0">
                  <a:ea typeface="ＭＳ Ｐゴシック" pitchFamily="34" charset="-128"/>
                </a:rPr>
                <a:t>R</a:t>
              </a:r>
            </a:p>
            <a:p>
              <a:pPr algn="ctr">
                <a:lnSpc>
                  <a:spcPct val="85000"/>
                </a:lnSpc>
                <a:defRPr/>
              </a:pPr>
              <a:r>
                <a:rPr lang="en-US" sz="1200" dirty="0">
                  <a:ea typeface="ＭＳ Ｐゴシック" pitchFamily="34" charset="-128"/>
                </a:rPr>
                <a:t>A</a:t>
              </a:r>
            </a:p>
            <a:p>
              <a:pPr algn="ctr">
                <a:lnSpc>
                  <a:spcPct val="85000"/>
                </a:lnSpc>
                <a:defRPr/>
              </a:pPr>
              <a:r>
                <a:rPr lang="en-US" sz="1200" dirty="0">
                  <a:ea typeface="ＭＳ Ｐゴシック" pitchFamily="34" charset="-128"/>
                </a:rPr>
                <a:t>N</a:t>
              </a:r>
            </a:p>
            <a:p>
              <a:pPr algn="ctr">
                <a:lnSpc>
                  <a:spcPct val="85000"/>
                </a:lnSpc>
                <a:defRPr/>
              </a:pPr>
              <a:r>
                <a:rPr lang="en-US" sz="1200" dirty="0">
                  <a:ea typeface="ＭＳ Ｐゴシック" pitchFamily="34" charset="-128"/>
                </a:rPr>
                <a:t>D</a:t>
              </a:r>
            </a:p>
            <a:p>
              <a:pPr algn="ctr">
                <a:lnSpc>
                  <a:spcPct val="85000"/>
                </a:lnSpc>
                <a:defRPr/>
              </a:pPr>
              <a:r>
                <a:rPr lang="en-US" sz="1200" dirty="0">
                  <a:ea typeface="ＭＳ Ｐゴシック" pitchFamily="34" charset="-128"/>
                </a:rPr>
                <a:t>O</a:t>
              </a:r>
            </a:p>
            <a:p>
              <a:pPr algn="ctr">
                <a:lnSpc>
                  <a:spcPct val="85000"/>
                </a:lnSpc>
                <a:defRPr/>
              </a:pPr>
              <a:r>
                <a:rPr lang="en-US" sz="1200" dirty="0">
                  <a:ea typeface="ＭＳ Ｐゴシック" pitchFamily="34" charset="-128"/>
                </a:rPr>
                <a:t>M</a:t>
              </a:r>
            </a:p>
            <a:p>
              <a:pPr algn="ctr">
                <a:lnSpc>
                  <a:spcPct val="85000"/>
                </a:lnSpc>
                <a:defRPr/>
              </a:pPr>
              <a:r>
                <a:rPr lang="en-US" sz="1200" dirty="0">
                  <a:ea typeface="ＭＳ Ｐゴシック" pitchFamily="34" charset="-128"/>
                </a:rPr>
                <a:t>I</a:t>
              </a:r>
            </a:p>
            <a:p>
              <a:pPr algn="ctr">
                <a:lnSpc>
                  <a:spcPct val="85000"/>
                </a:lnSpc>
                <a:defRPr/>
              </a:pPr>
              <a:r>
                <a:rPr lang="en-US" sz="1200" dirty="0">
                  <a:ea typeface="ＭＳ Ｐゴシック" pitchFamily="34" charset="-128"/>
                </a:rPr>
                <a:t>SIERUNG</a:t>
              </a:r>
            </a:p>
          </p:txBody>
        </p:sp>
        <p:sp>
          <p:nvSpPr>
            <p:cNvPr id="11312" name="Freeform 246"/>
            <p:cNvSpPr>
              <a:spLocks/>
            </p:cNvSpPr>
            <p:nvPr/>
          </p:nvSpPr>
          <p:spPr bwMode="auto">
            <a:xfrm>
              <a:off x="1691086" y="5256416"/>
              <a:ext cx="5089920" cy="1384"/>
            </a:xfrm>
            <a:custGeom>
              <a:avLst/>
              <a:gdLst>
                <a:gd name="T0" fmla="*/ 0 w 3846"/>
                <a:gd name="T1" fmla="*/ 0 h 1588"/>
                <a:gd name="T2" fmla="*/ 2147483647 w 3846"/>
                <a:gd name="T3" fmla="*/ 0 h 1588"/>
                <a:gd name="T4" fmla="*/ 0 w 3846"/>
                <a:gd name="T5" fmla="*/ 0 h 1588"/>
                <a:gd name="T6" fmla="*/ 0 60000 65536"/>
                <a:gd name="T7" fmla="*/ 0 60000 65536"/>
                <a:gd name="T8" fmla="*/ 0 60000 65536"/>
                <a:gd name="T9" fmla="*/ 0 w 3846"/>
                <a:gd name="T10" fmla="*/ 0 h 1588"/>
                <a:gd name="T11" fmla="*/ 3846 w 3846"/>
                <a:gd name="T12" fmla="*/ 1588 h 1588"/>
              </a:gdLst>
              <a:ahLst/>
              <a:cxnLst>
                <a:cxn ang="T6">
                  <a:pos x="T0" y="T1"/>
                </a:cxn>
                <a:cxn ang="T7">
                  <a:pos x="T2" y="T3"/>
                </a:cxn>
                <a:cxn ang="T8">
                  <a:pos x="T4" y="T5"/>
                </a:cxn>
              </a:cxnLst>
              <a:rect l="T9" t="T10" r="T11" b="T12"/>
              <a:pathLst>
                <a:path w="3846" h="1588">
                  <a:moveTo>
                    <a:pt x="0" y="0"/>
                  </a:moveTo>
                  <a:lnTo>
                    <a:pt x="3846" y="0"/>
                  </a:lnTo>
                  <a:lnTo>
                    <a:pt x="0" y="0"/>
                  </a:lnTo>
                  <a:close/>
                </a:path>
              </a:pathLst>
            </a:custGeom>
            <a:solidFill>
              <a:srgbClr val="FFFFFF"/>
            </a:solidFill>
            <a:ln w="9525">
              <a:noFill/>
              <a:round/>
              <a:headEnd/>
              <a:tailEnd/>
            </a:ln>
          </p:spPr>
          <p:txBody>
            <a:bodyPr/>
            <a:lstStyle/>
            <a:p>
              <a:pPr algn="ctr"/>
              <a:endParaRPr lang="en-US" sz="1400">
                <a:ea typeface="ＭＳ Ｐゴシック" pitchFamily="34" charset="-128"/>
              </a:endParaRPr>
            </a:p>
          </p:txBody>
        </p:sp>
        <p:sp>
          <p:nvSpPr>
            <p:cNvPr id="11313" name="Line 247"/>
            <p:cNvSpPr>
              <a:spLocks noChangeShapeType="1"/>
            </p:cNvSpPr>
            <p:nvPr/>
          </p:nvSpPr>
          <p:spPr bwMode="auto">
            <a:xfrm>
              <a:off x="1691086" y="5196927"/>
              <a:ext cx="5040846" cy="1383"/>
            </a:xfrm>
            <a:prstGeom prst="line">
              <a:avLst/>
            </a:prstGeom>
            <a:noFill/>
            <a:ln w="28575">
              <a:solidFill>
                <a:schemeClr val="tx1"/>
              </a:solidFill>
              <a:round/>
              <a:headEnd/>
              <a:tailEnd/>
            </a:ln>
          </p:spPr>
          <p:txBody>
            <a:bodyPr/>
            <a:lstStyle/>
            <a:p>
              <a:pPr algn="ctr"/>
              <a:endParaRPr lang="en-US" sz="1400">
                <a:ea typeface="ＭＳ Ｐゴシック" pitchFamily="34" charset="-128"/>
              </a:endParaRPr>
            </a:p>
          </p:txBody>
        </p:sp>
        <p:sp>
          <p:nvSpPr>
            <p:cNvPr id="11314" name="Rectangle 248"/>
            <p:cNvSpPr>
              <a:spLocks noChangeArrowheads="1"/>
            </p:cNvSpPr>
            <p:nvPr/>
          </p:nvSpPr>
          <p:spPr bwMode="auto">
            <a:xfrm>
              <a:off x="3734402" y="4927150"/>
              <a:ext cx="99387"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1</a:t>
              </a:r>
            </a:p>
          </p:txBody>
        </p:sp>
        <p:sp>
          <p:nvSpPr>
            <p:cNvPr id="11315" name="Rectangle 249"/>
            <p:cNvSpPr>
              <a:spLocks noChangeArrowheads="1"/>
            </p:cNvSpPr>
            <p:nvPr/>
          </p:nvSpPr>
          <p:spPr bwMode="auto">
            <a:xfrm>
              <a:off x="4234658"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2</a:t>
              </a:r>
            </a:p>
          </p:txBody>
        </p:sp>
        <p:sp>
          <p:nvSpPr>
            <p:cNvPr id="11316" name="Rectangle 250"/>
            <p:cNvSpPr>
              <a:spLocks noChangeArrowheads="1"/>
            </p:cNvSpPr>
            <p:nvPr/>
          </p:nvSpPr>
          <p:spPr bwMode="auto">
            <a:xfrm>
              <a:off x="4726975"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3</a:t>
              </a:r>
            </a:p>
          </p:txBody>
        </p:sp>
        <p:sp>
          <p:nvSpPr>
            <p:cNvPr id="11317" name="Rectangle 251"/>
            <p:cNvSpPr>
              <a:spLocks noChangeArrowheads="1"/>
            </p:cNvSpPr>
            <p:nvPr/>
          </p:nvSpPr>
          <p:spPr bwMode="auto">
            <a:xfrm>
              <a:off x="3244731"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0</a:t>
              </a:r>
            </a:p>
          </p:txBody>
        </p:sp>
        <p:sp>
          <p:nvSpPr>
            <p:cNvPr id="11318" name="Rectangle 252"/>
            <p:cNvSpPr>
              <a:spLocks noChangeArrowheads="1"/>
            </p:cNvSpPr>
            <p:nvPr/>
          </p:nvSpPr>
          <p:spPr bwMode="auto">
            <a:xfrm>
              <a:off x="5731461"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5</a:t>
              </a:r>
            </a:p>
          </p:txBody>
        </p:sp>
        <p:sp>
          <p:nvSpPr>
            <p:cNvPr id="11319" name="Rectangle 253"/>
            <p:cNvSpPr>
              <a:spLocks noChangeArrowheads="1"/>
            </p:cNvSpPr>
            <p:nvPr/>
          </p:nvSpPr>
          <p:spPr bwMode="auto">
            <a:xfrm>
              <a:off x="6200927"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6</a:t>
              </a:r>
            </a:p>
          </p:txBody>
        </p:sp>
        <p:sp>
          <p:nvSpPr>
            <p:cNvPr id="11320" name="Rectangle 254"/>
            <p:cNvSpPr>
              <a:spLocks noChangeArrowheads="1"/>
            </p:cNvSpPr>
            <p:nvPr/>
          </p:nvSpPr>
          <p:spPr bwMode="auto">
            <a:xfrm>
              <a:off x="6670394"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7</a:t>
              </a:r>
            </a:p>
          </p:txBody>
        </p:sp>
        <p:sp>
          <p:nvSpPr>
            <p:cNvPr id="11321" name="Rectangle 255"/>
            <p:cNvSpPr>
              <a:spLocks noChangeArrowheads="1"/>
            </p:cNvSpPr>
            <p:nvPr/>
          </p:nvSpPr>
          <p:spPr bwMode="auto">
            <a:xfrm>
              <a:off x="5217969" y="4927150"/>
              <a:ext cx="99386"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4</a:t>
              </a:r>
            </a:p>
          </p:txBody>
        </p:sp>
        <p:sp>
          <p:nvSpPr>
            <p:cNvPr id="11322" name="Rectangle 256"/>
            <p:cNvSpPr>
              <a:spLocks noChangeArrowheads="1"/>
            </p:cNvSpPr>
            <p:nvPr/>
          </p:nvSpPr>
          <p:spPr bwMode="auto">
            <a:xfrm>
              <a:off x="1229604" y="4927150"/>
              <a:ext cx="361829"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Year</a:t>
              </a:r>
            </a:p>
          </p:txBody>
        </p:sp>
        <p:sp>
          <p:nvSpPr>
            <p:cNvPr id="11324" name="TextBox 118"/>
            <p:cNvSpPr txBox="1">
              <a:spLocks noChangeArrowheads="1"/>
            </p:cNvSpPr>
            <p:nvPr/>
          </p:nvSpPr>
          <p:spPr bwMode="auto">
            <a:xfrm>
              <a:off x="1682460" y="2924910"/>
              <a:ext cx="1433114" cy="470898"/>
            </a:xfrm>
            <a:prstGeom prst="rect">
              <a:avLst/>
            </a:prstGeom>
            <a:noFill/>
            <a:ln w="9525">
              <a:noFill/>
              <a:miter lim="800000"/>
              <a:headEnd/>
              <a:tailEnd/>
            </a:ln>
          </p:spPr>
          <p:txBody>
            <a:bodyPr wrap="square" lIns="0" tIns="0" rIns="0" bIns="0" anchor="ctr">
              <a:spAutoFit/>
            </a:bodyPr>
            <a:lstStyle/>
            <a:p>
              <a:pPr algn="ctr">
                <a:lnSpc>
                  <a:spcPct val="85000"/>
                </a:lnSpc>
              </a:pPr>
              <a:r>
                <a:rPr lang="en-US" sz="1200" b="1" spc="-60">
                  <a:ea typeface="ＭＳ Ｐゴシック" pitchFamily="34" charset="-128"/>
                </a:rPr>
                <a:t>Denosumab 60 mg</a:t>
              </a:r>
            </a:p>
            <a:p>
              <a:pPr algn="ctr">
                <a:lnSpc>
                  <a:spcPct val="85000"/>
                </a:lnSpc>
              </a:pPr>
              <a:r>
                <a:rPr lang="en-US" sz="1200" b="1" spc="-60">
                  <a:ea typeface="ＭＳ Ｐゴシック" pitchFamily="34" charset="-128"/>
                </a:rPr>
                <a:t>SC Q6M</a:t>
              </a:r>
            </a:p>
            <a:p>
              <a:pPr algn="ctr">
                <a:lnSpc>
                  <a:spcPct val="85000"/>
                </a:lnSpc>
              </a:pPr>
              <a:r>
                <a:rPr lang="en-US" sz="1200" b="1" spc="-60">
                  <a:ea typeface="ＭＳ Ｐゴシック" pitchFamily="34" charset="-128"/>
                </a:rPr>
                <a:t>(n = 3 902)</a:t>
              </a:r>
            </a:p>
          </p:txBody>
        </p:sp>
        <p:sp>
          <p:nvSpPr>
            <p:cNvPr id="11326" name="TextBox 120"/>
            <p:cNvSpPr txBox="1">
              <a:spLocks noChangeArrowheads="1"/>
            </p:cNvSpPr>
            <p:nvPr/>
          </p:nvSpPr>
          <p:spPr bwMode="auto">
            <a:xfrm>
              <a:off x="1891200" y="4203703"/>
              <a:ext cx="927178" cy="563231"/>
            </a:xfrm>
            <a:prstGeom prst="rect">
              <a:avLst/>
            </a:prstGeom>
            <a:noFill/>
            <a:ln w="9525">
              <a:noFill/>
              <a:miter lim="800000"/>
              <a:headEnd/>
              <a:tailEnd/>
            </a:ln>
          </p:spPr>
          <p:txBody>
            <a:bodyPr wrap="none">
              <a:spAutoFit/>
            </a:bodyPr>
            <a:lstStyle/>
            <a:p>
              <a:pPr algn="ctr">
                <a:lnSpc>
                  <a:spcPct val="85000"/>
                </a:lnSpc>
              </a:pPr>
              <a:r>
                <a:rPr lang="en-US" sz="1200" b="1" spc="-10">
                  <a:ea typeface="ＭＳ Ｐゴシック" pitchFamily="34" charset="-128"/>
                </a:rPr>
                <a:t>Placebo</a:t>
              </a:r>
            </a:p>
            <a:p>
              <a:pPr algn="ctr">
                <a:lnSpc>
                  <a:spcPct val="85000"/>
                </a:lnSpc>
              </a:pPr>
              <a:r>
                <a:rPr lang="en-US" sz="1200" b="1" spc="-10">
                  <a:ea typeface="ＭＳ Ｐゴシック" pitchFamily="34" charset="-128"/>
                </a:rPr>
                <a:t>SC Q6M</a:t>
              </a:r>
            </a:p>
            <a:p>
              <a:pPr algn="ctr">
                <a:lnSpc>
                  <a:spcPct val="85000"/>
                </a:lnSpc>
              </a:pPr>
              <a:r>
                <a:rPr lang="en-US" sz="1200" b="1" spc="-10">
                  <a:ea typeface="ＭＳ Ｐゴシック" pitchFamily="34" charset="-128"/>
                </a:rPr>
                <a:t>(n = 3 906)</a:t>
              </a:r>
            </a:p>
          </p:txBody>
        </p:sp>
        <p:sp>
          <p:nvSpPr>
            <p:cNvPr id="11331" name="TextBox 63"/>
            <p:cNvSpPr txBox="1">
              <a:spLocks noChangeArrowheads="1"/>
            </p:cNvSpPr>
            <p:nvPr/>
          </p:nvSpPr>
          <p:spPr bwMode="auto">
            <a:xfrm>
              <a:off x="7013930" y="2789367"/>
              <a:ext cx="2028119" cy="584775"/>
            </a:xfrm>
            <a:prstGeom prst="rect">
              <a:avLst/>
            </a:prstGeom>
            <a:noFill/>
            <a:ln w="9525">
              <a:noFill/>
              <a:miter lim="800000"/>
              <a:headEnd/>
              <a:tailEnd/>
            </a:ln>
          </p:spPr>
          <p:txBody>
            <a:bodyPr wrap="none">
              <a:spAutoFit/>
            </a:bodyPr>
            <a:lstStyle/>
            <a:p>
              <a:r>
                <a:rPr lang="en-US" sz="1600">
                  <a:ea typeface="ＭＳ Ｐゴシック" pitchFamily="34" charset="-128"/>
                </a:rPr>
                <a:t>Denosumab</a:t>
              </a:r>
            </a:p>
            <a:p>
              <a:r>
                <a:rPr lang="en-US" sz="1600" err="1">
                  <a:ea typeface="ＭＳ Ｐゴシック" pitchFamily="34" charset="-128"/>
                </a:rPr>
                <a:t>Langzeitbehandlung</a:t>
              </a:r>
              <a:endParaRPr lang="en-US" sz="1600">
                <a:ea typeface="ＭＳ Ｐゴシック" pitchFamily="34" charset="-128"/>
              </a:endParaRPr>
            </a:p>
          </p:txBody>
        </p:sp>
        <p:sp>
          <p:nvSpPr>
            <p:cNvPr id="11332" name="TextBox 64"/>
            <p:cNvSpPr txBox="1">
              <a:spLocks noChangeArrowheads="1"/>
            </p:cNvSpPr>
            <p:nvPr/>
          </p:nvSpPr>
          <p:spPr bwMode="auto">
            <a:xfrm>
              <a:off x="7013930" y="4103665"/>
              <a:ext cx="1289135" cy="584775"/>
            </a:xfrm>
            <a:prstGeom prst="rect">
              <a:avLst/>
            </a:prstGeom>
            <a:noFill/>
            <a:ln w="9525">
              <a:noFill/>
              <a:miter lim="800000"/>
              <a:headEnd/>
              <a:tailEnd/>
            </a:ln>
          </p:spPr>
          <p:txBody>
            <a:bodyPr wrap="none">
              <a:spAutoFit/>
            </a:bodyPr>
            <a:lstStyle/>
            <a:p>
              <a:r>
                <a:rPr lang="en-US" sz="1600">
                  <a:ea typeface="ＭＳ Ｐゴシック" pitchFamily="34" charset="-128"/>
                </a:rPr>
                <a:t>Cross-over</a:t>
              </a:r>
            </a:p>
            <a:p>
              <a:r>
                <a:rPr lang="en-US" sz="1600">
                  <a:ea typeface="ＭＳ Ｐゴシック" pitchFamily="34" charset="-128"/>
                </a:rPr>
                <a:t>Denosumab</a:t>
              </a:r>
            </a:p>
          </p:txBody>
        </p:sp>
        <p:sp>
          <p:nvSpPr>
            <p:cNvPr id="11325" name="TextBox 119"/>
            <p:cNvSpPr txBox="1">
              <a:spLocks noChangeArrowheads="1"/>
            </p:cNvSpPr>
            <p:nvPr/>
          </p:nvSpPr>
          <p:spPr bwMode="auto">
            <a:xfrm>
              <a:off x="4224006" y="2888990"/>
              <a:ext cx="1532792" cy="563231"/>
            </a:xfrm>
            <a:prstGeom prst="rect">
              <a:avLst/>
            </a:prstGeom>
            <a:noFill/>
            <a:ln w="9525">
              <a:noFill/>
              <a:miter lim="800000"/>
              <a:headEnd/>
              <a:tailEnd/>
            </a:ln>
          </p:spPr>
          <p:txBody>
            <a:bodyPr wrap="none">
              <a:spAutoFit/>
            </a:bodyPr>
            <a:lstStyle/>
            <a:p>
              <a:pPr algn="ctr">
                <a:lnSpc>
                  <a:spcPct val="85000"/>
                </a:lnSpc>
              </a:pPr>
              <a:r>
                <a:rPr lang="en-US" sz="1200" b="1" spc="-10">
                  <a:ea typeface="ＭＳ Ｐゴシック" pitchFamily="34" charset="-128"/>
                </a:rPr>
                <a:t>Denosumab 60 mg</a:t>
              </a:r>
            </a:p>
            <a:p>
              <a:pPr algn="ctr">
                <a:lnSpc>
                  <a:spcPct val="85000"/>
                </a:lnSpc>
              </a:pPr>
              <a:r>
                <a:rPr lang="en-US" sz="1200" b="1" spc="-10">
                  <a:ea typeface="ＭＳ Ｐゴシック" pitchFamily="34" charset="-128"/>
                </a:rPr>
                <a:t>SC Q6M</a:t>
              </a:r>
            </a:p>
            <a:p>
              <a:pPr algn="ctr">
                <a:lnSpc>
                  <a:spcPct val="85000"/>
                </a:lnSpc>
              </a:pPr>
              <a:r>
                <a:rPr lang="en-US" sz="1200" b="1" spc="-10">
                  <a:ea typeface="ＭＳ Ｐゴシック" pitchFamily="34" charset="-128"/>
                </a:rPr>
                <a:t>(n = 2 343)</a:t>
              </a:r>
            </a:p>
          </p:txBody>
        </p:sp>
        <p:sp>
          <p:nvSpPr>
            <p:cNvPr id="11327" name="TextBox 121"/>
            <p:cNvSpPr txBox="1">
              <a:spLocks noChangeArrowheads="1"/>
            </p:cNvSpPr>
            <p:nvPr/>
          </p:nvSpPr>
          <p:spPr bwMode="auto">
            <a:xfrm>
              <a:off x="4224006" y="4203703"/>
              <a:ext cx="1532792" cy="563231"/>
            </a:xfrm>
            <a:prstGeom prst="rect">
              <a:avLst/>
            </a:prstGeom>
            <a:noFill/>
            <a:ln w="9525">
              <a:noFill/>
              <a:miter lim="800000"/>
              <a:headEnd/>
              <a:tailEnd/>
            </a:ln>
          </p:spPr>
          <p:txBody>
            <a:bodyPr wrap="none">
              <a:spAutoFit/>
            </a:bodyPr>
            <a:lstStyle/>
            <a:p>
              <a:pPr algn="ctr">
                <a:lnSpc>
                  <a:spcPct val="85000"/>
                </a:lnSpc>
              </a:pPr>
              <a:r>
                <a:rPr lang="en-US" sz="1200" b="1" spc="-10">
                  <a:ea typeface="ＭＳ Ｐゴシック" pitchFamily="34" charset="-128"/>
                </a:rPr>
                <a:t>Denosumab 60 mg</a:t>
              </a:r>
            </a:p>
            <a:p>
              <a:pPr algn="ctr">
                <a:lnSpc>
                  <a:spcPct val="85000"/>
                </a:lnSpc>
              </a:pPr>
              <a:r>
                <a:rPr lang="en-US" sz="1200" b="1" spc="-10">
                  <a:ea typeface="ＭＳ Ｐゴシック" pitchFamily="34" charset="-128"/>
                </a:rPr>
                <a:t>SC Q6M</a:t>
              </a:r>
            </a:p>
            <a:p>
              <a:pPr algn="ctr">
                <a:lnSpc>
                  <a:spcPct val="85000"/>
                </a:lnSpc>
              </a:pPr>
              <a:r>
                <a:rPr lang="en-US" sz="1200" b="1" spc="-10">
                  <a:ea typeface="ＭＳ Ｐゴシック" pitchFamily="34" charset="-128"/>
                </a:rPr>
                <a:t>(n = 2 207)</a:t>
              </a:r>
            </a:p>
          </p:txBody>
        </p:sp>
        <p:sp>
          <p:nvSpPr>
            <p:cNvPr id="11329" name="Rectangle 217"/>
            <p:cNvSpPr>
              <a:spLocks noChangeArrowheads="1"/>
            </p:cNvSpPr>
            <p:nvPr/>
          </p:nvSpPr>
          <p:spPr bwMode="auto">
            <a:xfrm>
              <a:off x="3392819" y="3690326"/>
              <a:ext cx="1819344" cy="215444"/>
            </a:xfrm>
            <a:prstGeom prst="rect">
              <a:avLst/>
            </a:prstGeom>
            <a:noFill/>
            <a:ln w="9525">
              <a:noFill/>
              <a:miter lim="800000"/>
              <a:headEnd/>
              <a:tailEnd/>
            </a:ln>
          </p:spPr>
          <p:txBody>
            <a:bodyPr wrap="none" lIns="0" tIns="0" rIns="0" bIns="0">
              <a:spAutoFit/>
            </a:bodyPr>
            <a:lstStyle/>
            <a:p>
              <a:pPr algn="ctr"/>
              <a:r>
                <a:rPr lang="en-US" sz="1400">
                  <a:ea typeface="ＭＳ Ｐゴシック" pitchFamily="34" charset="-128"/>
                </a:rPr>
                <a:t>Calcium and Vitamin D</a:t>
              </a:r>
            </a:p>
          </p:txBody>
        </p:sp>
      </p:grpSp>
      <p:sp>
        <p:nvSpPr>
          <p:cNvPr id="65" name="Rectangle 3"/>
          <p:cNvSpPr txBox="1">
            <a:spLocks noChangeArrowheads="1"/>
          </p:cNvSpPr>
          <p:nvPr/>
        </p:nvSpPr>
        <p:spPr>
          <a:xfrm>
            <a:off x="207818" y="5429346"/>
            <a:ext cx="11776363" cy="937022"/>
          </a:xfrm>
          <a:prstGeom prst="rect">
            <a:avLst/>
          </a:prstGeom>
        </p:spPr>
        <p:txBody>
          <a:bodyPr/>
          <a:lstStyle/>
          <a:p>
            <a:pPr>
              <a:lnSpc>
                <a:spcPct val="95000"/>
              </a:lnSpc>
              <a:buClr>
                <a:srgbClr val="FAB900"/>
              </a:buClr>
              <a:buSzPct val="100000"/>
              <a:defRPr/>
            </a:pPr>
            <a:r>
              <a:rPr lang="de-AT" sz="1600" dirty="0">
                <a:ea typeface="ＭＳ Ｐゴシック" pitchFamily="34" charset="-128"/>
              </a:rPr>
              <a:t>Alle Patienten, welche die Phase 3 Frakturstudie abgeschlossen haben (3-Jahres Studienvisite abgeschlossen, kein Abbruch des </a:t>
            </a:r>
            <a:r>
              <a:rPr lang="de-AT" sz="1600" dirty="0" err="1">
                <a:ea typeface="ＭＳ Ｐゴシック" pitchFamily="34" charset="-128"/>
              </a:rPr>
              <a:t>investigational</a:t>
            </a:r>
            <a:r>
              <a:rPr lang="de-AT" sz="1600" dirty="0">
                <a:ea typeface="ＭＳ Ｐゴシック" pitchFamily="34" charset="-128"/>
              </a:rPr>
              <a:t> </a:t>
            </a:r>
            <a:r>
              <a:rPr lang="de-AT" sz="1600" dirty="0" err="1">
                <a:ea typeface="ＭＳ Ｐゴシック" pitchFamily="34" charset="-128"/>
              </a:rPr>
              <a:t>products</a:t>
            </a:r>
            <a:r>
              <a:rPr lang="de-AT" sz="1600" dirty="0">
                <a:ea typeface="ＭＳ Ｐゴシック" pitchFamily="34" charset="-128"/>
              </a:rPr>
              <a:t>, nicht mehr als eine Dosis ausgelassen), konnten an der offenen Verlängerungsstudie teilnehmen. </a:t>
            </a:r>
            <a:endParaRPr lang="de-AT" sz="1600" u="sng" dirty="0">
              <a:ea typeface="ＭＳ Ｐゴシック" pitchFamily="34" charset="-128"/>
            </a:endParaRPr>
          </a:p>
        </p:txBody>
      </p:sp>
      <p:cxnSp>
        <p:nvCxnSpPr>
          <p:cNvPr id="64" name="Straight Connector 258"/>
          <p:cNvCxnSpPr>
            <a:cxnSpLocks noChangeShapeType="1"/>
            <a:stCxn id="66" idx="4"/>
            <a:endCxn id="67" idx="0"/>
          </p:cNvCxnSpPr>
          <p:nvPr/>
        </p:nvCxnSpPr>
        <p:spPr bwMode="auto">
          <a:xfrm flipH="1">
            <a:off x="8255933" y="2529778"/>
            <a:ext cx="2" cy="2226556"/>
          </a:xfrm>
          <a:prstGeom prst="line">
            <a:avLst/>
          </a:prstGeom>
          <a:noFill/>
          <a:ln w="38100" algn="ctr">
            <a:solidFill>
              <a:schemeClr val="tx2"/>
            </a:solidFill>
            <a:round/>
            <a:headEnd/>
            <a:tailEnd/>
          </a:ln>
        </p:spPr>
      </p:cxnSp>
      <p:sp>
        <p:nvSpPr>
          <p:cNvPr id="66" name="Oval 60"/>
          <p:cNvSpPr>
            <a:spLocks noChangeArrowheads="1"/>
          </p:cNvSpPr>
          <p:nvPr/>
        </p:nvSpPr>
        <p:spPr bwMode="auto">
          <a:xfrm>
            <a:off x="8123347" y="2264602"/>
            <a:ext cx="265177" cy="265176"/>
          </a:xfrm>
          <a:prstGeom prst="ellipse">
            <a:avLst/>
          </a:prstGeom>
          <a:noFill/>
          <a:ln w="38100" algn="ctr">
            <a:solidFill>
              <a:schemeClr val="tx2"/>
            </a:solidFill>
            <a:round/>
            <a:headEnd/>
            <a:tailEnd/>
          </a:ln>
        </p:spPr>
        <p:txBody>
          <a:bodyPr lIns="45720" rIns="45720" anchor="ctr" anchorCtr="1"/>
          <a:lstStyle/>
          <a:p>
            <a:endParaRPr lang="en-US" sz="1400">
              <a:ea typeface="ＭＳ Ｐゴシック" pitchFamily="34" charset="-128"/>
            </a:endParaRPr>
          </a:p>
        </p:txBody>
      </p:sp>
      <p:sp>
        <p:nvSpPr>
          <p:cNvPr id="67" name="Oval 60"/>
          <p:cNvSpPr>
            <a:spLocks noChangeArrowheads="1"/>
          </p:cNvSpPr>
          <p:nvPr/>
        </p:nvSpPr>
        <p:spPr bwMode="auto">
          <a:xfrm>
            <a:off x="8123345" y="4756334"/>
            <a:ext cx="265177" cy="265176"/>
          </a:xfrm>
          <a:prstGeom prst="ellipse">
            <a:avLst/>
          </a:prstGeom>
          <a:noFill/>
          <a:ln w="38100" algn="ctr">
            <a:solidFill>
              <a:schemeClr val="tx2"/>
            </a:solidFill>
            <a:round/>
            <a:headEnd/>
            <a:tailEnd/>
          </a:ln>
        </p:spPr>
        <p:txBody>
          <a:bodyPr lIns="45720" rIns="45720" anchor="ctr" anchorCtr="1"/>
          <a:lstStyle/>
          <a:p>
            <a:endParaRPr lang="en-US" sz="1400">
              <a:ea typeface="ＭＳ Ｐゴシック" pitchFamily="34" charset="-128"/>
            </a:endParaRPr>
          </a:p>
        </p:txBody>
      </p:sp>
      <p:sp>
        <p:nvSpPr>
          <p:cNvPr id="68" name="Text Placeholder 7">
            <a:extLst>
              <a:ext uri="{FF2B5EF4-FFF2-40B4-BE49-F238E27FC236}">
                <a16:creationId xmlns:a16="http://schemas.microsoft.com/office/drawing/2014/main" id="{0B165D11-AB6B-41DE-A18D-68665507DDE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55563" indent="-55563"/>
            <a:r>
              <a:rPr lang="en-US" sz="900" dirty="0">
                <a:solidFill>
                  <a:schemeClr val="tx1"/>
                </a:solidFill>
              </a:rPr>
              <a:t>SC = </a:t>
            </a:r>
            <a:r>
              <a:rPr lang="en-US" sz="900" dirty="0" err="1">
                <a:solidFill>
                  <a:schemeClr val="tx1"/>
                </a:solidFill>
              </a:rPr>
              <a:t>subkutan</a:t>
            </a:r>
            <a:r>
              <a:rPr lang="en-US" sz="900" dirty="0">
                <a:solidFill>
                  <a:schemeClr val="tx1"/>
                </a:solidFill>
              </a:rPr>
              <a:t>; Q6M = </a:t>
            </a:r>
            <a:r>
              <a:rPr lang="en-US" sz="900" dirty="0" err="1">
                <a:solidFill>
                  <a:schemeClr val="tx1"/>
                </a:solidFill>
              </a:rPr>
              <a:t>einmal</a:t>
            </a:r>
            <a:r>
              <a:rPr lang="en-US" sz="900" dirty="0">
                <a:solidFill>
                  <a:schemeClr val="tx1"/>
                </a:solidFill>
              </a:rPr>
              <a:t> alle 6 </a:t>
            </a:r>
            <a:r>
              <a:rPr lang="en-US" sz="900" dirty="0" err="1">
                <a:solidFill>
                  <a:schemeClr val="tx1"/>
                </a:solidFill>
              </a:rPr>
              <a:t>Monate</a:t>
            </a:r>
            <a:endParaRPr lang="en-US" sz="300" dirty="0">
              <a:solidFill>
                <a:schemeClr val="tx1"/>
              </a:solidFill>
            </a:endParaRPr>
          </a:p>
          <a:p>
            <a:pPr>
              <a:lnSpc>
                <a:spcPct val="85000"/>
              </a:lnSpc>
              <a:spcBef>
                <a:spcPts val="300"/>
              </a:spcBef>
              <a:buClr>
                <a:srgbClr val="000000"/>
              </a:buClr>
              <a:buSzPct val="100000"/>
            </a:pPr>
            <a:r>
              <a:rPr lang="en-US" sz="900" dirty="0" err="1">
                <a:solidFill>
                  <a:schemeClr val="tx1"/>
                </a:solidFill>
              </a:rPr>
              <a:t>Adaptiert</a:t>
            </a:r>
            <a:r>
              <a:rPr lang="en-US" sz="900" dirty="0">
                <a:solidFill>
                  <a:schemeClr val="tx1"/>
                </a:solidFill>
              </a:rPr>
              <a:t> von: </a:t>
            </a:r>
            <a:r>
              <a:rPr lang="fr-FR" sz="900" dirty="0">
                <a:solidFill>
                  <a:schemeClr val="tx1"/>
                </a:solidFill>
                <a:ea typeface="ＭＳ Ｐゴシック" pitchFamily="34" charset="-128"/>
              </a:rPr>
              <a:t>Bone HG, et al. </a:t>
            </a:r>
            <a:r>
              <a:rPr lang="fr-FR" sz="900" i="1" dirty="0">
                <a:solidFill>
                  <a:schemeClr val="tx1"/>
                </a:solidFill>
                <a:ea typeface="ＭＳ Ｐゴシック" pitchFamily="34" charset="-128"/>
              </a:rPr>
              <a:t>Lancet </a:t>
            </a:r>
            <a:r>
              <a:rPr lang="fr-FR" sz="900" i="1" dirty="0" err="1">
                <a:solidFill>
                  <a:schemeClr val="tx1"/>
                </a:solidFill>
                <a:ea typeface="ＭＳ Ｐゴシック" pitchFamily="34" charset="-128"/>
              </a:rPr>
              <a:t>Diabetes</a:t>
            </a:r>
            <a:r>
              <a:rPr lang="fr-FR" sz="900" i="1" dirty="0">
                <a:solidFill>
                  <a:schemeClr val="tx1"/>
                </a:solidFill>
                <a:ea typeface="ＭＳ Ｐゴシック" pitchFamily="34" charset="-128"/>
              </a:rPr>
              <a:t> </a:t>
            </a:r>
            <a:r>
              <a:rPr lang="fr-FR" sz="900" i="1" dirty="0" err="1">
                <a:solidFill>
                  <a:schemeClr val="tx1"/>
                </a:solidFill>
                <a:ea typeface="ＭＳ Ｐゴシック" pitchFamily="34" charset="-128"/>
              </a:rPr>
              <a:t>Endocrinol</a:t>
            </a:r>
            <a:r>
              <a:rPr lang="fr-FR" sz="900" i="1" dirty="0">
                <a:solidFill>
                  <a:schemeClr val="tx1"/>
                </a:solidFill>
                <a:ea typeface="ＭＳ Ｐゴシック" pitchFamily="34" charset="-128"/>
              </a:rPr>
              <a:t>. </a:t>
            </a:r>
            <a:r>
              <a:rPr lang="fr-FR" sz="900" dirty="0">
                <a:solidFill>
                  <a:schemeClr val="tx1"/>
                </a:solidFill>
                <a:ea typeface="ＭＳ Ｐゴシック" pitchFamily="34" charset="-128"/>
              </a:rPr>
              <a:t>2017; 5: 513-523.</a:t>
            </a:r>
            <a:endParaRPr lang="fr-FR" sz="900" dirty="0">
              <a:solidFill>
                <a:schemeClr val="tx1"/>
              </a:solidFill>
            </a:endParaRPr>
          </a:p>
        </p:txBody>
      </p:sp>
    </p:spTree>
    <p:custDataLst>
      <p:tags r:id="rId1"/>
    </p:custDataLst>
    <p:extLst>
      <p:ext uri="{BB962C8B-B14F-4D97-AF65-F5344CB8AC3E}">
        <p14:creationId xmlns:p14="http://schemas.microsoft.com/office/powerpoint/2010/main" val="32881626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Rectangle 299"/>
          <p:cNvSpPr>
            <a:spLocks noChangeArrowheads="1"/>
          </p:cNvSpPr>
          <p:nvPr/>
        </p:nvSpPr>
        <p:spPr bwMode="auto">
          <a:xfrm>
            <a:off x="8359647" y="2315807"/>
            <a:ext cx="2315717" cy="3051990"/>
          </a:xfrm>
          <a:prstGeom prst="rect">
            <a:avLst/>
          </a:prstGeom>
          <a:solidFill>
            <a:schemeClr val="bg2">
              <a:alpha val="54000"/>
            </a:schemeClr>
          </a:solidFill>
          <a:ln w="12700" algn="ctr">
            <a:noFill/>
            <a:round/>
            <a:headEnd/>
            <a:tailEnd/>
          </a:ln>
        </p:spPr>
        <p:txBody>
          <a:bodyPr lIns="45720" rIns="45720" anchor="ctr" anchorCtr="1"/>
          <a:lstStyle/>
          <a:p>
            <a:endParaRPr lang="fr-FR"/>
          </a:p>
        </p:txBody>
      </p:sp>
      <p:sp>
        <p:nvSpPr>
          <p:cNvPr id="816" name="Rectangle 299"/>
          <p:cNvSpPr>
            <a:spLocks noChangeArrowheads="1"/>
          </p:cNvSpPr>
          <p:nvPr/>
        </p:nvSpPr>
        <p:spPr bwMode="auto">
          <a:xfrm>
            <a:off x="3172677" y="2337293"/>
            <a:ext cx="2315670" cy="3034165"/>
          </a:xfrm>
          <a:prstGeom prst="rect">
            <a:avLst/>
          </a:prstGeom>
          <a:solidFill>
            <a:schemeClr val="bg2">
              <a:alpha val="54000"/>
            </a:schemeClr>
          </a:solidFill>
          <a:ln w="12700" algn="ctr">
            <a:noFill/>
            <a:round/>
            <a:headEnd/>
            <a:tailEnd/>
          </a:ln>
        </p:spPr>
        <p:txBody>
          <a:bodyPr lIns="45720" rIns="45720" anchor="ctr" anchorCtr="1"/>
          <a:lstStyle/>
          <a:p>
            <a:endParaRPr lang="fr-FR"/>
          </a:p>
        </p:txBody>
      </p:sp>
      <p:sp>
        <p:nvSpPr>
          <p:cNvPr id="633" name="Rectangle 4269"/>
          <p:cNvSpPr>
            <a:spLocks noChangeArrowheads="1"/>
          </p:cNvSpPr>
          <p:nvPr/>
        </p:nvSpPr>
        <p:spPr bwMode="auto">
          <a:xfrm>
            <a:off x="7465600" y="2369969"/>
            <a:ext cx="769441" cy="184666"/>
          </a:xfrm>
          <a:prstGeom prst="rect">
            <a:avLst/>
          </a:prstGeom>
          <a:noFill/>
          <a:ln w="9525">
            <a:noFill/>
            <a:miter lim="800000"/>
            <a:headEnd/>
            <a:tailEnd/>
          </a:ln>
        </p:spPr>
        <p:txBody>
          <a:bodyPr wrap="none" lIns="0" tIns="0" rIns="0" bIns="0">
            <a:spAutoFit/>
          </a:bodyPr>
          <a:lstStyle/>
          <a:p>
            <a:pPr>
              <a:defRPr/>
            </a:pPr>
            <a:r>
              <a:rPr lang="en-US" sz="1200" b="1" kern="0"/>
              <a:t>FREEDOM</a:t>
            </a:r>
            <a:endParaRPr sz="1200" b="1" kern="0" baseline="30000"/>
          </a:p>
        </p:txBody>
      </p:sp>
      <p:sp>
        <p:nvSpPr>
          <p:cNvPr id="634" name="Rectangle 4270"/>
          <p:cNvSpPr>
            <a:spLocks noChangeArrowheads="1"/>
          </p:cNvSpPr>
          <p:nvPr/>
        </p:nvSpPr>
        <p:spPr bwMode="auto">
          <a:xfrm>
            <a:off x="8954380" y="2369588"/>
            <a:ext cx="1035540" cy="184666"/>
          </a:xfrm>
          <a:prstGeom prst="rect">
            <a:avLst/>
          </a:prstGeom>
          <a:noFill/>
          <a:ln w="9525">
            <a:noFill/>
            <a:miter lim="800000"/>
            <a:headEnd/>
            <a:tailEnd/>
          </a:ln>
        </p:spPr>
        <p:txBody>
          <a:bodyPr wrap="none" lIns="0" tIns="0" rIns="0" bIns="0">
            <a:spAutoFit/>
          </a:bodyPr>
          <a:lstStyle/>
          <a:p>
            <a:pPr>
              <a:defRPr/>
            </a:pPr>
            <a:r>
              <a:rPr lang="de-AT" sz="1200" b="1" kern="0"/>
              <a:t>Verlängerung</a:t>
            </a:r>
            <a:r>
              <a:rPr sz="1200" b="1" kern="0"/>
              <a:t> </a:t>
            </a:r>
          </a:p>
        </p:txBody>
      </p:sp>
      <p:sp>
        <p:nvSpPr>
          <p:cNvPr id="132100" name="Rectangle 4"/>
          <p:cNvSpPr>
            <a:spLocks noChangeArrowheads="1"/>
          </p:cNvSpPr>
          <p:nvPr/>
        </p:nvSpPr>
        <p:spPr bwMode="auto">
          <a:xfrm>
            <a:off x="1771650" y="187325"/>
            <a:ext cx="8686800" cy="1143000"/>
          </a:xfrm>
          <a:prstGeom prst="rect">
            <a:avLst/>
          </a:prstGeom>
          <a:noFill/>
          <a:ln w="9525">
            <a:noFill/>
            <a:miter lim="800000"/>
            <a:headEnd/>
            <a:tailEnd/>
          </a:ln>
          <a:effectLst/>
        </p:spPr>
        <p:txBody>
          <a:bodyPr anchor="b"/>
          <a:lstStyle/>
          <a:p>
            <a:pPr eaLnBrk="0" hangingPunct="0"/>
            <a:endParaRPr sz="2600">
              <a:solidFill>
                <a:srgbClr val="FFFFFF"/>
              </a:solidFill>
            </a:endParaRPr>
          </a:p>
        </p:txBody>
      </p:sp>
      <p:sp>
        <p:nvSpPr>
          <p:cNvPr id="132404" name="Rectangle 308"/>
          <p:cNvSpPr>
            <a:spLocks noGrp="1" noChangeArrowheads="1"/>
          </p:cNvSpPr>
          <p:nvPr>
            <p:ph type="title"/>
          </p:nvPr>
        </p:nvSpPr>
        <p:spPr/>
        <p:txBody>
          <a:bodyPr/>
          <a:lstStyle/>
          <a:p>
            <a:r>
              <a:rPr lang="de-AT" sz="2600" b="1" dirty="0"/>
              <a:t>Veränderungen der BMD an Lendenwirbelsäule und Gesamthüfte über 10 Jahre mit Denosumab Behandlung </a:t>
            </a:r>
            <a:endParaRPr lang="de-AT" sz="2000" b="1" dirty="0">
              <a:solidFill>
                <a:srgbClr val="FFC000"/>
              </a:solidFill>
            </a:endParaRPr>
          </a:p>
        </p:txBody>
      </p:sp>
      <p:grpSp>
        <p:nvGrpSpPr>
          <p:cNvPr id="2" name="Group 1"/>
          <p:cNvGrpSpPr/>
          <p:nvPr/>
        </p:nvGrpSpPr>
        <p:grpSpPr>
          <a:xfrm>
            <a:off x="2162551" y="1408076"/>
            <a:ext cx="8090036" cy="206067"/>
            <a:chOff x="496888" y="1595500"/>
            <a:chExt cx="8090036" cy="206067"/>
          </a:xfrm>
        </p:grpSpPr>
        <p:grpSp>
          <p:nvGrpSpPr>
            <p:cNvPr id="10" name="Group 9"/>
            <p:cNvGrpSpPr/>
            <p:nvPr/>
          </p:nvGrpSpPr>
          <p:grpSpPr>
            <a:xfrm>
              <a:off x="496888" y="1616901"/>
              <a:ext cx="1796364" cy="184666"/>
              <a:chOff x="43227" y="1616901"/>
              <a:chExt cx="1796364" cy="184666"/>
            </a:xfrm>
          </p:grpSpPr>
          <p:sp>
            <p:nvSpPr>
              <p:cNvPr id="695" name="Rectangle 618"/>
              <p:cNvSpPr>
                <a:spLocks noChangeArrowheads="1"/>
              </p:cNvSpPr>
              <p:nvPr/>
            </p:nvSpPr>
            <p:spPr bwMode="auto">
              <a:xfrm>
                <a:off x="587645" y="1616901"/>
                <a:ext cx="1251946" cy="184666"/>
              </a:xfrm>
              <a:prstGeom prst="rect">
                <a:avLst/>
              </a:prstGeom>
              <a:noFill/>
              <a:ln w="9525">
                <a:noFill/>
                <a:miter lim="800000"/>
                <a:headEnd/>
                <a:tailEnd/>
              </a:ln>
            </p:spPr>
            <p:txBody>
              <a:bodyPr wrap="none" lIns="0" tIns="0" rIns="0" bIns="0">
                <a:spAutoFit/>
              </a:bodyPr>
              <a:lstStyle/>
              <a:p>
                <a:r>
                  <a:rPr lang="de-AT" sz="1200" b="1"/>
                  <a:t>Placebo</a:t>
                </a:r>
                <a:r>
                  <a:rPr lang="en-GB" sz="1200" b="1"/>
                  <a:t> (n=3906)</a:t>
                </a:r>
                <a:endParaRPr b="1"/>
              </a:p>
            </p:txBody>
          </p:sp>
          <p:sp>
            <p:nvSpPr>
              <p:cNvPr id="697" name="Line 620"/>
              <p:cNvSpPr>
                <a:spLocks noChangeShapeType="1"/>
              </p:cNvSpPr>
              <p:nvPr/>
            </p:nvSpPr>
            <p:spPr bwMode="auto">
              <a:xfrm>
                <a:off x="43227" y="1703411"/>
                <a:ext cx="443166" cy="0"/>
              </a:xfrm>
              <a:prstGeom prst="line">
                <a:avLst/>
              </a:prstGeom>
              <a:noFill/>
              <a:ln w="38100">
                <a:solidFill>
                  <a:schemeClr val="bg2"/>
                </a:solidFill>
                <a:round/>
                <a:headEnd/>
                <a:tailEnd/>
              </a:ln>
            </p:spPr>
            <p:txBody>
              <a:bodyPr/>
              <a:lstStyle/>
              <a:p>
                <a:endParaRPr b="1"/>
              </a:p>
            </p:txBody>
          </p:sp>
        </p:grpSp>
        <p:grpSp>
          <p:nvGrpSpPr>
            <p:cNvPr id="12" name="Group 11"/>
            <p:cNvGrpSpPr/>
            <p:nvPr/>
          </p:nvGrpSpPr>
          <p:grpSpPr>
            <a:xfrm>
              <a:off x="5767586" y="1616901"/>
              <a:ext cx="2819338" cy="184666"/>
              <a:chOff x="5767586" y="1616901"/>
              <a:chExt cx="2819338" cy="184666"/>
            </a:xfrm>
          </p:grpSpPr>
          <p:sp>
            <p:nvSpPr>
              <p:cNvPr id="696" name="Rectangle 619"/>
              <p:cNvSpPr>
                <a:spLocks noChangeArrowheads="1"/>
              </p:cNvSpPr>
              <p:nvPr/>
            </p:nvSpPr>
            <p:spPr bwMode="auto">
              <a:xfrm>
                <a:off x="6326690" y="1616901"/>
                <a:ext cx="2260234" cy="184666"/>
              </a:xfrm>
              <a:prstGeom prst="rect">
                <a:avLst/>
              </a:prstGeom>
              <a:noFill/>
              <a:ln w="9525">
                <a:noFill/>
                <a:miter lim="800000"/>
                <a:headEnd/>
                <a:tailEnd/>
              </a:ln>
            </p:spPr>
            <p:txBody>
              <a:bodyPr wrap="none" lIns="0" tIns="0" rIns="0" bIns="0">
                <a:spAutoFit/>
              </a:bodyPr>
              <a:lstStyle/>
              <a:p>
                <a:r>
                  <a:rPr lang="en-US" sz="1200" b="1" err="1"/>
                  <a:t>Langzeit</a:t>
                </a:r>
                <a:r>
                  <a:rPr lang="en-US" sz="1200" b="1"/>
                  <a:t> Denosumab (n=2343)</a:t>
                </a:r>
                <a:endParaRPr b="1"/>
              </a:p>
            </p:txBody>
          </p:sp>
          <p:sp>
            <p:nvSpPr>
              <p:cNvPr id="698" name="Line 641"/>
              <p:cNvSpPr>
                <a:spLocks noChangeShapeType="1"/>
              </p:cNvSpPr>
              <p:nvPr/>
            </p:nvSpPr>
            <p:spPr bwMode="auto">
              <a:xfrm>
                <a:off x="5767586" y="1719536"/>
                <a:ext cx="476238" cy="0"/>
              </a:xfrm>
              <a:prstGeom prst="line">
                <a:avLst/>
              </a:prstGeom>
              <a:noFill/>
              <a:ln w="38100">
                <a:solidFill>
                  <a:schemeClr val="accent3"/>
                </a:solidFill>
                <a:round/>
                <a:headEnd/>
                <a:tailEnd/>
              </a:ln>
            </p:spPr>
            <p:txBody>
              <a:bodyPr/>
              <a:lstStyle/>
              <a:p>
                <a:endParaRPr b="1"/>
              </a:p>
            </p:txBody>
          </p:sp>
        </p:grpSp>
        <p:grpSp>
          <p:nvGrpSpPr>
            <p:cNvPr id="11" name="Group 10"/>
            <p:cNvGrpSpPr/>
            <p:nvPr/>
          </p:nvGrpSpPr>
          <p:grpSpPr>
            <a:xfrm>
              <a:off x="2708940" y="1595500"/>
              <a:ext cx="2907873" cy="184666"/>
              <a:chOff x="2318587" y="1595500"/>
              <a:chExt cx="2907873" cy="184666"/>
            </a:xfrm>
          </p:grpSpPr>
          <p:sp>
            <p:nvSpPr>
              <p:cNvPr id="699" name="Line 641"/>
              <p:cNvSpPr>
                <a:spLocks noChangeShapeType="1"/>
              </p:cNvSpPr>
              <p:nvPr/>
            </p:nvSpPr>
            <p:spPr bwMode="auto">
              <a:xfrm>
                <a:off x="2318587" y="1703411"/>
                <a:ext cx="476238" cy="0"/>
              </a:xfrm>
              <a:prstGeom prst="line">
                <a:avLst/>
              </a:prstGeom>
              <a:noFill/>
              <a:ln w="38100">
                <a:solidFill>
                  <a:schemeClr val="accent2"/>
                </a:solidFill>
                <a:prstDash val="sysDot"/>
                <a:round/>
                <a:headEnd/>
                <a:tailEnd/>
              </a:ln>
            </p:spPr>
            <p:txBody>
              <a:bodyPr/>
              <a:lstStyle/>
              <a:p>
                <a:pPr>
                  <a:defRPr/>
                </a:pPr>
                <a:endParaRPr b="1">
                  <a:ln>
                    <a:solidFill>
                      <a:srgbClr val="FFFFFF"/>
                    </a:solidFill>
                    <a:prstDash val="sysDash"/>
                  </a:ln>
                </a:endParaRPr>
              </a:p>
            </p:txBody>
          </p:sp>
          <p:sp>
            <p:nvSpPr>
              <p:cNvPr id="700" name="Rectangle 619"/>
              <p:cNvSpPr>
                <a:spLocks noChangeArrowheads="1"/>
              </p:cNvSpPr>
              <p:nvPr/>
            </p:nvSpPr>
            <p:spPr bwMode="auto">
              <a:xfrm>
                <a:off x="2823558" y="1595500"/>
                <a:ext cx="2402902" cy="184666"/>
              </a:xfrm>
              <a:prstGeom prst="rect">
                <a:avLst/>
              </a:prstGeom>
              <a:noFill/>
              <a:ln w="9525">
                <a:noFill/>
                <a:miter lim="800000"/>
                <a:headEnd/>
                <a:tailEnd/>
              </a:ln>
            </p:spPr>
            <p:txBody>
              <a:bodyPr wrap="none" lIns="0" tIns="0" rIns="0" bIns="0">
                <a:spAutoFit/>
              </a:bodyPr>
              <a:lstStyle/>
              <a:p>
                <a:r>
                  <a:rPr sz="1200" b="1"/>
                  <a:t>Cross</a:t>
                </a:r>
                <a:r>
                  <a:rPr lang="de-AT" sz="1200" b="1"/>
                  <a:t>-</a:t>
                </a:r>
                <a:r>
                  <a:rPr sz="1200" b="1"/>
                  <a:t>over </a:t>
                </a:r>
                <a:r>
                  <a:rPr lang="de-AT" sz="1200" b="1"/>
                  <a:t>D</a:t>
                </a:r>
                <a:r>
                  <a:rPr lang="en-US" sz="1200" b="1" err="1"/>
                  <a:t>enosumab</a:t>
                </a:r>
                <a:r>
                  <a:rPr lang="en-US" sz="1200" b="1"/>
                  <a:t> (n=2207)</a:t>
                </a:r>
                <a:endParaRPr b="1"/>
              </a:p>
            </p:txBody>
          </p:sp>
        </p:grpSp>
      </p:grpSp>
      <p:sp>
        <p:nvSpPr>
          <p:cNvPr id="318" name="TextBox 5"/>
          <p:cNvSpPr txBox="1">
            <a:spLocks noChangeArrowheads="1"/>
          </p:cNvSpPr>
          <p:nvPr/>
        </p:nvSpPr>
        <p:spPr bwMode="auto">
          <a:xfrm>
            <a:off x="2761332" y="1937009"/>
            <a:ext cx="2262159" cy="369332"/>
          </a:xfrm>
          <a:prstGeom prst="rect">
            <a:avLst/>
          </a:prstGeom>
          <a:noFill/>
          <a:ln w="9525">
            <a:noFill/>
            <a:miter lim="800000"/>
            <a:headEnd/>
            <a:tailEnd/>
          </a:ln>
        </p:spPr>
        <p:txBody>
          <a:bodyPr wrap="none">
            <a:spAutoFit/>
          </a:bodyPr>
          <a:lstStyle/>
          <a:p>
            <a:pPr algn="ctr"/>
            <a:r>
              <a:rPr lang="de-AT" b="1" dirty="0"/>
              <a:t>Lendenwirbelsäule</a:t>
            </a:r>
            <a:endParaRPr b="1" dirty="0"/>
          </a:p>
        </p:txBody>
      </p:sp>
      <p:sp>
        <p:nvSpPr>
          <p:cNvPr id="320" name="TextBox 6"/>
          <p:cNvSpPr txBox="1">
            <a:spLocks noChangeArrowheads="1"/>
          </p:cNvSpPr>
          <p:nvPr/>
        </p:nvSpPr>
        <p:spPr bwMode="auto">
          <a:xfrm>
            <a:off x="8226259" y="1937009"/>
            <a:ext cx="1595309" cy="369332"/>
          </a:xfrm>
          <a:prstGeom prst="rect">
            <a:avLst/>
          </a:prstGeom>
          <a:noFill/>
          <a:ln w="9525">
            <a:noFill/>
            <a:miter lim="800000"/>
            <a:headEnd/>
            <a:tailEnd/>
          </a:ln>
        </p:spPr>
        <p:txBody>
          <a:bodyPr wrap="none">
            <a:spAutoFit/>
          </a:bodyPr>
          <a:lstStyle/>
          <a:p>
            <a:r>
              <a:rPr lang="de-AT" b="1"/>
              <a:t>Gesamthüfte</a:t>
            </a:r>
            <a:endParaRPr b="1"/>
          </a:p>
        </p:txBody>
      </p:sp>
      <p:sp>
        <p:nvSpPr>
          <p:cNvPr id="375" name="Rectangle 4270"/>
          <p:cNvSpPr>
            <a:spLocks noChangeArrowheads="1"/>
          </p:cNvSpPr>
          <p:nvPr/>
        </p:nvSpPr>
        <p:spPr bwMode="auto">
          <a:xfrm>
            <a:off x="3748042" y="2378933"/>
            <a:ext cx="1035540" cy="184666"/>
          </a:xfrm>
          <a:prstGeom prst="rect">
            <a:avLst/>
          </a:prstGeom>
          <a:noFill/>
          <a:ln w="9525">
            <a:noFill/>
            <a:miter lim="800000"/>
            <a:headEnd/>
            <a:tailEnd/>
          </a:ln>
        </p:spPr>
        <p:txBody>
          <a:bodyPr wrap="none" lIns="0" tIns="0" rIns="0" bIns="0">
            <a:spAutoFit/>
          </a:bodyPr>
          <a:lstStyle/>
          <a:p>
            <a:pPr>
              <a:defRPr/>
            </a:pPr>
            <a:r>
              <a:rPr lang="de-AT" sz="1200" b="1" kern="0"/>
              <a:t>Verlängerung</a:t>
            </a:r>
            <a:r>
              <a:rPr sz="1200" b="1" kern="0"/>
              <a:t> </a:t>
            </a:r>
          </a:p>
        </p:txBody>
      </p:sp>
      <p:sp>
        <p:nvSpPr>
          <p:cNvPr id="376" name="Rectangle 4269"/>
          <p:cNvSpPr>
            <a:spLocks noChangeArrowheads="1"/>
          </p:cNvSpPr>
          <p:nvPr/>
        </p:nvSpPr>
        <p:spPr bwMode="auto">
          <a:xfrm>
            <a:off x="2290310" y="2378134"/>
            <a:ext cx="769441" cy="184666"/>
          </a:xfrm>
          <a:prstGeom prst="rect">
            <a:avLst/>
          </a:prstGeom>
          <a:noFill/>
          <a:ln w="9525">
            <a:noFill/>
            <a:miter lim="800000"/>
            <a:headEnd/>
            <a:tailEnd/>
          </a:ln>
        </p:spPr>
        <p:txBody>
          <a:bodyPr wrap="none" lIns="0" tIns="0" rIns="0" bIns="0">
            <a:spAutoFit/>
          </a:bodyPr>
          <a:lstStyle/>
          <a:p>
            <a:pPr algn="ctr">
              <a:defRPr/>
            </a:pPr>
            <a:r>
              <a:rPr lang="en-US" sz="1200" b="1" kern="0"/>
              <a:t>FREEDOM</a:t>
            </a:r>
            <a:endParaRPr sz="1200" b="1" kern="0"/>
          </a:p>
        </p:txBody>
      </p:sp>
      <p:sp>
        <p:nvSpPr>
          <p:cNvPr id="379" name="AutoShape 8"/>
          <p:cNvSpPr>
            <a:spLocks noChangeAspect="1" noChangeArrowheads="1"/>
          </p:cNvSpPr>
          <p:nvPr/>
        </p:nvSpPr>
        <p:spPr bwMode="auto">
          <a:xfrm>
            <a:off x="1042786" y="2285357"/>
            <a:ext cx="3917181" cy="3707358"/>
          </a:xfrm>
          <a:prstGeom prst="rect">
            <a:avLst/>
          </a:prstGeom>
          <a:noFill/>
          <a:ln w="9525">
            <a:noFill/>
            <a:miter lim="800000"/>
            <a:headEnd/>
            <a:tailEnd/>
          </a:ln>
        </p:spPr>
        <p:txBody>
          <a:bodyPr/>
          <a:lstStyle/>
          <a:p>
            <a:endParaRPr/>
          </a:p>
        </p:txBody>
      </p:sp>
      <p:sp>
        <p:nvSpPr>
          <p:cNvPr id="386" name="Rectangle 4471"/>
          <p:cNvSpPr>
            <a:spLocks noChangeArrowheads="1"/>
          </p:cNvSpPr>
          <p:nvPr/>
        </p:nvSpPr>
        <p:spPr bwMode="auto">
          <a:xfrm>
            <a:off x="3393353" y="5655625"/>
            <a:ext cx="984244" cy="215444"/>
          </a:xfrm>
          <a:prstGeom prst="rect">
            <a:avLst/>
          </a:prstGeom>
          <a:noFill/>
          <a:ln w="9525">
            <a:noFill/>
            <a:miter lim="800000"/>
            <a:headEnd/>
            <a:tailEnd/>
          </a:ln>
        </p:spPr>
        <p:txBody>
          <a:bodyPr wrap="none" lIns="0" tIns="0" rIns="0" bIns="0">
            <a:spAutoFit/>
          </a:bodyPr>
          <a:lstStyle/>
          <a:p>
            <a:r>
              <a:rPr lang="de-AT" sz="1400" b="1" dirty="0"/>
              <a:t>Studienjahr</a:t>
            </a:r>
            <a:endParaRPr sz="1400" b="1" dirty="0"/>
          </a:p>
        </p:txBody>
      </p:sp>
      <p:cxnSp>
        <p:nvCxnSpPr>
          <p:cNvPr id="400" name="Straight Connector 1024"/>
          <p:cNvCxnSpPr>
            <a:cxnSpLocks noChangeShapeType="1"/>
          </p:cNvCxnSpPr>
          <p:nvPr/>
        </p:nvCxnSpPr>
        <p:spPr bwMode="auto">
          <a:xfrm flipV="1">
            <a:off x="2126583" y="5132680"/>
            <a:ext cx="3443340" cy="4574"/>
          </a:xfrm>
          <a:prstGeom prst="line">
            <a:avLst/>
          </a:prstGeom>
          <a:noFill/>
          <a:ln w="12700" algn="ctr">
            <a:solidFill>
              <a:schemeClr val="tx1"/>
            </a:solidFill>
            <a:prstDash val="dash"/>
            <a:round/>
            <a:headEnd/>
            <a:tailEnd/>
          </a:ln>
        </p:spPr>
      </p:cxnSp>
      <p:sp>
        <p:nvSpPr>
          <p:cNvPr id="441" name="Rectangle 160"/>
          <p:cNvSpPr>
            <a:spLocks noChangeArrowheads="1"/>
          </p:cNvSpPr>
          <p:nvPr/>
        </p:nvSpPr>
        <p:spPr bwMode="auto">
          <a:xfrm>
            <a:off x="1763701" y="5267219"/>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–2</a:t>
            </a:r>
          </a:p>
        </p:txBody>
      </p:sp>
      <p:sp>
        <p:nvSpPr>
          <p:cNvPr id="442" name="Rectangle 161"/>
          <p:cNvSpPr>
            <a:spLocks noChangeArrowheads="1"/>
          </p:cNvSpPr>
          <p:nvPr/>
        </p:nvSpPr>
        <p:spPr bwMode="auto">
          <a:xfrm>
            <a:off x="1805379" y="5033400"/>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dirty="0">
                <a:ea typeface="ＭＳ Ｐゴシック" pitchFamily="34" charset="-128"/>
                <a:cs typeface="Arial" pitchFamily="34" charset="0"/>
              </a:rPr>
              <a:t> 0</a:t>
            </a:r>
          </a:p>
        </p:txBody>
      </p:sp>
      <p:sp>
        <p:nvSpPr>
          <p:cNvPr id="443" name="Rectangle 162"/>
          <p:cNvSpPr>
            <a:spLocks noChangeArrowheads="1"/>
          </p:cNvSpPr>
          <p:nvPr/>
        </p:nvSpPr>
        <p:spPr bwMode="auto">
          <a:xfrm>
            <a:off x="1805379" y="4799583"/>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2</a:t>
            </a:r>
          </a:p>
        </p:txBody>
      </p:sp>
      <p:sp>
        <p:nvSpPr>
          <p:cNvPr id="444" name="Rectangle 163"/>
          <p:cNvSpPr>
            <a:spLocks noChangeArrowheads="1"/>
          </p:cNvSpPr>
          <p:nvPr/>
        </p:nvSpPr>
        <p:spPr bwMode="auto">
          <a:xfrm>
            <a:off x="1805379" y="4565766"/>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4</a:t>
            </a:r>
          </a:p>
        </p:txBody>
      </p:sp>
      <p:sp>
        <p:nvSpPr>
          <p:cNvPr id="445" name="Rectangle 164"/>
          <p:cNvSpPr>
            <a:spLocks noChangeArrowheads="1"/>
          </p:cNvSpPr>
          <p:nvPr/>
        </p:nvSpPr>
        <p:spPr bwMode="auto">
          <a:xfrm>
            <a:off x="1805379" y="4331948"/>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6</a:t>
            </a:r>
          </a:p>
        </p:txBody>
      </p:sp>
      <p:sp>
        <p:nvSpPr>
          <p:cNvPr id="446" name="Rectangle 165"/>
          <p:cNvSpPr>
            <a:spLocks noChangeArrowheads="1"/>
          </p:cNvSpPr>
          <p:nvPr/>
        </p:nvSpPr>
        <p:spPr bwMode="auto">
          <a:xfrm>
            <a:off x="1805379" y="4098131"/>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8</a:t>
            </a:r>
          </a:p>
        </p:txBody>
      </p:sp>
      <p:sp>
        <p:nvSpPr>
          <p:cNvPr id="447" name="Rectangle 166"/>
          <p:cNvSpPr>
            <a:spLocks noChangeArrowheads="1"/>
          </p:cNvSpPr>
          <p:nvPr/>
        </p:nvSpPr>
        <p:spPr bwMode="auto">
          <a:xfrm>
            <a:off x="1763701" y="3864314"/>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10</a:t>
            </a:r>
          </a:p>
        </p:txBody>
      </p:sp>
      <p:sp>
        <p:nvSpPr>
          <p:cNvPr id="451" name="Rectangle 167"/>
          <p:cNvSpPr>
            <a:spLocks noChangeArrowheads="1"/>
          </p:cNvSpPr>
          <p:nvPr/>
        </p:nvSpPr>
        <p:spPr bwMode="auto">
          <a:xfrm>
            <a:off x="1763701" y="3630497"/>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12</a:t>
            </a:r>
          </a:p>
        </p:txBody>
      </p:sp>
      <p:sp>
        <p:nvSpPr>
          <p:cNvPr id="452" name="Rectangle 168"/>
          <p:cNvSpPr>
            <a:spLocks noChangeArrowheads="1"/>
          </p:cNvSpPr>
          <p:nvPr/>
        </p:nvSpPr>
        <p:spPr bwMode="auto">
          <a:xfrm>
            <a:off x="1763701" y="3396679"/>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14</a:t>
            </a:r>
          </a:p>
        </p:txBody>
      </p:sp>
      <p:sp>
        <p:nvSpPr>
          <p:cNvPr id="453" name="Rectangle 169"/>
          <p:cNvSpPr>
            <a:spLocks noChangeArrowheads="1"/>
          </p:cNvSpPr>
          <p:nvPr/>
        </p:nvSpPr>
        <p:spPr bwMode="auto">
          <a:xfrm>
            <a:off x="1763701" y="3162862"/>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16</a:t>
            </a:r>
          </a:p>
        </p:txBody>
      </p:sp>
      <p:sp>
        <p:nvSpPr>
          <p:cNvPr id="454" name="Rectangle 170"/>
          <p:cNvSpPr>
            <a:spLocks noChangeArrowheads="1"/>
          </p:cNvSpPr>
          <p:nvPr/>
        </p:nvSpPr>
        <p:spPr bwMode="auto">
          <a:xfrm>
            <a:off x="1763701" y="2929045"/>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18</a:t>
            </a:r>
          </a:p>
        </p:txBody>
      </p:sp>
      <p:sp>
        <p:nvSpPr>
          <p:cNvPr id="464" name="Rectangle 4229"/>
          <p:cNvSpPr>
            <a:spLocks noChangeArrowheads="1"/>
          </p:cNvSpPr>
          <p:nvPr/>
        </p:nvSpPr>
        <p:spPr bwMode="auto">
          <a:xfrm rot="16200000">
            <a:off x="37947" y="3747294"/>
            <a:ext cx="3066669" cy="184666"/>
          </a:xfrm>
          <a:prstGeom prst="rect">
            <a:avLst/>
          </a:prstGeom>
          <a:noFill/>
          <a:ln w="9525">
            <a:noFill/>
            <a:miter lim="800000"/>
            <a:headEnd/>
            <a:tailEnd/>
          </a:ln>
        </p:spPr>
        <p:txBody>
          <a:bodyPr wrap="square" lIns="0" tIns="0" rIns="0" bIns="0">
            <a:spAutoFit/>
          </a:bodyPr>
          <a:lstStyle/>
          <a:p>
            <a:pPr algn="ctr"/>
            <a:r>
              <a:rPr lang="de-AT" sz="1200" b="1" dirty="0"/>
              <a:t>%</a:t>
            </a:r>
            <a:r>
              <a:rPr sz="1200" b="1" dirty="0"/>
              <a:t> </a:t>
            </a:r>
            <a:r>
              <a:rPr lang="en-GB" sz="1200" b="1" dirty="0"/>
              <a:t>BMD </a:t>
            </a:r>
            <a:r>
              <a:rPr lang="de-AT" sz="1200" b="1" dirty="0"/>
              <a:t>Änderung von Baseline</a:t>
            </a:r>
            <a:endParaRPr sz="1200" b="1" dirty="0"/>
          </a:p>
        </p:txBody>
      </p:sp>
      <p:sp>
        <p:nvSpPr>
          <p:cNvPr id="465" name="Rectangle 4464"/>
          <p:cNvSpPr>
            <a:spLocks noChangeArrowheads="1"/>
          </p:cNvSpPr>
          <p:nvPr/>
        </p:nvSpPr>
        <p:spPr bwMode="auto">
          <a:xfrm>
            <a:off x="2466413" y="5434218"/>
            <a:ext cx="84960" cy="184666"/>
          </a:xfrm>
          <a:prstGeom prst="rect">
            <a:avLst/>
          </a:prstGeom>
          <a:noFill/>
          <a:ln w="9525">
            <a:noFill/>
            <a:miter lim="800000"/>
            <a:headEnd/>
            <a:tailEnd/>
          </a:ln>
        </p:spPr>
        <p:txBody>
          <a:bodyPr wrap="none" lIns="0" tIns="0" rIns="0" bIns="0">
            <a:spAutoFit/>
          </a:bodyPr>
          <a:lstStyle/>
          <a:p>
            <a:r>
              <a:rPr sz="1200"/>
              <a:t>1</a:t>
            </a:r>
          </a:p>
        </p:txBody>
      </p:sp>
      <p:sp>
        <p:nvSpPr>
          <p:cNvPr id="466" name="Rectangle 4465"/>
          <p:cNvSpPr>
            <a:spLocks noChangeArrowheads="1"/>
          </p:cNvSpPr>
          <p:nvPr/>
        </p:nvSpPr>
        <p:spPr bwMode="auto">
          <a:xfrm>
            <a:off x="2796264" y="5434218"/>
            <a:ext cx="84960" cy="184666"/>
          </a:xfrm>
          <a:prstGeom prst="rect">
            <a:avLst/>
          </a:prstGeom>
          <a:noFill/>
          <a:ln w="9525">
            <a:noFill/>
            <a:miter lim="800000"/>
            <a:headEnd/>
            <a:tailEnd/>
          </a:ln>
        </p:spPr>
        <p:txBody>
          <a:bodyPr wrap="none" lIns="0" tIns="0" rIns="0" bIns="0">
            <a:spAutoFit/>
          </a:bodyPr>
          <a:lstStyle/>
          <a:p>
            <a:r>
              <a:rPr sz="1200"/>
              <a:t>2</a:t>
            </a:r>
          </a:p>
        </p:txBody>
      </p:sp>
      <p:sp>
        <p:nvSpPr>
          <p:cNvPr id="467" name="Rectangle 4466"/>
          <p:cNvSpPr>
            <a:spLocks noChangeArrowheads="1"/>
          </p:cNvSpPr>
          <p:nvPr/>
        </p:nvSpPr>
        <p:spPr bwMode="auto">
          <a:xfrm>
            <a:off x="3126114" y="5434218"/>
            <a:ext cx="84960" cy="184666"/>
          </a:xfrm>
          <a:prstGeom prst="rect">
            <a:avLst/>
          </a:prstGeom>
          <a:noFill/>
          <a:ln w="9525">
            <a:noFill/>
            <a:miter lim="800000"/>
            <a:headEnd/>
            <a:tailEnd/>
          </a:ln>
        </p:spPr>
        <p:txBody>
          <a:bodyPr wrap="none" lIns="0" tIns="0" rIns="0" bIns="0">
            <a:spAutoFit/>
          </a:bodyPr>
          <a:lstStyle/>
          <a:p>
            <a:r>
              <a:rPr sz="1200"/>
              <a:t>3</a:t>
            </a:r>
          </a:p>
        </p:txBody>
      </p:sp>
      <p:sp>
        <p:nvSpPr>
          <p:cNvPr id="468" name="Rectangle 4467"/>
          <p:cNvSpPr>
            <a:spLocks noChangeArrowheads="1"/>
          </p:cNvSpPr>
          <p:nvPr/>
        </p:nvSpPr>
        <p:spPr bwMode="auto">
          <a:xfrm>
            <a:off x="3455964" y="5434218"/>
            <a:ext cx="84960" cy="184666"/>
          </a:xfrm>
          <a:prstGeom prst="rect">
            <a:avLst/>
          </a:prstGeom>
          <a:noFill/>
          <a:ln w="9525">
            <a:noFill/>
            <a:miter lim="800000"/>
            <a:headEnd/>
            <a:tailEnd/>
          </a:ln>
        </p:spPr>
        <p:txBody>
          <a:bodyPr wrap="none" lIns="0" tIns="0" rIns="0" bIns="0">
            <a:spAutoFit/>
          </a:bodyPr>
          <a:lstStyle/>
          <a:p>
            <a:r>
              <a:rPr sz="1200"/>
              <a:t>4</a:t>
            </a:r>
          </a:p>
        </p:txBody>
      </p:sp>
      <p:sp>
        <p:nvSpPr>
          <p:cNvPr id="469" name="Rectangle 4468"/>
          <p:cNvSpPr>
            <a:spLocks noChangeArrowheads="1"/>
          </p:cNvSpPr>
          <p:nvPr/>
        </p:nvSpPr>
        <p:spPr bwMode="auto">
          <a:xfrm>
            <a:off x="3785814" y="5434218"/>
            <a:ext cx="84960" cy="184666"/>
          </a:xfrm>
          <a:prstGeom prst="rect">
            <a:avLst/>
          </a:prstGeom>
          <a:noFill/>
          <a:ln w="9525">
            <a:noFill/>
            <a:miter lim="800000"/>
            <a:headEnd/>
            <a:tailEnd/>
          </a:ln>
        </p:spPr>
        <p:txBody>
          <a:bodyPr wrap="none" lIns="0" tIns="0" rIns="0" bIns="0">
            <a:spAutoFit/>
          </a:bodyPr>
          <a:lstStyle/>
          <a:p>
            <a:r>
              <a:rPr sz="1200"/>
              <a:t>5</a:t>
            </a:r>
          </a:p>
        </p:txBody>
      </p:sp>
      <p:sp>
        <p:nvSpPr>
          <p:cNvPr id="470" name="Rectangle 4469"/>
          <p:cNvSpPr>
            <a:spLocks noChangeArrowheads="1"/>
          </p:cNvSpPr>
          <p:nvPr/>
        </p:nvSpPr>
        <p:spPr bwMode="auto">
          <a:xfrm>
            <a:off x="2136563" y="5434218"/>
            <a:ext cx="84960" cy="184666"/>
          </a:xfrm>
          <a:prstGeom prst="rect">
            <a:avLst/>
          </a:prstGeom>
          <a:noFill/>
          <a:ln w="9525">
            <a:noFill/>
            <a:miter lim="800000"/>
            <a:headEnd/>
            <a:tailEnd/>
          </a:ln>
        </p:spPr>
        <p:txBody>
          <a:bodyPr wrap="none" lIns="0" tIns="0" rIns="0" bIns="0">
            <a:spAutoFit/>
          </a:bodyPr>
          <a:lstStyle/>
          <a:p>
            <a:r>
              <a:rPr sz="1200"/>
              <a:t>0</a:t>
            </a:r>
          </a:p>
        </p:txBody>
      </p:sp>
      <p:sp>
        <p:nvSpPr>
          <p:cNvPr id="471" name="Rectangle 4468"/>
          <p:cNvSpPr>
            <a:spLocks noChangeArrowheads="1"/>
          </p:cNvSpPr>
          <p:nvPr/>
        </p:nvSpPr>
        <p:spPr bwMode="auto">
          <a:xfrm>
            <a:off x="4115664" y="5434218"/>
            <a:ext cx="84960" cy="184666"/>
          </a:xfrm>
          <a:prstGeom prst="rect">
            <a:avLst/>
          </a:prstGeom>
          <a:noFill/>
          <a:ln w="9525">
            <a:noFill/>
            <a:miter lim="800000"/>
            <a:headEnd/>
            <a:tailEnd/>
          </a:ln>
        </p:spPr>
        <p:txBody>
          <a:bodyPr wrap="none" lIns="0" tIns="0" rIns="0" bIns="0">
            <a:spAutoFit/>
          </a:bodyPr>
          <a:lstStyle/>
          <a:p>
            <a:r>
              <a:rPr sz="1200"/>
              <a:t>6</a:t>
            </a:r>
          </a:p>
        </p:txBody>
      </p:sp>
      <p:sp>
        <p:nvSpPr>
          <p:cNvPr id="472" name="Freeform 111"/>
          <p:cNvSpPr>
            <a:spLocks noEditPoints="1"/>
          </p:cNvSpPr>
          <p:nvPr/>
        </p:nvSpPr>
        <p:spPr bwMode="auto">
          <a:xfrm>
            <a:off x="2170654" y="5054641"/>
            <a:ext cx="30692" cy="1228"/>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chemeClr val="accent3"/>
          </a:solidFill>
          <a:ln w="9525" cap="flat">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b="1"/>
          </a:p>
        </p:txBody>
      </p:sp>
      <p:sp>
        <p:nvSpPr>
          <p:cNvPr id="473" name="Freeform 128"/>
          <p:cNvSpPr>
            <a:spLocks noEditPoints="1"/>
          </p:cNvSpPr>
          <p:nvPr/>
        </p:nvSpPr>
        <p:spPr bwMode="auto">
          <a:xfrm>
            <a:off x="2170654" y="5054641"/>
            <a:ext cx="30692" cy="1228"/>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chemeClr val="accent3"/>
          </a:solidFill>
          <a:ln w="9525" cap="flat">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b="1"/>
          </a:p>
        </p:txBody>
      </p:sp>
      <p:sp>
        <p:nvSpPr>
          <p:cNvPr id="479" name="Rectangle 4468"/>
          <p:cNvSpPr>
            <a:spLocks noChangeArrowheads="1"/>
          </p:cNvSpPr>
          <p:nvPr/>
        </p:nvSpPr>
        <p:spPr bwMode="auto">
          <a:xfrm>
            <a:off x="4445514" y="5434218"/>
            <a:ext cx="84960" cy="184666"/>
          </a:xfrm>
          <a:prstGeom prst="rect">
            <a:avLst/>
          </a:prstGeom>
          <a:noFill/>
          <a:ln w="9525">
            <a:noFill/>
            <a:miter lim="800000"/>
            <a:headEnd/>
            <a:tailEnd/>
          </a:ln>
        </p:spPr>
        <p:txBody>
          <a:bodyPr wrap="none" lIns="0" tIns="0" rIns="0" bIns="0">
            <a:spAutoFit/>
          </a:bodyPr>
          <a:lstStyle/>
          <a:p>
            <a:r>
              <a:rPr sz="1200"/>
              <a:t>7</a:t>
            </a:r>
          </a:p>
        </p:txBody>
      </p:sp>
      <p:sp>
        <p:nvSpPr>
          <p:cNvPr id="480" name="Rectangle 4468"/>
          <p:cNvSpPr>
            <a:spLocks noChangeArrowheads="1"/>
          </p:cNvSpPr>
          <p:nvPr/>
        </p:nvSpPr>
        <p:spPr bwMode="auto">
          <a:xfrm>
            <a:off x="5390284" y="5434218"/>
            <a:ext cx="169918" cy="184666"/>
          </a:xfrm>
          <a:prstGeom prst="rect">
            <a:avLst/>
          </a:prstGeom>
          <a:noFill/>
          <a:ln w="9525">
            <a:noFill/>
            <a:miter lim="800000"/>
            <a:headEnd/>
            <a:tailEnd/>
          </a:ln>
        </p:spPr>
        <p:txBody>
          <a:bodyPr wrap="none" lIns="0" tIns="0" rIns="0" bIns="0">
            <a:spAutoFit/>
          </a:bodyPr>
          <a:lstStyle/>
          <a:p>
            <a:r>
              <a:rPr sz="1200"/>
              <a:t>10</a:t>
            </a:r>
          </a:p>
        </p:txBody>
      </p:sp>
      <p:sp>
        <p:nvSpPr>
          <p:cNvPr id="483" name="Rectangle 170"/>
          <p:cNvSpPr>
            <a:spLocks noChangeArrowheads="1"/>
          </p:cNvSpPr>
          <p:nvPr/>
        </p:nvSpPr>
        <p:spPr bwMode="auto">
          <a:xfrm>
            <a:off x="1763701" y="2227593"/>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24</a:t>
            </a:r>
          </a:p>
        </p:txBody>
      </p:sp>
      <p:grpSp>
        <p:nvGrpSpPr>
          <p:cNvPr id="484" name="Group 483"/>
          <p:cNvGrpSpPr/>
          <p:nvPr/>
        </p:nvGrpSpPr>
        <p:grpSpPr>
          <a:xfrm>
            <a:off x="3472252" y="4410982"/>
            <a:ext cx="45655" cy="76642"/>
            <a:chOff x="335759" y="4103384"/>
            <a:chExt cx="30956" cy="94760"/>
          </a:xfrm>
          <a:solidFill>
            <a:schemeClr val="accent2"/>
          </a:solidFill>
        </p:grpSpPr>
        <p:cxnSp>
          <p:nvCxnSpPr>
            <p:cNvPr id="617" name="Straight Connector 616"/>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618" name="Straight Connector 617"/>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619" name="Straight Connector 618"/>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485" name="Group 484"/>
          <p:cNvGrpSpPr/>
          <p:nvPr/>
        </p:nvGrpSpPr>
        <p:grpSpPr>
          <a:xfrm>
            <a:off x="2181710" y="5068904"/>
            <a:ext cx="45655" cy="142539"/>
            <a:chOff x="335759" y="4103396"/>
            <a:chExt cx="30956" cy="94748"/>
          </a:xfrm>
          <a:solidFill>
            <a:schemeClr val="bg2"/>
          </a:solidFill>
        </p:grpSpPr>
        <p:cxnSp>
          <p:nvCxnSpPr>
            <p:cNvPr id="612" name="Straight Connector 611"/>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615" name="Straight Connector 614"/>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616" name="Straight Connector 615"/>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sp>
        <p:nvSpPr>
          <p:cNvPr id="486" name="Isosceles Triangle 485"/>
          <p:cNvSpPr/>
          <p:nvPr/>
        </p:nvSpPr>
        <p:spPr bwMode="auto">
          <a:xfrm>
            <a:off x="3130870" y="5040834"/>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487" name="Isosceles Triangle 486"/>
          <p:cNvSpPr/>
          <p:nvPr/>
        </p:nvSpPr>
        <p:spPr bwMode="auto">
          <a:xfrm>
            <a:off x="2313331" y="5080668"/>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488" name="TextBox 487"/>
          <p:cNvSpPr txBox="1"/>
          <p:nvPr/>
        </p:nvSpPr>
        <p:spPr>
          <a:xfrm>
            <a:off x="5170036" y="3266437"/>
            <a:ext cx="619080" cy="276999"/>
          </a:xfrm>
          <a:prstGeom prst="rect">
            <a:avLst/>
          </a:prstGeom>
          <a:noFill/>
        </p:spPr>
        <p:txBody>
          <a:bodyPr wrap="none" rtlCol="0">
            <a:spAutoFit/>
          </a:bodyPr>
          <a:lstStyle/>
          <a:p>
            <a:r>
              <a:rPr sz="1200" b="1"/>
              <a:t>16</a:t>
            </a:r>
            <a:r>
              <a:rPr lang="de-AT" sz="1200" b="1"/>
              <a:t>,</a:t>
            </a:r>
            <a:r>
              <a:rPr sz="1200" b="1"/>
              <a:t>5%</a:t>
            </a:r>
            <a:endParaRPr sz="1200" b="1" baseline="30000"/>
          </a:p>
        </p:txBody>
      </p:sp>
      <p:grpSp>
        <p:nvGrpSpPr>
          <p:cNvPr id="489" name="Group 488"/>
          <p:cNvGrpSpPr/>
          <p:nvPr/>
        </p:nvGrpSpPr>
        <p:grpSpPr>
          <a:xfrm>
            <a:off x="2182715" y="4935062"/>
            <a:ext cx="45655" cy="124543"/>
            <a:chOff x="335759" y="4105275"/>
            <a:chExt cx="30956" cy="92869"/>
          </a:xfrm>
          <a:solidFill>
            <a:schemeClr val="accent3"/>
          </a:solidFill>
        </p:grpSpPr>
        <p:cxnSp>
          <p:nvCxnSpPr>
            <p:cNvPr id="609" name="Straight Connector 608"/>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10" name="Straight Connector 609"/>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11" name="Straight Connector 610"/>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18" name="Group 17"/>
          <p:cNvGrpSpPr/>
          <p:nvPr/>
        </p:nvGrpSpPr>
        <p:grpSpPr>
          <a:xfrm>
            <a:off x="2067676" y="5366435"/>
            <a:ext cx="3408088" cy="63107"/>
            <a:chOff x="1082040" y="5341812"/>
            <a:chExt cx="3408088" cy="63107"/>
          </a:xfrm>
        </p:grpSpPr>
        <p:sp>
          <p:nvSpPr>
            <p:cNvPr id="408" name="Line 59"/>
            <p:cNvSpPr>
              <a:spLocks noChangeShapeType="1"/>
            </p:cNvSpPr>
            <p:nvPr/>
          </p:nvSpPr>
          <p:spPr bwMode="auto">
            <a:xfrm>
              <a:off x="1200726"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56" name="Line 345"/>
            <p:cNvSpPr>
              <a:spLocks noChangeShapeType="1"/>
            </p:cNvSpPr>
            <p:nvPr/>
          </p:nvSpPr>
          <p:spPr bwMode="auto">
            <a:xfrm>
              <a:off x="1529666"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57" name="Line 346"/>
            <p:cNvSpPr>
              <a:spLocks noChangeShapeType="1"/>
            </p:cNvSpPr>
            <p:nvPr/>
          </p:nvSpPr>
          <p:spPr bwMode="auto">
            <a:xfrm>
              <a:off x="2516488"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58" name="Line 347"/>
            <p:cNvSpPr>
              <a:spLocks noChangeShapeType="1"/>
            </p:cNvSpPr>
            <p:nvPr/>
          </p:nvSpPr>
          <p:spPr bwMode="auto">
            <a:xfrm>
              <a:off x="3174369"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59" name="Line 348"/>
            <p:cNvSpPr>
              <a:spLocks noChangeShapeType="1"/>
            </p:cNvSpPr>
            <p:nvPr/>
          </p:nvSpPr>
          <p:spPr bwMode="auto">
            <a:xfrm>
              <a:off x="3503309"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61" name="Line 349"/>
            <p:cNvSpPr>
              <a:spLocks noChangeShapeType="1"/>
            </p:cNvSpPr>
            <p:nvPr/>
          </p:nvSpPr>
          <p:spPr bwMode="auto">
            <a:xfrm>
              <a:off x="3832249"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62" name="Line 350"/>
            <p:cNvSpPr>
              <a:spLocks noChangeShapeType="1"/>
            </p:cNvSpPr>
            <p:nvPr/>
          </p:nvSpPr>
          <p:spPr bwMode="auto">
            <a:xfrm>
              <a:off x="4161190"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63" name="Line 351"/>
            <p:cNvSpPr>
              <a:spLocks noChangeShapeType="1"/>
            </p:cNvSpPr>
            <p:nvPr/>
          </p:nvSpPr>
          <p:spPr bwMode="auto">
            <a:xfrm>
              <a:off x="4490128"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cxnSp>
          <p:nvCxnSpPr>
            <p:cNvPr id="476" name="Straight Connector 475"/>
            <p:cNvCxnSpPr>
              <a:cxnSpLocks/>
            </p:cNvCxnSpPr>
            <p:nvPr/>
          </p:nvCxnSpPr>
          <p:spPr bwMode="auto">
            <a:xfrm flipH="1">
              <a:off x="1082040" y="5341812"/>
              <a:ext cx="3408088" cy="0"/>
            </a:xfrm>
            <a:prstGeom prst="line">
              <a:avLst/>
            </a:prstGeom>
            <a:noFill/>
            <a:ln w="12700" cap="flat" cmpd="sng" algn="ctr">
              <a:solidFill>
                <a:schemeClr val="tx1"/>
              </a:solidFill>
              <a:prstDash val="solid"/>
              <a:round/>
              <a:headEnd type="none" w="med" len="med"/>
              <a:tailEnd type="none" w="med" len="med"/>
            </a:ln>
            <a:effectLst/>
          </p:spPr>
        </p:cxnSp>
        <p:sp>
          <p:nvSpPr>
            <p:cNvPr id="477" name="Line 345"/>
            <p:cNvSpPr>
              <a:spLocks noChangeShapeType="1"/>
            </p:cNvSpPr>
            <p:nvPr/>
          </p:nvSpPr>
          <p:spPr bwMode="auto">
            <a:xfrm>
              <a:off x="1858607"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78" name="Line 345"/>
            <p:cNvSpPr>
              <a:spLocks noChangeShapeType="1"/>
            </p:cNvSpPr>
            <p:nvPr/>
          </p:nvSpPr>
          <p:spPr bwMode="auto">
            <a:xfrm>
              <a:off x="2845428"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490" name="Line 345"/>
            <p:cNvSpPr>
              <a:spLocks noChangeShapeType="1"/>
            </p:cNvSpPr>
            <p:nvPr/>
          </p:nvSpPr>
          <p:spPr bwMode="auto">
            <a:xfrm>
              <a:off x="2187547" y="5341812"/>
              <a:ext cx="0" cy="63107"/>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grpSp>
      <p:sp>
        <p:nvSpPr>
          <p:cNvPr id="493" name="Rectangle 170"/>
          <p:cNvSpPr>
            <a:spLocks noChangeArrowheads="1"/>
          </p:cNvSpPr>
          <p:nvPr/>
        </p:nvSpPr>
        <p:spPr bwMode="auto">
          <a:xfrm>
            <a:off x="1763701" y="2695228"/>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20</a:t>
            </a:r>
          </a:p>
        </p:txBody>
      </p:sp>
      <p:sp>
        <p:nvSpPr>
          <p:cNvPr id="494" name="Rectangle 170"/>
          <p:cNvSpPr>
            <a:spLocks noChangeArrowheads="1"/>
          </p:cNvSpPr>
          <p:nvPr/>
        </p:nvSpPr>
        <p:spPr bwMode="auto">
          <a:xfrm>
            <a:off x="1763701" y="2461410"/>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22</a:t>
            </a:r>
          </a:p>
        </p:txBody>
      </p:sp>
      <p:sp>
        <p:nvSpPr>
          <p:cNvPr id="495" name="Rectangle 4468"/>
          <p:cNvSpPr>
            <a:spLocks noChangeArrowheads="1"/>
          </p:cNvSpPr>
          <p:nvPr/>
        </p:nvSpPr>
        <p:spPr bwMode="auto">
          <a:xfrm>
            <a:off x="4775364" y="5434218"/>
            <a:ext cx="84960" cy="184666"/>
          </a:xfrm>
          <a:prstGeom prst="rect">
            <a:avLst/>
          </a:prstGeom>
          <a:noFill/>
          <a:ln w="9525">
            <a:noFill/>
            <a:miter lim="800000"/>
            <a:headEnd/>
            <a:tailEnd/>
          </a:ln>
        </p:spPr>
        <p:txBody>
          <a:bodyPr wrap="none" lIns="0" tIns="0" rIns="0" bIns="0">
            <a:spAutoFit/>
          </a:bodyPr>
          <a:lstStyle/>
          <a:p>
            <a:r>
              <a:rPr sz="1200"/>
              <a:t>8</a:t>
            </a:r>
          </a:p>
        </p:txBody>
      </p:sp>
      <p:sp>
        <p:nvSpPr>
          <p:cNvPr id="496" name="Rectangle 4468"/>
          <p:cNvSpPr>
            <a:spLocks noChangeArrowheads="1"/>
          </p:cNvSpPr>
          <p:nvPr/>
        </p:nvSpPr>
        <p:spPr bwMode="auto">
          <a:xfrm>
            <a:off x="5105217" y="5434218"/>
            <a:ext cx="84960" cy="184666"/>
          </a:xfrm>
          <a:prstGeom prst="rect">
            <a:avLst/>
          </a:prstGeom>
          <a:noFill/>
          <a:ln w="9525">
            <a:noFill/>
            <a:miter lim="800000"/>
            <a:headEnd/>
            <a:tailEnd/>
          </a:ln>
        </p:spPr>
        <p:txBody>
          <a:bodyPr wrap="none" lIns="0" tIns="0" rIns="0" bIns="0">
            <a:spAutoFit/>
          </a:bodyPr>
          <a:lstStyle/>
          <a:p>
            <a:r>
              <a:rPr sz="1200"/>
              <a:t>9</a:t>
            </a:r>
          </a:p>
        </p:txBody>
      </p:sp>
      <p:sp>
        <p:nvSpPr>
          <p:cNvPr id="497" name="Isosceles Triangle 496"/>
          <p:cNvSpPr/>
          <p:nvPr/>
        </p:nvSpPr>
        <p:spPr bwMode="auto">
          <a:xfrm>
            <a:off x="2474799" y="5080668"/>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498" name="Isosceles Triangle 497"/>
          <p:cNvSpPr/>
          <p:nvPr/>
        </p:nvSpPr>
        <p:spPr bwMode="auto">
          <a:xfrm>
            <a:off x="2803704" y="5024679"/>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499" name="Isosceles Triangle 498"/>
          <p:cNvSpPr/>
          <p:nvPr/>
        </p:nvSpPr>
        <p:spPr bwMode="auto">
          <a:xfrm>
            <a:off x="3459378" y="4406059"/>
            <a:ext cx="69958" cy="76496"/>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0" name="Isosceles Triangle 499"/>
          <p:cNvSpPr/>
          <p:nvPr/>
        </p:nvSpPr>
        <p:spPr bwMode="auto">
          <a:xfrm>
            <a:off x="3778295" y="4102259"/>
            <a:ext cx="69958" cy="76496"/>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1" name="Isosceles Triangle 500"/>
          <p:cNvSpPr/>
          <p:nvPr/>
        </p:nvSpPr>
        <p:spPr bwMode="auto">
          <a:xfrm>
            <a:off x="4115664" y="3908897"/>
            <a:ext cx="69958" cy="76496"/>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2" name="Isosceles Triangle 501"/>
          <p:cNvSpPr/>
          <p:nvPr/>
        </p:nvSpPr>
        <p:spPr bwMode="auto">
          <a:xfrm>
            <a:off x="4769575" y="3475798"/>
            <a:ext cx="69958" cy="76496"/>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3" name="Isosceles Triangle 502"/>
          <p:cNvSpPr/>
          <p:nvPr/>
        </p:nvSpPr>
        <p:spPr bwMode="auto">
          <a:xfrm>
            <a:off x="5432998" y="3067650"/>
            <a:ext cx="69958" cy="76496"/>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4" name="Oval 503"/>
          <p:cNvSpPr/>
          <p:nvPr/>
        </p:nvSpPr>
        <p:spPr bwMode="auto">
          <a:xfrm>
            <a:off x="5425035" y="2558278"/>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5" name="Oval 504"/>
          <p:cNvSpPr/>
          <p:nvPr/>
        </p:nvSpPr>
        <p:spPr bwMode="auto">
          <a:xfrm>
            <a:off x="4773630" y="2940611"/>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6" name="Oval 505"/>
          <p:cNvSpPr/>
          <p:nvPr/>
        </p:nvSpPr>
        <p:spPr bwMode="auto">
          <a:xfrm>
            <a:off x="3784601" y="3499864"/>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7" name="Oval 506"/>
          <p:cNvSpPr/>
          <p:nvPr/>
        </p:nvSpPr>
        <p:spPr bwMode="auto">
          <a:xfrm>
            <a:off x="4112725" y="3324784"/>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8" name="Oval 507"/>
          <p:cNvSpPr/>
          <p:nvPr/>
        </p:nvSpPr>
        <p:spPr bwMode="auto">
          <a:xfrm>
            <a:off x="3460767" y="3706140"/>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09" name="Oval 508"/>
          <p:cNvSpPr/>
          <p:nvPr/>
        </p:nvSpPr>
        <p:spPr bwMode="auto">
          <a:xfrm>
            <a:off x="3119911" y="3919066"/>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10" name="Oval 509"/>
          <p:cNvSpPr/>
          <p:nvPr/>
        </p:nvSpPr>
        <p:spPr bwMode="auto">
          <a:xfrm>
            <a:off x="2801021" y="4158745"/>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11" name="Oval 510"/>
          <p:cNvSpPr/>
          <p:nvPr/>
        </p:nvSpPr>
        <p:spPr bwMode="auto">
          <a:xfrm>
            <a:off x="2474232" y="4466757"/>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12" name="Oval 511"/>
          <p:cNvSpPr/>
          <p:nvPr/>
        </p:nvSpPr>
        <p:spPr bwMode="auto">
          <a:xfrm>
            <a:off x="2313975" y="4645343"/>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513" name="Oval 512"/>
          <p:cNvSpPr/>
          <p:nvPr/>
        </p:nvSpPr>
        <p:spPr bwMode="auto">
          <a:xfrm>
            <a:off x="2168515" y="4954855"/>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b="1"/>
          </a:p>
        </p:txBody>
      </p:sp>
      <p:sp>
        <p:nvSpPr>
          <p:cNvPr id="514" name="Oval 513"/>
          <p:cNvSpPr/>
          <p:nvPr/>
        </p:nvSpPr>
        <p:spPr bwMode="auto">
          <a:xfrm>
            <a:off x="2150737" y="5093529"/>
            <a:ext cx="70525" cy="7399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b="1"/>
          </a:p>
        </p:txBody>
      </p:sp>
      <p:sp>
        <p:nvSpPr>
          <p:cNvPr id="515" name="Isosceles Triangle 514"/>
          <p:cNvSpPr/>
          <p:nvPr/>
        </p:nvSpPr>
        <p:spPr bwMode="auto">
          <a:xfrm>
            <a:off x="2174315" y="5089996"/>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b="1"/>
          </a:p>
        </p:txBody>
      </p:sp>
      <p:grpSp>
        <p:nvGrpSpPr>
          <p:cNvPr id="516" name="Group 515"/>
          <p:cNvGrpSpPr/>
          <p:nvPr/>
        </p:nvGrpSpPr>
        <p:grpSpPr>
          <a:xfrm>
            <a:off x="2325300" y="4619217"/>
            <a:ext cx="45655" cy="124543"/>
            <a:chOff x="335759" y="4105275"/>
            <a:chExt cx="30956" cy="92869"/>
          </a:xfrm>
          <a:solidFill>
            <a:schemeClr val="accent3"/>
          </a:solidFill>
        </p:grpSpPr>
        <p:cxnSp>
          <p:nvCxnSpPr>
            <p:cNvPr id="606" name="Straight Connector 605"/>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7" name="Straight Connector 606"/>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8" name="Straight Connector 607"/>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17" name="Group 516"/>
          <p:cNvGrpSpPr/>
          <p:nvPr/>
        </p:nvGrpSpPr>
        <p:grpSpPr>
          <a:xfrm>
            <a:off x="2478460" y="4434380"/>
            <a:ext cx="45655" cy="114963"/>
            <a:chOff x="335759" y="4105275"/>
            <a:chExt cx="30956" cy="92869"/>
          </a:xfrm>
          <a:solidFill>
            <a:schemeClr val="accent3"/>
          </a:solidFill>
        </p:grpSpPr>
        <p:cxnSp>
          <p:nvCxnSpPr>
            <p:cNvPr id="603" name="Straight Connector 602"/>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4" name="Straight Connector 603"/>
            <p:cNvCxnSpPr/>
            <p:nvPr/>
          </p:nvCxnSpPr>
          <p:spPr bwMode="auto">
            <a:xfrm>
              <a:off x="335759" y="419338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5" name="Straight Connector 604"/>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18" name="Group 517"/>
          <p:cNvGrpSpPr/>
          <p:nvPr/>
        </p:nvGrpSpPr>
        <p:grpSpPr>
          <a:xfrm>
            <a:off x="2815857" y="4133943"/>
            <a:ext cx="45655" cy="124543"/>
            <a:chOff x="335759" y="4105275"/>
            <a:chExt cx="30956" cy="92869"/>
          </a:xfrm>
          <a:solidFill>
            <a:schemeClr val="accent3"/>
          </a:solidFill>
        </p:grpSpPr>
        <p:cxnSp>
          <p:nvCxnSpPr>
            <p:cNvPr id="600" name="Straight Connector 599"/>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1" name="Straight Connector 600"/>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602" name="Straight Connector 601"/>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19" name="Group 518"/>
          <p:cNvGrpSpPr/>
          <p:nvPr/>
        </p:nvGrpSpPr>
        <p:grpSpPr>
          <a:xfrm>
            <a:off x="3128919" y="3917563"/>
            <a:ext cx="45655" cy="76642"/>
            <a:chOff x="335759" y="4105275"/>
            <a:chExt cx="30956" cy="92869"/>
          </a:xfrm>
          <a:solidFill>
            <a:schemeClr val="accent3"/>
          </a:solidFill>
        </p:grpSpPr>
        <p:cxnSp>
          <p:nvCxnSpPr>
            <p:cNvPr id="597" name="Straight Connector 596"/>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8" name="Straight Connector 597"/>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9" name="Straight Connector 598"/>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0" name="Group 519"/>
          <p:cNvGrpSpPr/>
          <p:nvPr/>
        </p:nvGrpSpPr>
        <p:grpSpPr>
          <a:xfrm>
            <a:off x="3468962" y="3701183"/>
            <a:ext cx="45655" cy="76642"/>
            <a:chOff x="335759" y="4105275"/>
            <a:chExt cx="30956" cy="92869"/>
          </a:xfrm>
          <a:solidFill>
            <a:schemeClr val="accent3"/>
          </a:solidFill>
        </p:grpSpPr>
        <p:cxnSp>
          <p:nvCxnSpPr>
            <p:cNvPr id="594" name="Straight Connector 593"/>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5" name="Straight Connector 594"/>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6" name="Straight Connector 595"/>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1" name="Group 520"/>
          <p:cNvGrpSpPr/>
          <p:nvPr/>
        </p:nvGrpSpPr>
        <p:grpSpPr>
          <a:xfrm>
            <a:off x="3798491" y="3493319"/>
            <a:ext cx="45655" cy="86222"/>
            <a:chOff x="335759" y="4105275"/>
            <a:chExt cx="30956" cy="92869"/>
          </a:xfrm>
          <a:solidFill>
            <a:schemeClr val="accent3"/>
          </a:solidFill>
        </p:grpSpPr>
        <p:cxnSp>
          <p:nvCxnSpPr>
            <p:cNvPr id="591" name="Straight Connector 590"/>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2" name="Straight Connector 591"/>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3" name="Straight Connector 592"/>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2" name="Group 521"/>
          <p:cNvGrpSpPr/>
          <p:nvPr/>
        </p:nvGrpSpPr>
        <p:grpSpPr>
          <a:xfrm>
            <a:off x="4125160" y="3312554"/>
            <a:ext cx="45655" cy="86222"/>
            <a:chOff x="335759" y="4105275"/>
            <a:chExt cx="30956" cy="92869"/>
          </a:xfrm>
          <a:solidFill>
            <a:schemeClr val="accent3"/>
          </a:solidFill>
        </p:grpSpPr>
        <p:cxnSp>
          <p:nvCxnSpPr>
            <p:cNvPr id="588" name="Straight Connector 587"/>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9" name="Straight Connector 588"/>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90" name="Straight Connector 589"/>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3" name="Group 522"/>
          <p:cNvGrpSpPr/>
          <p:nvPr/>
        </p:nvGrpSpPr>
        <p:grpSpPr>
          <a:xfrm>
            <a:off x="4786064" y="2932192"/>
            <a:ext cx="45655" cy="86222"/>
            <a:chOff x="335759" y="4105275"/>
            <a:chExt cx="30956" cy="92869"/>
          </a:xfrm>
          <a:solidFill>
            <a:schemeClr val="accent3"/>
          </a:solidFill>
        </p:grpSpPr>
        <p:cxnSp>
          <p:nvCxnSpPr>
            <p:cNvPr id="585" name="Straight Connector 584"/>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6" name="Straight Connector 585"/>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7" name="Straight Connector 586"/>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4" name="Group 523"/>
          <p:cNvGrpSpPr/>
          <p:nvPr/>
        </p:nvGrpSpPr>
        <p:grpSpPr>
          <a:xfrm>
            <a:off x="5438908" y="2533663"/>
            <a:ext cx="45655" cy="124723"/>
            <a:chOff x="335759" y="4105275"/>
            <a:chExt cx="30956" cy="93003"/>
          </a:xfrm>
          <a:solidFill>
            <a:schemeClr val="accent3"/>
          </a:solidFill>
        </p:grpSpPr>
        <p:cxnSp>
          <p:nvCxnSpPr>
            <p:cNvPr id="582" name="Straight Connector 581"/>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3" name="Straight Connector 582"/>
            <p:cNvCxnSpPr/>
            <p:nvPr/>
          </p:nvCxnSpPr>
          <p:spPr bwMode="auto">
            <a:xfrm>
              <a:off x="335759" y="4198278"/>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584" name="Straight Connector 583"/>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525" name="Group 524"/>
          <p:cNvGrpSpPr/>
          <p:nvPr/>
        </p:nvGrpSpPr>
        <p:grpSpPr>
          <a:xfrm>
            <a:off x="3790446" y="4105587"/>
            <a:ext cx="45655" cy="86222"/>
            <a:chOff x="335759" y="4103384"/>
            <a:chExt cx="30956" cy="94760"/>
          </a:xfrm>
          <a:solidFill>
            <a:schemeClr val="accent2"/>
          </a:solidFill>
        </p:grpSpPr>
        <p:cxnSp>
          <p:nvCxnSpPr>
            <p:cNvPr id="579" name="Straight Connector 578"/>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80" name="Straight Connector 579"/>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81" name="Straight Connector 580"/>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526" name="Group 525"/>
          <p:cNvGrpSpPr/>
          <p:nvPr/>
        </p:nvGrpSpPr>
        <p:grpSpPr>
          <a:xfrm>
            <a:off x="4129796" y="3912003"/>
            <a:ext cx="45655" cy="86222"/>
            <a:chOff x="335759" y="4103384"/>
            <a:chExt cx="30956" cy="94760"/>
          </a:xfrm>
          <a:solidFill>
            <a:schemeClr val="accent2"/>
          </a:solidFill>
        </p:grpSpPr>
        <p:cxnSp>
          <p:nvCxnSpPr>
            <p:cNvPr id="576" name="Straight Connector 575"/>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7" name="Straight Connector 576"/>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8" name="Straight Connector 577"/>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527" name="Group 526"/>
          <p:cNvGrpSpPr/>
          <p:nvPr/>
        </p:nvGrpSpPr>
        <p:grpSpPr>
          <a:xfrm>
            <a:off x="5439490" y="3052935"/>
            <a:ext cx="45655" cy="114963"/>
            <a:chOff x="335759" y="4103384"/>
            <a:chExt cx="30956" cy="94760"/>
          </a:xfrm>
          <a:solidFill>
            <a:schemeClr val="accent2"/>
          </a:solidFill>
        </p:grpSpPr>
        <p:cxnSp>
          <p:nvCxnSpPr>
            <p:cNvPr id="573" name="Straight Connector 572"/>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4" name="Straight Connector 573"/>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5" name="Straight Connector 574"/>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528" name="Group 527"/>
          <p:cNvGrpSpPr/>
          <p:nvPr/>
        </p:nvGrpSpPr>
        <p:grpSpPr>
          <a:xfrm>
            <a:off x="4780122" y="3475799"/>
            <a:ext cx="45655" cy="95803"/>
            <a:chOff x="335759" y="4103384"/>
            <a:chExt cx="30956" cy="94760"/>
          </a:xfrm>
          <a:solidFill>
            <a:schemeClr val="accent2"/>
          </a:solidFill>
        </p:grpSpPr>
        <p:cxnSp>
          <p:nvCxnSpPr>
            <p:cNvPr id="570" name="Straight Connector 569"/>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1" name="Straight Connector 570"/>
            <p:cNvCxnSpPr/>
            <p:nvPr/>
          </p:nvCxnSpPr>
          <p:spPr bwMode="auto">
            <a:xfrm>
              <a:off x="335759" y="4193381"/>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572" name="Straight Connector 571"/>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529" name="Group 528"/>
          <p:cNvGrpSpPr/>
          <p:nvPr/>
        </p:nvGrpSpPr>
        <p:grpSpPr>
          <a:xfrm>
            <a:off x="2324383" y="5074613"/>
            <a:ext cx="45655" cy="105383"/>
            <a:chOff x="335759" y="4103396"/>
            <a:chExt cx="30956" cy="94748"/>
          </a:xfrm>
          <a:solidFill>
            <a:schemeClr val="bg2"/>
          </a:solidFill>
        </p:grpSpPr>
        <p:cxnSp>
          <p:nvCxnSpPr>
            <p:cNvPr id="567" name="Straight Connector 566"/>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8" name="Straight Connector 567"/>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9" name="Straight Connector 568"/>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530" name="Group 529"/>
          <p:cNvGrpSpPr/>
          <p:nvPr/>
        </p:nvGrpSpPr>
        <p:grpSpPr>
          <a:xfrm>
            <a:off x="2481324" y="5075331"/>
            <a:ext cx="45655" cy="124543"/>
            <a:chOff x="335759" y="4103396"/>
            <a:chExt cx="30956" cy="94748"/>
          </a:xfrm>
          <a:solidFill>
            <a:schemeClr val="bg2"/>
          </a:solidFill>
        </p:grpSpPr>
        <p:cxnSp>
          <p:nvCxnSpPr>
            <p:cNvPr id="564" name="Straight Connector 563"/>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5" name="Straight Connector 564"/>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6" name="Straight Connector 565"/>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531" name="Group 530"/>
          <p:cNvGrpSpPr/>
          <p:nvPr/>
        </p:nvGrpSpPr>
        <p:grpSpPr>
          <a:xfrm>
            <a:off x="2817206" y="5014730"/>
            <a:ext cx="45655" cy="124543"/>
            <a:chOff x="335759" y="4103396"/>
            <a:chExt cx="30956" cy="94748"/>
          </a:xfrm>
          <a:solidFill>
            <a:schemeClr val="accent3"/>
          </a:solidFill>
        </p:grpSpPr>
        <p:cxnSp>
          <p:nvCxnSpPr>
            <p:cNvPr id="561" name="Straight Connector 560"/>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2" name="Straight Connector 561"/>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3" name="Straight Connector 562"/>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532" name="Group 531"/>
          <p:cNvGrpSpPr/>
          <p:nvPr/>
        </p:nvGrpSpPr>
        <p:grpSpPr>
          <a:xfrm>
            <a:off x="3143575" y="5044867"/>
            <a:ext cx="45655" cy="95803"/>
            <a:chOff x="335759" y="4103396"/>
            <a:chExt cx="30956" cy="94748"/>
          </a:xfrm>
          <a:solidFill>
            <a:schemeClr val="accent3"/>
          </a:solidFill>
        </p:grpSpPr>
        <p:cxnSp>
          <p:nvCxnSpPr>
            <p:cNvPr id="558" name="Straight Connector 557"/>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59" name="Straight Connector 558"/>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560" name="Straight Connector 559"/>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sp>
        <p:nvSpPr>
          <p:cNvPr id="534" name="TextBox 533"/>
          <p:cNvSpPr txBox="1"/>
          <p:nvPr/>
        </p:nvSpPr>
        <p:spPr>
          <a:xfrm>
            <a:off x="5248688" y="2663689"/>
            <a:ext cx="619080" cy="276999"/>
          </a:xfrm>
          <a:prstGeom prst="rect">
            <a:avLst/>
          </a:prstGeom>
          <a:noFill/>
        </p:spPr>
        <p:txBody>
          <a:bodyPr wrap="none" rtlCol="0">
            <a:spAutoFit/>
          </a:bodyPr>
          <a:lstStyle/>
          <a:p>
            <a:r>
              <a:rPr sz="1200" b="1"/>
              <a:t>21</a:t>
            </a:r>
            <a:r>
              <a:rPr lang="de-AT" sz="1200" b="1"/>
              <a:t>,</a:t>
            </a:r>
            <a:r>
              <a:rPr sz="1200" b="1"/>
              <a:t>7%</a:t>
            </a:r>
            <a:endParaRPr sz="1200" b="1" baseline="30000"/>
          </a:p>
        </p:txBody>
      </p:sp>
      <p:sp>
        <p:nvSpPr>
          <p:cNvPr id="536" name="Isosceles Triangle 535"/>
          <p:cNvSpPr/>
          <p:nvPr/>
        </p:nvSpPr>
        <p:spPr bwMode="auto">
          <a:xfrm>
            <a:off x="2137217" y="5093518"/>
            <a:ext cx="69958" cy="76496"/>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b="1"/>
          </a:p>
        </p:txBody>
      </p:sp>
      <p:sp>
        <p:nvSpPr>
          <p:cNvPr id="537" name="Oval 536"/>
          <p:cNvSpPr/>
          <p:nvPr/>
        </p:nvSpPr>
        <p:spPr bwMode="auto">
          <a:xfrm>
            <a:off x="2135548" y="5096893"/>
            <a:ext cx="70525" cy="739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b="1"/>
          </a:p>
        </p:txBody>
      </p:sp>
      <p:sp>
        <p:nvSpPr>
          <p:cNvPr id="538" name="Freeform 4"/>
          <p:cNvSpPr/>
          <p:nvPr/>
        </p:nvSpPr>
        <p:spPr bwMode="auto">
          <a:xfrm>
            <a:off x="2162960" y="2589828"/>
            <a:ext cx="3308895" cy="2546830"/>
          </a:xfrm>
          <a:custGeom>
            <a:avLst/>
            <a:gdLst>
              <a:gd name="connsiteX0" fmla="*/ 0 w 3313568"/>
              <a:gd name="connsiteY0" fmla="*/ 2430856 h 2430856"/>
              <a:gd name="connsiteX1" fmla="*/ 40740 w 3313568"/>
              <a:gd name="connsiteY1" fmla="*/ 2295054 h 2430856"/>
              <a:gd name="connsiteX2" fmla="*/ 190123 w 3313568"/>
              <a:gd name="connsiteY2" fmla="*/ 1987236 h 2430856"/>
              <a:gd name="connsiteX3" fmla="*/ 353085 w 3313568"/>
              <a:gd name="connsiteY3" fmla="*/ 1819747 h 2430856"/>
              <a:gd name="connsiteX4" fmla="*/ 674483 w 3313568"/>
              <a:gd name="connsiteY4" fmla="*/ 1530036 h 2430856"/>
              <a:gd name="connsiteX5" fmla="*/ 1004935 w 3313568"/>
              <a:gd name="connsiteY5" fmla="*/ 1299173 h 2430856"/>
              <a:gd name="connsiteX6" fmla="*/ 1348966 w 3313568"/>
              <a:gd name="connsiteY6" fmla="*/ 1086416 h 2430856"/>
              <a:gd name="connsiteX7" fmla="*/ 1670364 w 3313568"/>
              <a:gd name="connsiteY7" fmla="*/ 891767 h 2430856"/>
              <a:gd name="connsiteX8" fmla="*/ 2000816 w 3313568"/>
              <a:gd name="connsiteY8" fmla="*/ 733331 h 2430856"/>
              <a:gd name="connsiteX9" fmla="*/ 2657192 w 3313568"/>
              <a:gd name="connsiteY9" fmla="*/ 371192 h 2430856"/>
              <a:gd name="connsiteX10" fmla="*/ 3313568 w 3313568"/>
              <a:gd name="connsiteY10" fmla="*/ 0 h 243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3568" h="2430856">
                <a:moveTo>
                  <a:pt x="0" y="2430856"/>
                </a:moveTo>
                <a:lnTo>
                  <a:pt x="40740" y="2295054"/>
                </a:lnTo>
                <a:lnTo>
                  <a:pt x="190123" y="1987236"/>
                </a:lnTo>
                <a:lnTo>
                  <a:pt x="353085" y="1819747"/>
                </a:lnTo>
                <a:lnTo>
                  <a:pt x="674483" y="1530036"/>
                </a:lnTo>
                <a:lnTo>
                  <a:pt x="1004935" y="1299173"/>
                </a:lnTo>
                <a:lnTo>
                  <a:pt x="1348966" y="1086416"/>
                </a:lnTo>
                <a:lnTo>
                  <a:pt x="1670364" y="891767"/>
                </a:lnTo>
                <a:lnTo>
                  <a:pt x="2000816" y="733331"/>
                </a:lnTo>
                <a:lnTo>
                  <a:pt x="2657192" y="371192"/>
                </a:lnTo>
                <a:lnTo>
                  <a:pt x="3313568" y="0"/>
                </a:lnTo>
              </a:path>
            </a:pathLst>
          </a:custGeom>
          <a:noFill/>
          <a:ln w="25400" cap="flat" cmpd="sng" algn="ctr">
            <a:solidFill>
              <a:schemeClr val="accent3"/>
            </a:solidFill>
            <a:prstDash val="solid"/>
            <a:round/>
            <a:headEnd type="none" w="med" len="med"/>
            <a:tailEnd type="none" w="med" len="med"/>
          </a:ln>
          <a:effectLst/>
        </p:spPr>
        <p:txBody>
          <a:bodyPr rtlCol="0" anchor="ctr"/>
          <a:lstStyle/>
          <a:p>
            <a:pPr algn="ctr"/>
            <a:endParaRPr/>
          </a:p>
        </p:txBody>
      </p:sp>
      <p:sp>
        <p:nvSpPr>
          <p:cNvPr id="539" name="Freeform 5"/>
          <p:cNvSpPr/>
          <p:nvPr/>
        </p:nvSpPr>
        <p:spPr bwMode="auto">
          <a:xfrm>
            <a:off x="2217204" y="5075003"/>
            <a:ext cx="953793" cy="56913"/>
          </a:xfrm>
          <a:custGeom>
            <a:avLst/>
            <a:gdLst>
              <a:gd name="connsiteX0" fmla="*/ 0 w 955140"/>
              <a:gd name="connsiteY0" fmla="*/ 54321 h 54321"/>
              <a:gd name="connsiteX1" fmla="*/ 135802 w 955140"/>
              <a:gd name="connsiteY1" fmla="*/ 36214 h 54321"/>
              <a:gd name="connsiteX2" fmla="*/ 298764 w 955140"/>
              <a:gd name="connsiteY2" fmla="*/ 54321 h 54321"/>
              <a:gd name="connsiteX3" fmla="*/ 633742 w 955140"/>
              <a:gd name="connsiteY3" fmla="*/ 0 h 54321"/>
              <a:gd name="connsiteX4" fmla="*/ 955140 w 955140"/>
              <a:gd name="connsiteY4" fmla="*/ 13580 h 5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40" h="54321">
                <a:moveTo>
                  <a:pt x="0" y="54321"/>
                </a:moveTo>
                <a:lnTo>
                  <a:pt x="135802" y="36214"/>
                </a:lnTo>
                <a:lnTo>
                  <a:pt x="298764" y="54321"/>
                </a:lnTo>
                <a:lnTo>
                  <a:pt x="633742" y="0"/>
                </a:lnTo>
                <a:lnTo>
                  <a:pt x="955140" y="13580"/>
                </a:lnTo>
              </a:path>
            </a:pathLst>
          </a:custGeom>
          <a:noFill/>
          <a:ln w="25400" cap="flat" cmpd="sng" algn="ctr">
            <a:solidFill>
              <a:schemeClr val="bg1">
                <a:lumMod val="75000"/>
              </a:schemeClr>
            </a:solidFill>
            <a:prstDash val="solid"/>
            <a:round/>
            <a:headEnd type="none" w="med" len="med"/>
            <a:tailEnd type="none" w="med" len="med"/>
          </a:ln>
          <a:effectLst/>
        </p:spPr>
        <p:txBody>
          <a:bodyPr rtlCol="0" anchor="ctr"/>
          <a:lstStyle/>
          <a:p>
            <a:pPr algn="ctr"/>
            <a:endParaRPr/>
          </a:p>
        </p:txBody>
      </p:sp>
      <p:sp>
        <p:nvSpPr>
          <p:cNvPr id="540" name="Freeform 7"/>
          <p:cNvSpPr/>
          <p:nvPr/>
        </p:nvSpPr>
        <p:spPr bwMode="auto">
          <a:xfrm>
            <a:off x="3180038" y="3116268"/>
            <a:ext cx="2291816" cy="1958734"/>
          </a:xfrm>
          <a:custGeom>
            <a:avLst/>
            <a:gdLst>
              <a:gd name="connsiteX0" fmla="*/ 0 w 2295053"/>
              <a:gd name="connsiteY0" fmla="*/ 1869540 h 1869540"/>
              <a:gd name="connsiteX1" fmla="*/ 316871 w 2295053"/>
              <a:gd name="connsiteY1" fmla="*/ 1276538 h 1869540"/>
              <a:gd name="connsiteX2" fmla="*/ 638269 w 2295053"/>
              <a:gd name="connsiteY2" fmla="*/ 986827 h 1869540"/>
              <a:gd name="connsiteX3" fmla="*/ 977774 w 2295053"/>
              <a:gd name="connsiteY3" fmla="*/ 801231 h 1869540"/>
              <a:gd name="connsiteX4" fmla="*/ 1638677 w 2295053"/>
              <a:gd name="connsiteY4" fmla="*/ 384772 h 1869540"/>
              <a:gd name="connsiteX5" fmla="*/ 2295053 w 2295053"/>
              <a:gd name="connsiteY5" fmla="*/ 0 h 18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053" h="1869540">
                <a:moveTo>
                  <a:pt x="0" y="1869540"/>
                </a:moveTo>
                <a:lnTo>
                  <a:pt x="316871" y="1276538"/>
                </a:lnTo>
                <a:lnTo>
                  <a:pt x="638269" y="986827"/>
                </a:lnTo>
                <a:lnTo>
                  <a:pt x="977774" y="801231"/>
                </a:lnTo>
                <a:lnTo>
                  <a:pt x="1638677" y="384772"/>
                </a:lnTo>
                <a:lnTo>
                  <a:pt x="2295053" y="0"/>
                </a:lnTo>
              </a:path>
            </a:pathLst>
          </a:custGeom>
          <a:noFill/>
          <a:ln w="25400" cap="flat" cmpd="sng" algn="ctr">
            <a:solidFill>
              <a:schemeClr val="accent2"/>
            </a:solidFill>
            <a:prstDash val="sysDot"/>
            <a:round/>
            <a:headEnd type="none" w="med" len="med"/>
            <a:tailEnd type="none" w="med" len="med"/>
          </a:ln>
          <a:effectLst/>
        </p:spPr>
        <p:txBody>
          <a:bodyPr rtlCol="0" anchor="ctr"/>
          <a:lstStyle/>
          <a:p>
            <a:pPr algn="ctr"/>
            <a:endParaRPr/>
          </a:p>
        </p:txBody>
      </p:sp>
      <p:sp>
        <p:nvSpPr>
          <p:cNvPr id="639" name="Line 149"/>
          <p:cNvSpPr>
            <a:spLocks noChangeShapeType="1"/>
          </p:cNvSpPr>
          <p:nvPr/>
        </p:nvSpPr>
        <p:spPr bwMode="auto">
          <a:xfrm flipH="1">
            <a:off x="7198480" y="5357534"/>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0" name="Line 151"/>
          <p:cNvSpPr>
            <a:spLocks noChangeShapeType="1"/>
          </p:cNvSpPr>
          <p:nvPr/>
        </p:nvSpPr>
        <p:spPr bwMode="auto">
          <a:xfrm flipH="1">
            <a:off x="7198480" y="4349306"/>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1" name="Line 152"/>
          <p:cNvSpPr>
            <a:spLocks noChangeShapeType="1"/>
          </p:cNvSpPr>
          <p:nvPr/>
        </p:nvSpPr>
        <p:spPr bwMode="auto">
          <a:xfrm flipH="1">
            <a:off x="7198480" y="3856437"/>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2" name="Line 153"/>
          <p:cNvSpPr>
            <a:spLocks noChangeShapeType="1"/>
          </p:cNvSpPr>
          <p:nvPr/>
        </p:nvSpPr>
        <p:spPr bwMode="auto">
          <a:xfrm flipH="1">
            <a:off x="7198480" y="3338990"/>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3" name="Line 154"/>
          <p:cNvSpPr>
            <a:spLocks noChangeShapeType="1"/>
          </p:cNvSpPr>
          <p:nvPr/>
        </p:nvSpPr>
        <p:spPr bwMode="auto">
          <a:xfrm flipH="1">
            <a:off x="7198480" y="2846123"/>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4" name="Line 155"/>
          <p:cNvSpPr>
            <a:spLocks noChangeShapeType="1"/>
          </p:cNvSpPr>
          <p:nvPr/>
        </p:nvSpPr>
        <p:spPr bwMode="auto">
          <a:xfrm flipH="1">
            <a:off x="7198480" y="2332852"/>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45" name="Rectangle 156"/>
          <p:cNvSpPr>
            <a:spLocks noChangeArrowheads="1"/>
          </p:cNvSpPr>
          <p:nvPr/>
        </p:nvSpPr>
        <p:spPr bwMode="auto">
          <a:xfrm>
            <a:off x="6971157" y="5262780"/>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–2</a:t>
            </a:r>
          </a:p>
        </p:txBody>
      </p:sp>
      <p:sp>
        <p:nvSpPr>
          <p:cNvPr id="646" name="Rectangle 157"/>
          <p:cNvSpPr>
            <a:spLocks noChangeArrowheads="1"/>
          </p:cNvSpPr>
          <p:nvPr/>
        </p:nvSpPr>
        <p:spPr bwMode="auto">
          <a:xfrm>
            <a:off x="7020209" y="4755563"/>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0</a:t>
            </a:r>
          </a:p>
        </p:txBody>
      </p:sp>
      <p:sp>
        <p:nvSpPr>
          <p:cNvPr id="647" name="Rectangle 158"/>
          <p:cNvSpPr>
            <a:spLocks noChangeArrowheads="1"/>
          </p:cNvSpPr>
          <p:nvPr/>
        </p:nvSpPr>
        <p:spPr bwMode="auto">
          <a:xfrm>
            <a:off x="7020209" y="4250431"/>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2</a:t>
            </a:r>
          </a:p>
        </p:txBody>
      </p:sp>
      <p:sp>
        <p:nvSpPr>
          <p:cNvPr id="648" name="Rectangle 159"/>
          <p:cNvSpPr>
            <a:spLocks noChangeArrowheads="1"/>
          </p:cNvSpPr>
          <p:nvPr/>
        </p:nvSpPr>
        <p:spPr bwMode="auto">
          <a:xfrm>
            <a:off x="7020209" y="3763696"/>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4</a:t>
            </a:r>
          </a:p>
        </p:txBody>
      </p:sp>
      <p:sp>
        <p:nvSpPr>
          <p:cNvPr id="649" name="Rectangle 160"/>
          <p:cNvSpPr>
            <a:spLocks noChangeArrowheads="1"/>
          </p:cNvSpPr>
          <p:nvPr/>
        </p:nvSpPr>
        <p:spPr bwMode="auto">
          <a:xfrm>
            <a:off x="7020209" y="3244216"/>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6</a:t>
            </a:r>
          </a:p>
        </p:txBody>
      </p:sp>
      <p:sp>
        <p:nvSpPr>
          <p:cNvPr id="650" name="Rectangle 161"/>
          <p:cNvSpPr>
            <a:spLocks noChangeArrowheads="1"/>
          </p:cNvSpPr>
          <p:nvPr/>
        </p:nvSpPr>
        <p:spPr bwMode="auto">
          <a:xfrm>
            <a:off x="7020209" y="2745217"/>
            <a:ext cx="1282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 8</a:t>
            </a:r>
          </a:p>
        </p:txBody>
      </p:sp>
      <p:sp>
        <p:nvSpPr>
          <p:cNvPr id="651" name="Rectangle 162"/>
          <p:cNvSpPr>
            <a:spLocks noChangeArrowheads="1"/>
          </p:cNvSpPr>
          <p:nvPr/>
        </p:nvSpPr>
        <p:spPr bwMode="auto">
          <a:xfrm>
            <a:off x="6971157" y="2242042"/>
            <a:ext cx="1699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200">
                <a:ea typeface="ＭＳ Ｐゴシック" pitchFamily="34" charset="-128"/>
                <a:cs typeface="Arial" pitchFamily="34" charset="0"/>
              </a:rPr>
              <a:t>10</a:t>
            </a:r>
          </a:p>
        </p:txBody>
      </p:sp>
      <p:cxnSp>
        <p:nvCxnSpPr>
          <p:cNvPr id="652" name="Straight Connector 1024"/>
          <p:cNvCxnSpPr>
            <a:cxnSpLocks noChangeShapeType="1"/>
          </p:cNvCxnSpPr>
          <p:nvPr/>
        </p:nvCxnSpPr>
        <p:spPr bwMode="auto">
          <a:xfrm flipV="1">
            <a:off x="7264823" y="4849542"/>
            <a:ext cx="3439437" cy="3667"/>
          </a:xfrm>
          <a:prstGeom prst="line">
            <a:avLst/>
          </a:prstGeom>
          <a:noFill/>
          <a:ln w="12700" algn="ctr">
            <a:solidFill>
              <a:schemeClr val="tx1"/>
            </a:solidFill>
            <a:prstDash val="dash"/>
            <a:round/>
            <a:headEnd/>
            <a:tailEnd/>
          </a:ln>
        </p:spPr>
      </p:cxnSp>
      <p:sp>
        <p:nvSpPr>
          <p:cNvPr id="653" name="Line 151"/>
          <p:cNvSpPr>
            <a:spLocks noChangeShapeType="1"/>
          </p:cNvSpPr>
          <p:nvPr/>
        </p:nvSpPr>
        <p:spPr bwMode="auto">
          <a:xfrm flipH="1">
            <a:off x="7198480" y="4852613"/>
            <a:ext cx="65837"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cxnSp>
        <p:nvCxnSpPr>
          <p:cNvPr id="654" name="Straight Connector 653"/>
          <p:cNvCxnSpPr>
            <a:cxnSpLocks/>
          </p:cNvCxnSpPr>
          <p:nvPr/>
        </p:nvCxnSpPr>
        <p:spPr bwMode="auto">
          <a:xfrm flipV="1">
            <a:off x="7259487" y="2332325"/>
            <a:ext cx="0" cy="3031426"/>
          </a:xfrm>
          <a:prstGeom prst="line">
            <a:avLst/>
          </a:prstGeom>
          <a:noFill/>
          <a:ln w="12700" cap="flat" cmpd="sng" algn="ctr">
            <a:solidFill>
              <a:schemeClr val="tx1"/>
            </a:solidFill>
            <a:prstDash val="solid"/>
            <a:round/>
            <a:headEnd type="none" w="med" len="med"/>
            <a:tailEnd type="none" w="med" len="med"/>
          </a:ln>
          <a:effectLst/>
        </p:spPr>
      </p:cxnSp>
      <p:cxnSp>
        <p:nvCxnSpPr>
          <p:cNvPr id="655" name="Straight Connector 654"/>
          <p:cNvCxnSpPr>
            <a:cxnSpLocks/>
            <a:endCxn id="639" idx="0"/>
          </p:cNvCxnSpPr>
          <p:nvPr/>
        </p:nvCxnSpPr>
        <p:spPr bwMode="auto">
          <a:xfrm flipH="1">
            <a:off x="7264317" y="5356641"/>
            <a:ext cx="3410558" cy="893"/>
          </a:xfrm>
          <a:prstGeom prst="line">
            <a:avLst/>
          </a:prstGeom>
          <a:noFill/>
          <a:ln w="12700" cap="flat" cmpd="sng" algn="ctr">
            <a:solidFill>
              <a:schemeClr val="tx1"/>
            </a:solidFill>
            <a:prstDash val="solid"/>
            <a:round/>
            <a:headEnd type="none" w="med" len="med"/>
            <a:tailEnd type="none" w="med" len="med"/>
          </a:ln>
          <a:effectLst/>
        </p:spPr>
      </p:cxnSp>
      <p:sp>
        <p:nvSpPr>
          <p:cNvPr id="656" name="Line 59"/>
          <p:cNvSpPr>
            <a:spLocks noChangeShapeType="1"/>
          </p:cNvSpPr>
          <p:nvPr/>
        </p:nvSpPr>
        <p:spPr bwMode="auto">
          <a:xfrm>
            <a:off x="7376519"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57" name="Line 345"/>
          <p:cNvSpPr>
            <a:spLocks noChangeShapeType="1"/>
          </p:cNvSpPr>
          <p:nvPr/>
        </p:nvSpPr>
        <p:spPr bwMode="auto">
          <a:xfrm>
            <a:off x="7705924"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58" name="Line 346"/>
          <p:cNvSpPr>
            <a:spLocks noChangeShapeType="1"/>
          </p:cNvSpPr>
          <p:nvPr/>
        </p:nvSpPr>
        <p:spPr bwMode="auto">
          <a:xfrm>
            <a:off x="8694139"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59" name="Line 347"/>
          <p:cNvSpPr>
            <a:spLocks noChangeShapeType="1"/>
          </p:cNvSpPr>
          <p:nvPr/>
        </p:nvSpPr>
        <p:spPr bwMode="auto">
          <a:xfrm>
            <a:off x="9352949"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60" name="Line 348"/>
          <p:cNvSpPr>
            <a:spLocks noChangeShapeType="1"/>
          </p:cNvSpPr>
          <p:nvPr/>
        </p:nvSpPr>
        <p:spPr bwMode="auto">
          <a:xfrm>
            <a:off x="9682354"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61" name="Line 349"/>
          <p:cNvSpPr>
            <a:spLocks noChangeShapeType="1"/>
          </p:cNvSpPr>
          <p:nvPr/>
        </p:nvSpPr>
        <p:spPr bwMode="auto">
          <a:xfrm>
            <a:off x="10011759"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62" name="Line 350"/>
          <p:cNvSpPr>
            <a:spLocks noChangeShapeType="1"/>
          </p:cNvSpPr>
          <p:nvPr/>
        </p:nvSpPr>
        <p:spPr bwMode="auto">
          <a:xfrm>
            <a:off x="10341164"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63" name="Line 351"/>
          <p:cNvSpPr>
            <a:spLocks noChangeShapeType="1"/>
          </p:cNvSpPr>
          <p:nvPr/>
        </p:nvSpPr>
        <p:spPr bwMode="auto">
          <a:xfrm>
            <a:off x="10670567"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64" name="Rectangle 4464"/>
          <p:cNvSpPr>
            <a:spLocks noChangeArrowheads="1"/>
          </p:cNvSpPr>
          <p:nvPr/>
        </p:nvSpPr>
        <p:spPr bwMode="auto">
          <a:xfrm>
            <a:off x="7656966" y="5421965"/>
            <a:ext cx="84960" cy="184666"/>
          </a:xfrm>
          <a:prstGeom prst="rect">
            <a:avLst/>
          </a:prstGeom>
          <a:noFill/>
          <a:ln w="9525">
            <a:noFill/>
            <a:miter lim="800000"/>
            <a:headEnd/>
            <a:tailEnd/>
          </a:ln>
        </p:spPr>
        <p:txBody>
          <a:bodyPr wrap="none" lIns="0" tIns="0" rIns="0" bIns="0">
            <a:spAutoFit/>
          </a:bodyPr>
          <a:lstStyle/>
          <a:p>
            <a:r>
              <a:rPr sz="1200"/>
              <a:t>1</a:t>
            </a:r>
          </a:p>
        </p:txBody>
      </p:sp>
      <p:sp>
        <p:nvSpPr>
          <p:cNvPr id="665" name="Rectangle 4465"/>
          <p:cNvSpPr>
            <a:spLocks noChangeArrowheads="1"/>
          </p:cNvSpPr>
          <p:nvPr/>
        </p:nvSpPr>
        <p:spPr bwMode="auto">
          <a:xfrm>
            <a:off x="7987282" y="5421965"/>
            <a:ext cx="84960" cy="184666"/>
          </a:xfrm>
          <a:prstGeom prst="rect">
            <a:avLst/>
          </a:prstGeom>
          <a:noFill/>
          <a:ln w="9525">
            <a:noFill/>
            <a:miter lim="800000"/>
            <a:headEnd/>
            <a:tailEnd/>
          </a:ln>
        </p:spPr>
        <p:txBody>
          <a:bodyPr wrap="none" lIns="0" tIns="0" rIns="0" bIns="0">
            <a:spAutoFit/>
          </a:bodyPr>
          <a:lstStyle/>
          <a:p>
            <a:r>
              <a:rPr sz="1200"/>
              <a:t>2</a:t>
            </a:r>
          </a:p>
        </p:txBody>
      </p:sp>
      <p:sp>
        <p:nvSpPr>
          <p:cNvPr id="666" name="Rectangle 4466"/>
          <p:cNvSpPr>
            <a:spLocks noChangeArrowheads="1"/>
          </p:cNvSpPr>
          <p:nvPr/>
        </p:nvSpPr>
        <p:spPr bwMode="auto">
          <a:xfrm>
            <a:off x="8317598" y="5421965"/>
            <a:ext cx="84960" cy="184666"/>
          </a:xfrm>
          <a:prstGeom prst="rect">
            <a:avLst/>
          </a:prstGeom>
          <a:noFill/>
          <a:ln w="9525">
            <a:noFill/>
            <a:miter lim="800000"/>
            <a:headEnd/>
            <a:tailEnd/>
          </a:ln>
        </p:spPr>
        <p:txBody>
          <a:bodyPr wrap="none" lIns="0" tIns="0" rIns="0" bIns="0">
            <a:spAutoFit/>
          </a:bodyPr>
          <a:lstStyle/>
          <a:p>
            <a:r>
              <a:rPr sz="1200"/>
              <a:t>3</a:t>
            </a:r>
          </a:p>
        </p:txBody>
      </p:sp>
      <p:sp>
        <p:nvSpPr>
          <p:cNvPr id="667" name="Rectangle 4467"/>
          <p:cNvSpPr>
            <a:spLocks noChangeArrowheads="1"/>
          </p:cNvSpPr>
          <p:nvPr/>
        </p:nvSpPr>
        <p:spPr bwMode="auto">
          <a:xfrm>
            <a:off x="8647914" y="5421965"/>
            <a:ext cx="84960" cy="184666"/>
          </a:xfrm>
          <a:prstGeom prst="rect">
            <a:avLst/>
          </a:prstGeom>
          <a:noFill/>
          <a:ln w="9525">
            <a:noFill/>
            <a:miter lim="800000"/>
            <a:headEnd/>
            <a:tailEnd/>
          </a:ln>
        </p:spPr>
        <p:txBody>
          <a:bodyPr wrap="none" lIns="0" tIns="0" rIns="0" bIns="0">
            <a:spAutoFit/>
          </a:bodyPr>
          <a:lstStyle/>
          <a:p>
            <a:r>
              <a:rPr sz="1200"/>
              <a:t>4</a:t>
            </a:r>
          </a:p>
        </p:txBody>
      </p:sp>
      <p:sp>
        <p:nvSpPr>
          <p:cNvPr id="668" name="Rectangle 4468"/>
          <p:cNvSpPr>
            <a:spLocks noChangeArrowheads="1"/>
          </p:cNvSpPr>
          <p:nvPr/>
        </p:nvSpPr>
        <p:spPr bwMode="auto">
          <a:xfrm>
            <a:off x="8978230" y="5421965"/>
            <a:ext cx="84960" cy="184666"/>
          </a:xfrm>
          <a:prstGeom prst="rect">
            <a:avLst/>
          </a:prstGeom>
          <a:noFill/>
          <a:ln w="9525">
            <a:noFill/>
            <a:miter lim="800000"/>
            <a:headEnd/>
            <a:tailEnd/>
          </a:ln>
        </p:spPr>
        <p:txBody>
          <a:bodyPr wrap="none" lIns="0" tIns="0" rIns="0" bIns="0">
            <a:spAutoFit/>
          </a:bodyPr>
          <a:lstStyle/>
          <a:p>
            <a:r>
              <a:rPr sz="1200"/>
              <a:t>5</a:t>
            </a:r>
          </a:p>
        </p:txBody>
      </p:sp>
      <p:sp>
        <p:nvSpPr>
          <p:cNvPr id="669" name="Rectangle 4469"/>
          <p:cNvSpPr>
            <a:spLocks noChangeArrowheads="1"/>
          </p:cNvSpPr>
          <p:nvPr/>
        </p:nvSpPr>
        <p:spPr bwMode="auto">
          <a:xfrm>
            <a:off x="7326650" y="5421965"/>
            <a:ext cx="84960" cy="184666"/>
          </a:xfrm>
          <a:prstGeom prst="rect">
            <a:avLst/>
          </a:prstGeom>
          <a:noFill/>
          <a:ln w="9525">
            <a:noFill/>
            <a:miter lim="800000"/>
            <a:headEnd/>
            <a:tailEnd/>
          </a:ln>
        </p:spPr>
        <p:txBody>
          <a:bodyPr wrap="none" lIns="0" tIns="0" rIns="0" bIns="0">
            <a:spAutoFit/>
          </a:bodyPr>
          <a:lstStyle/>
          <a:p>
            <a:r>
              <a:rPr sz="1200"/>
              <a:t>0</a:t>
            </a:r>
          </a:p>
        </p:txBody>
      </p:sp>
      <p:sp>
        <p:nvSpPr>
          <p:cNvPr id="670" name="Rectangle 4468"/>
          <p:cNvSpPr>
            <a:spLocks noChangeArrowheads="1"/>
          </p:cNvSpPr>
          <p:nvPr/>
        </p:nvSpPr>
        <p:spPr bwMode="auto">
          <a:xfrm>
            <a:off x="9308546" y="5421965"/>
            <a:ext cx="84960" cy="184666"/>
          </a:xfrm>
          <a:prstGeom prst="rect">
            <a:avLst/>
          </a:prstGeom>
          <a:noFill/>
          <a:ln w="9525">
            <a:noFill/>
            <a:miter lim="800000"/>
            <a:headEnd/>
            <a:tailEnd/>
          </a:ln>
        </p:spPr>
        <p:txBody>
          <a:bodyPr wrap="none" lIns="0" tIns="0" rIns="0" bIns="0">
            <a:spAutoFit/>
          </a:bodyPr>
          <a:lstStyle/>
          <a:p>
            <a:r>
              <a:rPr sz="1200"/>
              <a:t>6</a:t>
            </a:r>
          </a:p>
        </p:txBody>
      </p:sp>
      <p:sp>
        <p:nvSpPr>
          <p:cNvPr id="671" name="Line 345"/>
          <p:cNvSpPr>
            <a:spLocks noChangeShapeType="1"/>
          </p:cNvSpPr>
          <p:nvPr/>
        </p:nvSpPr>
        <p:spPr bwMode="auto">
          <a:xfrm>
            <a:off x="8035329"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72" name="Line 345"/>
          <p:cNvSpPr>
            <a:spLocks noChangeShapeType="1"/>
          </p:cNvSpPr>
          <p:nvPr/>
        </p:nvSpPr>
        <p:spPr bwMode="auto">
          <a:xfrm>
            <a:off x="9023544"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73" name="Rectangle 4468"/>
          <p:cNvSpPr>
            <a:spLocks noChangeArrowheads="1"/>
          </p:cNvSpPr>
          <p:nvPr/>
        </p:nvSpPr>
        <p:spPr bwMode="auto">
          <a:xfrm>
            <a:off x="9638862" y="5421965"/>
            <a:ext cx="84960" cy="184666"/>
          </a:xfrm>
          <a:prstGeom prst="rect">
            <a:avLst/>
          </a:prstGeom>
          <a:noFill/>
          <a:ln w="9525">
            <a:noFill/>
            <a:miter lim="800000"/>
            <a:headEnd/>
            <a:tailEnd/>
          </a:ln>
        </p:spPr>
        <p:txBody>
          <a:bodyPr wrap="none" lIns="0" tIns="0" rIns="0" bIns="0">
            <a:spAutoFit/>
          </a:bodyPr>
          <a:lstStyle/>
          <a:p>
            <a:r>
              <a:rPr sz="1200"/>
              <a:t>7</a:t>
            </a:r>
          </a:p>
        </p:txBody>
      </p:sp>
      <p:sp>
        <p:nvSpPr>
          <p:cNvPr id="674" name="Rectangle 4468"/>
          <p:cNvSpPr>
            <a:spLocks noChangeArrowheads="1"/>
          </p:cNvSpPr>
          <p:nvPr/>
        </p:nvSpPr>
        <p:spPr bwMode="auto">
          <a:xfrm>
            <a:off x="10584966" y="5421965"/>
            <a:ext cx="169918" cy="184666"/>
          </a:xfrm>
          <a:prstGeom prst="rect">
            <a:avLst/>
          </a:prstGeom>
          <a:noFill/>
          <a:ln w="9525">
            <a:noFill/>
            <a:miter lim="800000"/>
            <a:headEnd/>
            <a:tailEnd/>
          </a:ln>
        </p:spPr>
        <p:txBody>
          <a:bodyPr wrap="none" lIns="0" tIns="0" rIns="0" bIns="0">
            <a:spAutoFit/>
          </a:bodyPr>
          <a:lstStyle/>
          <a:p>
            <a:r>
              <a:rPr sz="1200"/>
              <a:t>10</a:t>
            </a:r>
          </a:p>
        </p:txBody>
      </p:sp>
      <p:sp>
        <p:nvSpPr>
          <p:cNvPr id="675" name="Line 345"/>
          <p:cNvSpPr>
            <a:spLocks noChangeShapeType="1"/>
          </p:cNvSpPr>
          <p:nvPr/>
        </p:nvSpPr>
        <p:spPr bwMode="auto">
          <a:xfrm>
            <a:off x="8364734" y="5352991"/>
            <a:ext cx="0" cy="64215"/>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a:ea typeface="ＭＳ Ｐゴシック" pitchFamily="34" charset="-128"/>
            </a:endParaRPr>
          </a:p>
        </p:txBody>
      </p:sp>
      <p:sp>
        <p:nvSpPr>
          <p:cNvPr id="676" name="Rectangle 4468"/>
          <p:cNvSpPr>
            <a:spLocks noChangeArrowheads="1"/>
          </p:cNvSpPr>
          <p:nvPr/>
        </p:nvSpPr>
        <p:spPr bwMode="auto">
          <a:xfrm>
            <a:off x="9969178" y="5421965"/>
            <a:ext cx="84960" cy="184666"/>
          </a:xfrm>
          <a:prstGeom prst="rect">
            <a:avLst/>
          </a:prstGeom>
          <a:noFill/>
          <a:ln w="9525">
            <a:noFill/>
            <a:miter lim="800000"/>
            <a:headEnd/>
            <a:tailEnd/>
          </a:ln>
        </p:spPr>
        <p:txBody>
          <a:bodyPr wrap="none" lIns="0" tIns="0" rIns="0" bIns="0">
            <a:spAutoFit/>
          </a:bodyPr>
          <a:lstStyle/>
          <a:p>
            <a:r>
              <a:rPr sz="1200"/>
              <a:t>8</a:t>
            </a:r>
          </a:p>
        </p:txBody>
      </p:sp>
      <p:sp>
        <p:nvSpPr>
          <p:cNvPr id="677" name="Rectangle 4468"/>
          <p:cNvSpPr>
            <a:spLocks noChangeArrowheads="1"/>
          </p:cNvSpPr>
          <p:nvPr/>
        </p:nvSpPr>
        <p:spPr bwMode="auto">
          <a:xfrm>
            <a:off x="10299496" y="5421965"/>
            <a:ext cx="84960" cy="184666"/>
          </a:xfrm>
          <a:prstGeom prst="rect">
            <a:avLst/>
          </a:prstGeom>
          <a:noFill/>
          <a:ln w="9525">
            <a:noFill/>
            <a:miter lim="800000"/>
            <a:headEnd/>
            <a:tailEnd/>
          </a:ln>
        </p:spPr>
        <p:txBody>
          <a:bodyPr wrap="none" lIns="0" tIns="0" rIns="0" bIns="0">
            <a:spAutoFit/>
          </a:bodyPr>
          <a:lstStyle/>
          <a:p>
            <a:r>
              <a:rPr sz="1200"/>
              <a:t>9</a:t>
            </a:r>
          </a:p>
        </p:txBody>
      </p:sp>
      <p:sp>
        <p:nvSpPr>
          <p:cNvPr id="678" name="Isosceles Triangle 677"/>
          <p:cNvSpPr/>
          <p:nvPr/>
        </p:nvSpPr>
        <p:spPr bwMode="auto">
          <a:xfrm>
            <a:off x="8661816" y="4381605"/>
            <a:ext cx="70057" cy="77839"/>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79" name="Isosceles Triangle 678"/>
          <p:cNvSpPr/>
          <p:nvPr/>
        </p:nvSpPr>
        <p:spPr bwMode="auto">
          <a:xfrm>
            <a:off x="8986129" y="4103360"/>
            <a:ext cx="70057" cy="77839"/>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80" name="Isosceles Triangle 679"/>
          <p:cNvSpPr/>
          <p:nvPr/>
        </p:nvSpPr>
        <p:spPr bwMode="auto">
          <a:xfrm>
            <a:off x="9319968" y="3907663"/>
            <a:ext cx="70057" cy="77839"/>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81" name="Isosceles Triangle 680"/>
          <p:cNvSpPr/>
          <p:nvPr/>
        </p:nvSpPr>
        <p:spPr bwMode="auto">
          <a:xfrm>
            <a:off x="9975210" y="3574239"/>
            <a:ext cx="70057" cy="77839"/>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82" name="Isosceles Triangle 681"/>
          <p:cNvSpPr/>
          <p:nvPr/>
        </p:nvSpPr>
        <p:spPr bwMode="auto">
          <a:xfrm>
            <a:off x="10635215" y="3271282"/>
            <a:ext cx="70057" cy="77839"/>
          </a:xfrm>
          <a:prstGeom prst="triangl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grpSp>
        <p:nvGrpSpPr>
          <p:cNvPr id="684" name="Group 683"/>
          <p:cNvGrpSpPr/>
          <p:nvPr/>
        </p:nvGrpSpPr>
        <p:grpSpPr>
          <a:xfrm>
            <a:off x="10645530" y="3246559"/>
            <a:ext cx="45719" cy="155975"/>
            <a:chOff x="335759" y="4103384"/>
            <a:chExt cx="30956" cy="94760"/>
          </a:xfrm>
          <a:solidFill>
            <a:schemeClr val="accent2"/>
          </a:solidFill>
        </p:grpSpPr>
        <p:cxnSp>
          <p:nvCxnSpPr>
            <p:cNvPr id="812" name="Straight Connector 811"/>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13" name="Straight Connector 812"/>
            <p:cNvCxnSpPr/>
            <p:nvPr/>
          </p:nvCxnSpPr>
          <p:spPr bwMode="auto">
            <a:xfrm>
              <a:off x="335759" y="4196313"/>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14" name="Straight Connector 813"/>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685" name="Group 684"/>
          <p:cNvGrpSpPr/>
          <p:nvPr/>
        </p:nvGrpSpPr>
        <p:grpSpPr>
          <a:xfrm>
            <a:off x="9988899" y="3551068"/>
            <a:ext cx="45719" cy="126730"/>
            <a:chOff x="335759" y="4103384"/>
            <a:chExt cx="30956" cy="94760"/>
          </a:xfrm>
          <a:solidFill>
            <a:schemeClr val="accent2"/>
          </a:solidFill>
        </p:grpSpPr>
        <p:cxnSp>
          <p:nvCxnSpPr>
            <p:cNvPr id="809" name="Straight Connector 808"/>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10" name="Straight Connector 809"/>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11" name="Straight Connector 810"/>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686" name="Group 685"/>
          <p:cNvGrpSpPr/>
          <p:nvPr/>
        </p:nvGrpSpPr>
        <p:grpSpPr>
          <a:xfrm>
            <a:off x="9332136" y="3895414"/>
            <a:ext cx="45719" cy="107233"/>
            <a:chOff x="335759" y="4103384"/>
            <a:chExt cx="30956" cy="94760"/>
          </a:xfrm>
          <a:solidFill>
            <a:schemeClr val="accent2"/>
          </a:solidFill>
        </p:grpSpPr>
        <p:cxnSp>
          <p:nvCxnSpPr>
            <p:cNvPr id="806" name="Straight Connector 805"/>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7" name="Straight Connector 806"/>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8" name="Straight Connector 807"/>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687" name="Group 686"/>
          <p:cNvGrpSpPr/>
          <p:nvPr/>
        </p:nvGrpSpPr>
        <p:grpSpPr>
          <a:xfrm>
            <a:off x="8999065" y="4098008"/>
            <a:ext cx="45719" cy="87736"/>
            <a:chOff x="335759" y="4103384"/>
            <a:chExt cx="30956" cy="94760"/>
          </a:xfrm>
          <a:solidFill>
            <a:schemeClr val="accent2"/>
          </a:solidFill>
        </p:grpSpPr>
        <p:cxnSp>
          <p:nvCxnSpPr>
            <p:cNvPr id="803" name="Straight Connector 802"/>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4" name="Straight Connector 803"/>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5" name="Straight Connector 804"/>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688" name="Group 687"/>
          <p:cNvGrpSpPr/>
          <p:nvPr/>
        </p:nvGrpSpPr>
        <p:grpSpPr>
          <a:xfrm>
            <a:off x="8670815" y="4375033"/>
            <a:ext cx="45719" cy="87736"/>
            <a:chOff x="335759" y="4103384"/>
            <a:chExt cx="30956" cy="94760"/>
          </a:xfrm>
          <a:solidFill>
            <a:schemeClr val="accent2"/>
          </a:solidFill>
        </p:grpSpPr>
        <p:cxnSp>
          <p:nvCxnSpPr>
            <p:cNvPr id="800" name="Straight Connector 799"/>
            <p:cNvCxnSpPr/>
            <p:nvPr/>
          </p:nvCxnSpPr>
          <p:spPr bwMode="auto">
            <a:xfrm>
              <a:off x="335759" y="4103384"/>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1" name="Straight Connector 800"/>
            <p:cNvCxnSpPr/>
            <p:nvPr/>
          </p:nvCxnSpPr>
          <p:spPr bwMode="auto">
            <a:xfrm>
              <a:off x="335759" y="4197178"/>
              <a:ext cx="30956" cy="0"/>
            </a:xfrm>
            <a:prstGeom prst="line">
              <a:avLst/>
            </a:prstGeom>
            <a:grpFill/>
            <a:ln w="9525" cap="flat" cmpd="sng" algn="ctr">
              <a:solidFill>
                <a:schemeClr val="accent2"/>
              </a:solidFill>
              <a:prstDash val="solid"/>
              <a:round/>
              <a:headEnd type="none" w="med" len="med"/>
              <a:tailEnd type="none" w="med" len="med"/>
            </a:ln>
            <a:effectLst/>
          </p:spPr>
        </p:cxnSp>
        <p:cxnSp>
          <p:nvCxnSpPr>
            <p:cNvPr id="802" name="Straight Connector 801"/>
            <p:cNvCxnSpPr/>
            <p:nvPr/>
          </p:nvCxnSpPr>
          <p:spPr bwMode="auto">
            <a:xfrm>
              <a:off x="351237" y="4105275"/>
              <a:ext cx="0" cy="92869"/>
            </a:xfrm>
            <a:prstGeom prst="line">
              <a:avLst/>
            </a:prstGeom>
            <a:grpFill/>
            <a:ln w="9525" cap="flat" cmpd="sng" algn="ctr">
              <a:solidFill>
                <a:schemeClr val="accent2"/>
              </a:solidFill>
              <a:prstDash val="solid"/>
              <a:round/>
              <a:headEnd type="none" w="med" len="med"/>
              <a:tailEnd type="none" w="med" len="med"/>
            </a:ln>
            <a:effectLst/>
          </p:spPr>
        </p:cxnSp>
      </p:grpSp>
      <p:grpSp>
        <p:nvGrpSpPr>
          <p:cNvPr id="689" name="Group 688"/>
          <p:cNvGrpSpPr/>
          <p:nvPr/>
        </p:nvGrpSpPr>
        <p:grpSpPr>
          <a:xfrm>
            <a:off x="8350303" y="5142713"/>
            <a:ext cx="45719" cy="97485"/>
            <a:chOff x="335759" y="4103396"/>
            <a:chExt cx="30956" cy="94748"/>
          </a:xfrm>
          <a:solidFill>
            <a:schemeClr val="accent3"/>
          </a:solidFill>
        </p:grpSpPr>
        <p:cxnSp>
          <p:nvCxnSpPr>
            <p:cNvPr id="797" name="Straight Connector 796"/>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8" name="Straight Connector 797"/>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9" name="Straight Connector 798"/>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sp>
        <p:nvSpPr>
          <p:cNvPr id="690" name="Isosceles Triangle 689"/>
          <p:cNvSpPr/>
          <p:nvPr/>
        </p:nvSpPr>
        <p:spPr bwMode="auto">
          <a:xfrm>
            <a:off x="8337028" y="5138994"/>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dirty="0"/>
          </a:p>
        </p:txBody>
      </p:sp>
      <p:sp>
        <p:nvSpPr>
          <p:cNvPr id="691" name="Isosceles Triangle 690"/>
          <p:cNvSpPr/>
          <p:nvPr/>
        </p:nvSpPr>
        <p:spPr bwMode="auto">
          <a:xfrm>
            <a:off x="8005605" y="4908438"/>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92" name="Isosceles Triangle 691"/>
          <p:cNvSpPr/>
          <p:nvPr/>
        </p:nvSpPr>
        <p:spPr bwMode="auto">
          <a:xfrm>
            <a:off x="7676632" y="4756217"/>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93" name="Isosceles Triangle 692"/>
          <p:cNvSpPr/>
          <p:nvPr/>
        </p:nvSpPr>
        <p:spPr bwMode="auto">
          <a:xfrm>
            <a:off x="7511623" y="4742672"/>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694" name="Isosceles Triangle 693"/>
          <p:cNvSpPr/>
          <p:nvPr/>
        </p:nvSpPr>
        <p:spPr bwMode="auto">
          <a:xfrm>
            <a:off x="7370967" y="4762916"/>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01" name="Isosceles Triangle 700"/>
          <p:cNvSpPr/>
          <p:nvPr/>
        </p:nvSpPr>
        <p:spPr bwMode="auto">
          <a:xfrm>
            <a:off x="7336790" y="4805544"/>
            <a:ext cx="70057" cy="7783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grpSp>
        <p:nvGrpSpPr>
          <p:cNvPr id="702" name="Group 701"/>
          <p:cNvGrpSpPr/>
          <p:nvPr/>
        </p:nvGrpSpPr>
        <p:grpSpPr>
          <a:xfrm>
            <a:off x="8016428" y="4912320"/>
            <a:ext cx="45719" cy="97485"/>
            <a:chOff x="335759" y="4103396"/>
            <a:chExt cx="30956" cy="94748"/>
          </a:xfrm>
          <a:solidFill>
            <a:schemeClr val="accent3"/>
          </a:solidFill>
        </p:grpSpPr>
        <p:cxnSp>
          <p:nvCxnSpPr>
            <p:cNvPr id="794" name="Straight Connector 793"/>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5" name="Straight Connector 794"/>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6" name="Straight Connector 795"/>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707" name="Group 706"/>
          <p:cNvGrpSpPr/>
          <p:nvPr/>
        </p:nvGrpSpPr>
        <p:grpSpPr>
          <a:xfrm>
            <a:off x="7687080" y="4761556"/>
            <a:ext cx="45719" cy="102311"/>
            <a:chOff x="335759" y="4098705"/>
            <a:chExt cx="30956" cy="99439"/>
          </a:xfrm>
          <a:solidFill>
            <a:schemeClr val="accent3"/>
          </a:solidFill>
        </p:grpSpPr>
        <p:cxnSp>
          <p:nvCxnSpPr>
            <p:cNvPr id="791" name="Straight Connector 790"/>
            <p:cNvCxnSpPr/>
            <p:nvPr/>
          </p:nvCxnSpPr>
          <p:spPr bwMode="auto">
            <a:xfrm>
              <a:off x="335759" y="4098705"/>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2" name="Straight Connector 791"/>
            <p:cNvCxnSpPr/>
            <p:nvPr/>
          </p:nvCxnSpPr>
          <p:spPr bwMode="auto">
            <a:xfrm>
              <a:off x="335759" y="4193381"/>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3" name="Straight Connector 792"/>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708" name="Group 707"/>
          <p:cNvGrpSpPr/>
          <p:nvPr/>
        </p:nvGrpSpPr>
        <p:grpSpPr>
          <a:xfrm>
            <a:off x="7525676" y="4676012"/>
            <a:ext cx="45719" cy="194969"/>
            <a:chOff x="335759" y="4103396"/>
            <a:chExt cx="30956" cy="97022"/>
          </a:xfrm>
          <a:solidFill>
            <a:schemeClr val="accent3"/>
          </a:solidFill>
        </p:grpSpPr>
        <p:cxnSp>
          <p:nvCxnSpPr>
            <p:cNvPr id="788" name="Straight Connector 787"/>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89" name="Straight Connector 788"/>
            <p:cNvCxnSpPr/>
            <p:nvPr/>
          </p:nvCxnSpPr>
          <p:spPr bwMode="auto">
            <a:xfrm>
              <a:off x="335759" y="4200418"/>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90" name="Straight Connector 789"/>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grpSp>
        <p:nvGrpSpPr>
          <p:cNvPr id="709" name="Group 708"/>
          <p:cNvGrpSpPr/>
          <p:nvPr/>
        </p:nvGrpSpPr>
        <p:grpSpPr>
          <a:xfrm>
            <a:off x="7383035" y="4728809"/>
            <a:ext cx="45719" cy="175472"/>
            <a:chOff x="335759" y="4103396"/>
            <a:chExt cx="30956" cy="97001"/>
          </a:xfrm>
          <a:solidFill>
            <a:schemeClr val="accent3"/>
          </a:solidFill>
        </p:grpSpPr>
        <p:cxnSp>
          <p:nvCxnSpPr>
            <p:cNvPr id="785" name="Straight Connector 784"/>
            <p:cNvCxnSpPr/>
            <p:nvPr/>
          </p:nvCxnSpPr>
          <p:spPr bwMode="auto">
            <a:xfrm>
              <a:off x="335759" y="4103396"/>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86" name="Straight Connector 785"/>
            <p:cNvCxnSpPr/>
            <p:nvPr/>
          </p:nvCxnSpPr>
          <p:spPr bwMode="auto">
            <a:xfrm>
              <a:off x="335759" y="4200397"/>
              <a:ext cx="30956" cy="0"/>
            </a:xfrm>
            <a:prstGeom prst="line">
              <a:avLst/>
            </a:prstGeom>
            <a:grpFill/>
            <a:ln w="9525" cap="flat" cmpd="sng" algn="ctr">
              <a:solidFill>
                <a:schemeClr val="bg2"/>
              </a:solidFill>
              <a:prstDash val="solid"/>
              <a:round/>
              <a:headEnd type="none" w="med" len="med"/>
              <a:tailEnd type="none" w="med" len="med"/>
            </a:ln>
            <a:effectLst/>
          </p:spPr>
        </p:cxnSp>
        <p:cxnSp>
          <p:nvCxnSpPr>
            <p:cNvPr id="787" name="Straight Connector 786"/>
            <p:cNvCxnSpPr/>
            <p:nvPr/>
          </p:nvCxnSpPr>
          <p:spPr bwMode="auto">
            <a:xfrm>
              <a:off x="351237" y="4105275"/>
              <a:ext cx="0" cy="92869"/>
            </a:xfrm>
            <a:prstGeom prst="line">
              <a:avLst/>
            </a:prstGeom>
            <a:grpFill/>
            <a:ln w="9525" cap="flat" cmpd="sng" algn="ctr">
              <a:solidFill>
                <a:schemeClr val="bg2"/>
              </a:solidFill>
              <a:prstDash val="solid"/>
              <a:round/>
              <a:headEnd type="none" w="med" len="med"/>
              <a:tailEnd type="none" w="med" len="med"/>
            </a:ln>
            <a:effectLst/>
          </p:spPr>
        </p:cxnSp>
      </p:grpSp>
      <p:sp>
        <p:nvSpPr>
          <p:cNvPr id="710" name="Oval 709"/>
          <p:cNvSpPr/>
          <p:nvPr/>
        </p:nvSpPr>
        <p:spPr bwMode="auto">
          <a:xfrm>
            <a:off x="10630466" y="2501382"/>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1" name="Oval 710"/>
          <p:cNvSpPr/>
          <p:nvPr/>
        </p:nvSpPr>
        <p:spPr bwMode="auto">
          <a:xfrm>
            <a:off x="9974925" y="2701527"/>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2" name="Oval 711"/>
          <p:cNvSpPr/>
          <p:nvPr/>
        </p:nvSpPr>
        <p:spPr bwMode="auto">
          <a:xfrm>
            <a:off x="9319384" y="2926043"/>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3" name="Oval 712"/>
          <p:cNvSpPr/>
          <p:nvPr/>
        </p:nvSpPr>
        <p:spPr bwMode="auto">
          <a:xfrm>
            <a:off x="8663843" y="3207426"/>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4" name="Oval 713"/>
          <p:cNvSpPr/>
          <p:nvPr/>
        </p:nvSpPr>
        <p:spPr bwMode="auto">
          <a:xfrm>
            <a:off x="8000682" y="3662434"/>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5" name="Oval 714"/>
          <p:cNvSpPr/>
          <p:nvPr/>
        </p:nvSpPr>
        <p:spPr bwMode="auto">
          <a:xfrm>
            <a:off x="8982040" y="3023760"/>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6" name="Oval 715"/>
          <p:cNvSpPr/>
          <p:nvPr/>
        </p:nvSpPr>
        <p:spPr bwMode="auto">
          <a:xfrm>
            <a:off x="8327655" y="3382221"/>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7" name="Oval 716"/>
          <p:cNvSpPr/>
          <p:nvPr/>
        </p:nvSpPr>
        <p:spPr bwMode="auto">
          <a:xfrm>
            <a:off x="7664216" y="4004627"/>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8" name="Oval 717"/>
          <p:cNvSpPr/>
          <p:nvPr/>
        </p:nvSpPr>
        <p:spPr bwMode="auto">
          <a:xfrm>
            <a:off x="7502001" y="4277643"/>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19" name="Oval 718"/>
          <p:cNvSpPr/>
          <p:nvPr/>
        </p:nvSpPr>
        <p:spPr bwMode="auto">
          <a:xfrm>
            <a:off x="7360388" y="4625094"/>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grpSp>
        <p:nvGrpSpPr>
          <p:cNvPr id="720" name="Group 719"/>
          <p:cNvGrpSpPr/>
          <p:nvPr/>
        </p:nvGrpSpPr>
        <p:grpSpPr>
          <a:xfrm>
            <a:off x="7372840" y="4582443"/>
            <a:ext cx="45719" cy="175472"/>
            <a:chOff x="335759" y="4105190"/>
            <a:chExt cx="30956" cy="92954"/>
          </a:xfrm>
          <a:solidFill>
            <a:schemeClr val="accent3"/>
          </a:solidFill>
        </p:grpSpPr>
        <p:cxnSp>
          <p:nvCxnSpPr>
            <p:cNvPr id="782" name="Straight Connector 781"/>
            <p:cNvCxnSpPr/>
            <p:nvPr/>
          </p:nvCxnSpPr>
          <p:spPr bwMode="auto">
            <a:xfrm>
              <a:off x="335759" y="410519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83" name="Straight Connector 782"/>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84" name="Straight Connector 783"/>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1" name="Group 720"/>
          <p:cNvGrpSpPr/>
          <p:nvPr/>
        </p:nvGrpSpPr>
        <p:grpSpPr>
          <a:xfrm>
            <a:off x="7516003" y="4252659"/>
            <a:ext cx="45719" cy="155975"/>
            <a:chOff x="335759" y="4104620"/>
            <a:chExt cx="30956" cy="93524"/>
          </a:xfrm>
          <a:solidFill>
            <a:schemeClr val="accent3"/>
          </a:solidFill>
        </p:grpSpPr>
        <p:cxnSp>
          <p:nvCxnSpPr>
            <p:cNvPr id="779" name="Straight Connector 778"/>
            <p:cNvCxnSpPr/>
            <p:nvPr/>
          </p:nvCxnSpPr>
          <p:spPr bwMode="auto">
            <a:xfrm>
              <a:off x="335759" y="410462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80" name="Straight Connector 779"/>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81" name="Straight Connector 780"/>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2" name="Group 721"/>
          <p:cNvGrpSpPr/>
          <p:nvPr/>
        </p:nvGrpSpPr>
        <p:grpSpPr>
          <a:xfrm>
            <a:off x="7677274" y="3994436"/>
            <a:ext cx="45719" cy="87736"/>
            <a:chOff x="335759" y="4105275"/>
            <a:chExt cx="30956" cy="92869"/>
          </a:xfrm>
          <a:solidFill>
            <a:schemeClr val="accent3"/>
          </a:solidFill>
        </p:grpSpPr>
        <p:cxnSp>
          <p:nvCxnSpPr>
            <p:cNvPr id="776" name="Straight Connector 775"/>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7" name="Straight Connector 776"/>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8" name="Straight Connector 777"/>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3" name="Group 722"/>
          <p:cNvGrpSpPr/>
          <p:nvPr/>
        </p:nvGrpSpPr>
        <p:grpSpPr>
          <a:xfrm>
            <a:off x="8011684" y="3640242"/>
            <a:ext cx="45719" cy="87736"/>
            <a:chOff x="335759" y="4105275"/>
            <a:chExt cx="30956" cy="92869"/>
          </a:xfrm>
          <a:solidFill>
            <a:schemeClr val="accent3"/>
          </a:solidFill>
        </p:grpSpPr>
        <p:cxnSp>
          <p:nvCxnSpPr>
            <p:cNvPr id="773" name="Straight Connector 772"/>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4" name="Straight Connector 773"/>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5" name="Straight Connector 774"/>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4" name="Group 723"/>
          <p:cNvGrpSpPr/>
          <p:nvPr/>
        </p:nvGrpSpPr>
        <p:grpSpPr>
          <a:xfrm>
            <a:off x="8342284" y="3385970"/>
            <a:ext cx="45719" cy="87736"/>
            <a:chOff x="335759" y="4105275"/>
            <a:chExt cx="30956" cy="92869"/>
          </a:xfrm>
          <a:solidFill>
            <a:schemeClr val="accent3"/>
          </a:solidFill>
        </p:grpSpPr>
        <p:cxnSp>
          <p:nvCxnSpPr>
            <p:cNvPr id="770" name="Straight Connector 769"/>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1" name="Straight Connector 770"/>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72" name="Straight Connector 771"/>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5" name="Group 724"/>
          <p:cNvGrpSpPr/>
          <p:nvPr/>
        </p:nvGrpSpPr>
        <p:grpSpPr>
          <a:xfrm>
            <a:off x="8672884" y="3189376"/>
            <a:ext cx="45719" cy="87736"/>
            <a:chOff x="335759" y="4105275"/>
            <a:chExt cx="30956" cy="92869"/>
          </a:xfrm>
          <a:solidFill>
            <a:schemeClr val="accent3"/>
          </a:solidFill>
        </p:grpSpPr>
        <p:cxnSp>
          <p:nvCxnSpPr>
            <p:cNvPr id="767" name="Straight Connector 766"/>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8" name="Straight Connector 767"/>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9" name="Straight Connector 768"/>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6" name="Group 725"/>
          <p:cNvGrpSpPr/>
          <p:nvPr/>
        </p:nvGrpSpPr>
        <p:grpSpPr>
          <a:xfrm>
            <a:off x="8994430" y="3032589"/>
            <a:ext cx="45719" cy="87736"/>
            <a:chOff x="335759" y="4105275"/>
            <a:chExt cx="30956" cy="92869"/>
          </a:xfrm>
          <a:solidFill>
            <a:schemeClr val="accent3"/>
          </a:solidFill>
        </p:grpSpPr>
        <p:cxnSp>
          <p:nvCxnSpPr>
            <p:cNvPr id="764" name="Straight Connector 763"/>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5" name="Straight Connector 764"/>
            <p:cNvCxnSpPr/>
            <p:nvPr/>
          </p:nvCxnSpPr>
          <p:spPr bwMode="auto">
            <a:xfrm>
              <a:off x="335759" y="419595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6" name="Straight Connector 765"/>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7" name="Group 726"/>
          <p:cNvGrpSpPr/>
          <p:nvPr/>
        </p:nvGrpSpPr>
        <p:grpSpPr>
          <a:xfrm>
            <a:off x="9330274" y="2910733"/>
            <a:ext cx="45719" cy="108762"/>
            <a:chOff x="335759" y="4105275"/>
            <a:chExt cx="30956" cy="94193"/>
          </a:xfrm>
          <a:solidFill>
            <a:schemeClr val="accent3"/>
          </a:solidFill>
        </p:grpSpPr>
        <p:cxnSp>
          <p:nvCxnSpPr>
            <p:cNvPr id="761" name="Straight Connector 760"/>
            <p:cNvCxnSpPr/>
            <p:nvPr/>
          </p:nvCxnSpPr>
          <p:spPr bwMode="auto">
            <a:xfrm>
              <a:off x="335759" y="4110030"/>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2" name="Straight Connector 761"/>
            <p:cNvCxnSpPr/>
            <p:nvPr/>
          </p:nvCxnSpPr>
          <p:spPr bwMode="auto">
            <a:xfrm>
              <a:off x="335759" y="4199468"/>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3" name="Straight Connector 762"/>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8" name="Group 727"/>
          <p:cNvGrpSpPr/>
          <p:nvPr/>
        </p:nvGrpSpPr>
        <p:grpSpPr>
          <a:xfrm>
            <a:off x="9985265" y="2689768"/>
            <a:ext cx="45719" cy="126730"/>
            <a:chOff x="335759" y="4105275"/>
            <a:chExt cx="30956" cy="94193"/>
          </a:xfrm>
          <a:solidFill>
            <a:schemeClr val="accent3"/>
          </a:solidFill>
        </p:grpSpPr>
        <p:cxnSp>
          <p:nvCxnSpPr>
            <p:cNvPr id="758" name="Straight Connector 757"/>
            <p:cNvCxnSpPr/>
            <p:nvPr/>
          </p:nvCxnSpPr>
          <p:spPr bwMode="auto">
            <a:xfrm>
              <a:off x="335759" y="410701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59" name="Straight Connector 758"/>
            <p:cNvCxnSpPr/>
            <p:nvPr/>
          </p:nvCxnSpPr>
          <p:spPr bwMode="auto">
            <a:xfrm>
              <a:off x="335759" y="4199468"/>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60" name="Straight Connector 759"/>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grpSp>
        <p:nvGrpSpPr>
          <p:cNvPr id="729" name="Group 728"/>
          <p:cNvGrpSpPr/>
          <p:nvPr/>
        </p:nvGrpSpPr>
        <p:grpSpPr>
          <a:xfrm>
            <a:off x="10647488" y="2459487"/>
            <a:ext cx="45719" cy="155975"/>
            <a:chOff x="335759" y="4105275"/>
            <a:chExt cx="30956" cy="94193"/>
          </a:xfrm>
          <a:solidFill>
            <a:schemeClr val="accent3"/>
          </a:solidFill>
        </p:grpSpPr>
        <p:cxnSp>
          <p:nvCxnSpPr>
            <p:cNvPr id="755" name="Straight Connector 754"/>
            <p:cNvCxnSpPr/>
            <p:nvPr/>
          </p:nvCxnSpPr>
          <p:spPr bwMode="auto">
            <a:xfrm>
              <a:off x="335759" y="4107011"/>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56" name="Straight Connector 755"/>
            <p:cNvCxnSpPr/>
            <p:nvPr/>
          </p:nvCxnSpPr>
          <p:spPr bwMode="auto">
            <a:xfrm>
              <a:off x="335759" y="4199468"/>
              <a:ext cx="30956" cy="0"/>
            </a:xfrm>
            <a:prstGeom prst="line">
              <a:avLst/>
            </a:prstGeom>
            <a:grpFill/>
            <a:ln w="9525" cap="flat" cmpd="sng" algn="ctr">
              <a:solidFill>
                <a:schemeClr val="accent3"/>
              </a:solidFill>
              <a:prstDash val="solid"/>
              <a:round/>
              <a:headEnd type="none" w="med" len="med"/>
              <a:tailEnd type="none" w="med" len="med"/>
            </a:ln>
            <a:effectLst/>
          </p:spPr>
        </p:cxnSp>
        <p:cxnSp>
          <p:nvCxnSpPr>
            <p:cNvPr id="757" name="Straight Connector 756"/>
            <p:cNvCxnSpPr/>
            <p:nvPr/>
          </p:nvCxnSpPr>
          <p:spPr bwMode="auto">
            <a:xfrm>
              <a:off x="351237" y="4105275"/>
              <a:ext cx="0" cy="92869"/>
            </a:xfrm>
            <a:prstGeom prst="line">
              <a:avLst/>
            </a:prstGeom>
            <a:grpFill/>
            <a:ln w="9525" cap="flat" cmpd="sng" algn="ctr">
              <a:solidFill>
                <a:schemeClr val="accent3"/>
              </a:solidFill>
              <a:prstDash val="solid"/>
              <a:round/>
              <a:headEnd type="none" w="med" len="med"/>
              <a:tailEnd type="none" w="med" len="med"/>
            </a:ln>
            <a:effectLst/>
          </p:spPr>
        </p:cxnSp>
      </p:grpSp>
      <p:sp>
        <p:nvSpPr>
          <p:cNvPr id="730" name="Oval 729"/>
          <p:cNvSpPr/>
          <p:nvPr/>
        </p:nvSpPr>
        <p:spPr bwMode="auto">
          <a:xfrm>
            <a:off x="7326650" y="4810296"/>
            <a:ext cx="70625" cy="75293"/>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sz="800"/>
          </a:p>
        </p:txBody>
      </p:sp>
      <p:sp>
        <p:nvSpPr>
          <p:cNvPr id="731" name="TextBox 730"/>
          <p:cNvSpPr txBox="1"/>
          <p:nvPr/>
        </p:nvSpPr>
        <p:spPr>
          <a:xfrm>
            <a:off x="10586883" y="2597670"/>
            <a:ext cx="534121" cy="276999"/>
          </a:xfrm>
          <a:prstGeom prst="rect">
            <a:avLst/>
          </a:prstGeom>
          <a:noFill/>
        </p:spPr>
        <p:txBody>
          <a:bodyPr wrap="none" rtlCol="0">
            <a:spAutoFit/>
          </a:bodyPr>
          <a:lstStyle/>
          <a:p>
            <a:r>
              <a:rPr sz="1200" b="1"/>
              <a:t>9</a:t>
            </a:r>
            <a:r>
              <a:rPr lang="de-AT" sz="1200" b="1"/>
              <a:t>,</a:t>
            </a:r>
            <a:r>
              <a:rPr sz="1200" b="1"/>
              <a:t>2%</a:t>
            </a:r>
            <a:endParaRPr sz="1200" b="1" baseline="30000"/>
          </a:p>
        </p:txBody>
      </p:sp>
      <p:sp>
        <p:nvSpPr>
          <p:cNvPr id="732" name="TextBox 731"/>
          <p:cNvSpPr txBox="1"/>
          <p:nvPr/>
        </p:nvSpPr>
        <p:spPr>
          <a:xfrm>
            <a:off x="10606234" y="3360315"/>
            <a:ext cx="534121" cy="276999"/>
          </a:xfrm>
          <a:prstGeom prst="rect">
            <a:avLst/>
          </a:prstGeom>
          <a:noFill/>
        </p:spPr>
        <p:txBody>
          <a:bodyPr wrap="none" rtlCol="0">
            <a:spAutoFit/>
          </a:bodyPr>
          <a:lstStyle/>
          <a:p>
            <a:r>
              <a:rPr sz="1200" b="1"/>
              <a:t>7</a:t>
            </a:r>
            <a:r>
              <a:rPr lang="de-AT" sz="1200" b="1"/>
              <a:t>,</a:t>
            </a:r>
            <a:r>
              <a:rPr sz="1200" b="1"/>
              <a:t>4%</a:t>
            </a:r>
            <a:endParaRPr sz="1200" b="1" baseline="30000"/>
          </a:p>
        </p:txBody>
      </p:sp>
      <p:sp>
        <p:nvSpPr>
          <p:cNvPr id="733" name="Freeform 1"/>
          <p:cNvSpPr/>
          <p:nvPr/>
        </p:nvSpPr>
        <p:spPr bwMode="auto">
          <a:xfrm>
            <a:off x="7358381" y="2536741"/>
            <a:ext cx="3318320" cy="2306986"/>
          </a:xfrm>
          <a:custGeom>
            <a:avLst/>
            <a:gdLst>
              <a:gd name="connsiteX0" fmla="*/ 0 w 3318320"/>
              <a:gd name="connsiteY0" fmla="*/ 2163942 h 2163942"/>
              <a:gd name="connsiteX1" fmla="*/ 37238 w 3318320"/>
              <a:gd name="connsiteY1" fmla="*/ 1994303 h 2163942"/>
              <a:gd name="connsiteX2" fmla="*/ 186190 w 3318320"/>
              <a:gd name="connsiteY2" fmla="*/ 1667436 h 2163942"/>
              <a:gd name="connsiteX3" fmla="*/ 347555 w 3318320"/>
              <a:gd name="connsiteY3" fmla="*/ 1402632 h 2163942"/>
              <a:gd name="connsiteX4" fmla="*/ 686834 w 3318320"/>
              <a:gd name="connsiteY4" fmla="*/ 1079903 h 2163942"/>
              <a:gd name="connsiteX5" fmla="*/ 1005426 w 3318320"/>
              <a:gd name="connsiteY5" fmla="*/ 827512 h 2163942"/>
              <a:gd name="connsiteX6" fmla="*/ 1348843 w 3318320"/>
              <a:gd name="connsiteY6" fmla="*/ 657872 h 2163942"/>
              <a:gd name="connsiteX7" fmla="*/ 1667435 w 3318320"/>
              <a:gd name="connsiteY7" fmla="*/ 488232 h 2163942"/>
              <a:gd name="connsiteX8" fmla="*/ 2002577 w 3318320"/>
              <a:gd name="connsiteY8" fmla="*/ 397206 h 2163942"/>
              <a:gd name="connsiteX9" fmla="*/ 2664586 w 3318320"/>
              <a:gd name="connsiteY9" fmla="*/ 186190 h 2163942"/>
              <a:gd name="connsiteX10" fmla="*/ 3318320 w 3318320"/>
              <a:gd name="connsiteY10" fmla="*/ 0 h 21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8320" h="2163942">
                <a:moveTo>
                  <a:pt x="0" y="2163942"/>
                </a:moveTo>
                <a:lnTo>
                  <a:pt x="37238" y="1994303"/>
                </a:lnTo>
                <a:lnTo>
                  <a:pt x="186190" y="1667436"/>
                </a:lnTo>
                <a:lnTo>
                  <a:pt x="347555" y="1402632"/>
                </a:lnTo>
                <a:lnTo>
                  <a:pt x="686834" y="1079903"/>
                </a:lnTo>
                <a:lnTo>
                  <a:pt x="1005426" y="827512"/>
                </a:lnTo>
                <a:lnTo>
                  <a:pt x="1348843" y="657872"/>
                </a:lnTo>
                <a:lnTo>
                  <a:pt x="1667435" y="488232"/>
                </a:lnTo>
                <a:lnTo>
                  <a:pt x="2002577" y="397206"/>
                </a:lnTo>
                <a:lnTo>
                  <a:pt x="2664586" y="186190"/>
                </a:lnTo>
                <a:lnTo>
                  <a:pt x="3318320" y="0"/>
                </a:lnTo>
              </a:path>
            </a:pathLst>
          </a:custGeom>
          <a:noFill/>
          <a:ln w="25400" cap="flat" cmpd="sng" algn="ctr">
            <a:solidFill>
              <a:schemeClr val="accent3"/>
            </a:solidFill>
            <a:prstDash val="solid"/>
            <a:round/>
            <a:headEnd type="none" w="med" len="med"/>
            <a:tailEnd type="none" w="med" len="med"/>
          </a:ln>
          <a:effectLst/>
        </p:spPr>
        <p:txBody>
          <a:bodyPr rtlCol="0" anchor="ctr"/>
          <a:lstStyle/>
          <a:p>
            <a:pPr algn="ctr"/>
            <a:endParaRPr dirty="0"/>
          </a:p>
        </p:txBody>
      </p:sp>
      <p:sp>
        <p:nvSpPr>
          <p:cNvPr id="734" name="Freeform 6"/>
          <p:cNvSpPr/>
          <p:nvPr/>
        </p:nvSpPr>
        <p:spPr bwMode="auto">
          <a:xfrm>
            <a:off x="7410572" y="4782388"/>
            <a:ext cx="973247" cy="415033"/>
          </a:xfrm>
          <a:custGeom>
            <a:avLst/>
            <a:gdLst>
              <a:gd name="connsiteX0" fmla="*/ 0 w 973247"/>
              <a:gd name="connsiteY0" fmla="*/ 31687 h 389299"/>
              <a:gd name="connsiteX1" fmla="*/ 131275 w 973247"/>
              <a:gd name="connsiteY1" fmla="*/ 0 h 389299"/>
              <a:gd name="connsiteX2" fmla="*/ 312344 w 973247"/>
              <a:gd name="connsiteY2" fmla="*/ 31687 h 389299"/>
              <a:gd name="connsiteX3" fmla="*/ 642796 w 973247"/>
              <a:gd name="connsiteY3" fmla="*/ 167489 h 389299"/>
              <a:gd name="connsiteX4" fmla="*/ 973247 w 973247"/>
              <a:gd name="connsiteY4" fmla="*/ 389299 h 38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47" h="389299">
                <a:moveTo>
                  <a:pt x="0" y="31687"/>
                </a:moveTo>
                <a:lnTo>
                  <a:pt x="131275" y="0"/>
                </a:lnTo>
                <a:lnTo>
                  <a:pt x="312344" y="31687"/>
                </a:lnTo>
                <a:lnTo>
                  <a:pt x="642796" y="167489"/>
                </a:lnTo>
                <a:lnTo>
                  <a:pt x="973247" y="389299"/>
                </a:lnTo>
              </a:path>
            </a:pathLst>
          </a:custGeom>
          <a:noFill/>
          <a:ln w="25400" cap="flat" cmpd="sng" algn="ctr">
            <a:solidFill>
              <a:schemeClr val="bg2"/>
            </a:solidFill>
            <a:prstDash val="solid"/>
            <a:round/>
            <a:headEnd type="none" w="med" len="med"/>
            <a:tailEnd type="none" w="med" len="med"/>
          </a:ln>
          <a:effectLst/>
        </p:spPr>
        <p:txBody>
          <a:bodyPr rtlCol="0" anchor="ctr"/>
          <a:lstStyle/>
          <a:p>
            <a:pPr algn="ctr"/>
            <a:endParaRPr/>
          </a:p>
        </p:txBody>
      </p:sp>
      <p:sp>
        <p:nvSpPr>
          <p:cNvPr id="735" name="Freeform 8"/>
          <p:cNvSpPr/>
          <p:nvPr/>
        </p:nvSpPr>
        <p:spPr bwMode="auto">
          <a:xfrm>
            <a:off x="8387922" y="3330526"/>
            <a:ext cx="2290762" cy="1848144"/>
          </a:xfrm>
          <a:custGeom>
            <a:avLst/>
            <a:gdLst>
              <a:gd name="connsiteX0" fmla="*/ 0 w 2290762"/>
              <a:gd name="connsiteY0" fmla="*/ 1733550 h 1733550"/>
              <a:gd name="connsiteX1" fmla="*/ 304800 w 2290762"/>
              <a:gd name="connsiteY1" fmla="*/ 1038225 h 1733550"/>
              <a:gd name="connsiteX2" fmla="*/ 633412 w 2290762"/>
              <a:gd name="connsiteY2" fmla="*/ 762000 h 1733550"/>
              <a:gd name="connsiteX3" fmla="*/ 971550 w 2290762"/>
              <a:gd name="connsiteY3" fmla="*/ 590550 h 1733550"/>
              <a:gd name="connsiteX4" fmla="*/ 1638300 w 2290762"/>
              <a:gd name="connsiteY4" fmla="*/ 276225 h 1733550"/>
              <a:gd name="connsiteX5" fmla="*/ 2290762 w 2290762"/>
              <a:gd name="connsiteY5"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62" h="1733550">
                <a:moveTo>
                  <a:pt x="0" y="1733550"/>
                </a:moveTo>
                <a:lnTo>
                  <a:pt x="304800" y="1038225"/>
                </a:lnTo>
                <a:lnTo>
                  <a:pt x="633412" y="762000"/>
                </a:lnTo>
                <a:lnTo>
                  <a:pt x="971550" y="590550"/>
                </a:lnTo>
                <a:lnTo>
                  <a:pt x="1638300" y="276225"/>
                </a:lnTo>
                <a:lnTo>
                  <a:pt x="2290762" y="0"/>
                </a:lnTo>
              </a:path>
            </a:pathLst>
          </a:custGeom>
          <a:noFill/>
          <a:ln w="25400" cap="flat" cmpd="sng" algn="ctr">
            <a:solidFill>
              <a:schemeClr val="accent2"/>
            </a:solidFill>
            <a:prstDash val="sysDot"/>
            <a:round/>
            <a:headEnd type="none" w="med" len="med"/>
            <a:tailEnd type="none" w="med" len="med"/>
          </a:ln>
          <a:effectLst/>
        </p:spPr>
        <p:txBody>
          <a:bodyPr rtlCol="0" anchor="ctr"/>
          <a:lstStyle/>
          <a:p>
            <a:pPr algn="ctr"/>
            <a:endParaRPr/>
          </a:p>
        </p:txBody>
      </p:sp>
      <p:grpSp>
        <p:nvGrpSpPr>
          <p:cNvPr id="17" name="Group 16"/>
          <p:cNvGrpSpPr/>
          <p:nvPr/>
        </p:nvGrpSpPr>
        <p:grpSpPr>
          <a:xfrm>
            <a:off x="2011863" y="2329885"/>
            <a:ext cx="65744" cy="3034726"/>
            <a:chOff x="1026227" y="2305263"/>
            <a:chExt cx="65744" cy="3034726"/>
          </a:xfrm>
        </p:grpSpPr>
        <p:cxnSp>
          <p:nvCxnSpPr>
            <p:cNvPr id="475" name="Straight Connector 474"/>
            <p:cNvCxnSpPr>
              <a:cxnSpLocks/>
            </p:cNvCxnSpPr>
            <p:nvPr/>
          </p:nvCxnSpPr>
          <p:spPr bwMode="auto">
            <a:xfrm flipV="1">
              <a:off x="1091971" y="2308860"/>
              <a:ext cx="0" cy="3026387"/>
            </a:xfrm>
            <a:prstGeom prst="line">
              <a:avLst/>
            </a:prstGeom>
            <a:noFill/>
            <a:ln w="12700" cap="flat" cmpd="sng" algn="ctr">
              <a:solidFill>
                <a:schemeClr val="tx1"/>
              </a:solidFill>
              <a:prstDash val="solid"/>
              <a:round/>
              <a:headEnd type="none" w="med" len="med"/>
              <a:tailEnd type="none" w="med" len="med"/>
            </a:ln>
            <a:effectLst/>
          </p:spPr>
        </p:cxnSp>
        <p:sp>
          <p:nvSpPr>
            <p:cNvPr id="428" name="Line 150"/>
            <p:cNvSpPr>
              <a:spLocks noChangeShapeType="1"/>
            </p:cNvSpPr>
            <p:nvPr/>
          </p:nvSpPr>
          <p:spPr bwMode="auto">
            <a:xfrm flipH="1">
              <a:off x="1026227" y="5105903"/>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29" name="Line 151"/>
            <p:cNvSpPr>
              <a:spLocks noChangeShapeType="1"/>
            </p:cNvSpPr>
            <p:nvPr/>
          </p:nvSpPr>
          <p:spPr bwMode="auto">
            <a:xfrm flipH="1">
              <a:off x="1026227" y="4639129"/>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0" name="Line 152"/>
            <p:cNvSpPr>
              <a:spLocks noChangeShapeType="1"/>
            </p:cNvSpPr>
            <p:nvPr/>
          </p:nvSpPr>
          <p:spPr bwMode="auto">
            <a:xfrm flipH="1">
              <a:off x="1026227" y="3938970"/>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1" name="Line 153"/>
            <p:cNvSpPr>
              <a:spLocks noChangeShapeType="1"/>
            </p:cNvSpPr>
            <p:nvPr/>
          </p:nvSpPr>
          <p:spPr bwMode="auto">
            <a:xfrm flipH="1">
              <a:off x="1026227" y="3472196"/>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2" name="Line 154"/>
            <p:cNvSpPr>
              <a:spLocks noChangeShapeType="1"/>
            </p:cNvSpPr>
            <p:nvPr/>
          </p:nvSpPr>
          <p:spPr bwMode="auto">
            <a:xfrm flipH="1">
              <a:off x="1026227" y="3238810"/>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7" name="Line 155"/>
            <p:cNvSpPr>
              <a:spLocks noChangeShapeType="1"/>
            </p:cNvSpPr>
            <p:nvPr/>
          </p:nvSpPr>
          <p:spPr bwMode="auto">
            <a:xfrm flipH="1">
              <a:off x="1026227" y="3005423"/>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8" name="Line 156"/>
            <p:cNvSpPr>
              <a:spLocks noChangeShapeType="1"/>
            </p:cNvSpPr>
            <p:nvPr/>
          </p:nvSpPr>
          <p:spPr bwMode="auto">
            <a:xfrm flipH="1">
              <a:off x="1026227" y="2772036"/>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39" name="Line 157"/>
            <p:cNvSpPr>
              <a:spLocks noChangeShapeType="1"/>
            </p:cNvSpPr>
            <p:nvPr/>
          </p:nvSpPr>
          <p:spPr bwMode="auto">
            <a:xfrm flipH="1">
              <a:off x="1026227" y="2538650"/>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40" name="Line 159"/>
            <p:cNvSpPr>
              <a:spLocks noChangeShapeType="1"/>
            </p:cNvSpPr>
            <p:nvPr/>
          </p:nvSpPr>
          <p:spPr bwMode="auto">
            <a:xfrm flipH="1">
              <a:off x="1026227" y="2305263"/>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81" name="Line 153"/>
            <p:cNvSpPr>
              <a:spLocks noChangeShapeType="1"/>
            </p:cNvSpPr>
            <p:nvPr/>
          </p:nvSpPr>
          <p:spPr bwMode="auto">
            <a:xfrm flipH="1">
              <a:off x="1026227" y="3705583"/>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82" name="Line 153"/>
            <p:cNvSpPr>
              <a:spLocks noChangeShapeType="1"/>
            </p:cNvSpPr>
            <p:nvPr/>
          </p:nvSpPr>
          <p:spPr bwMode="auto">
            <a:xfrm flipH="1">
              <a:off x="1026227" y="4172356"/>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91" name="Line 150"/>
            <p:cNvSpPr>
              <a:spLocks noChangeShapeType="1"/>
            </p:cNvSpPr>
            <p:nvPr/>
          </p:nvSpPr>
          <p:spPr bwMode="auto">
            <a:xfrm flipH="1">
              <a:off x="1026227" y="4872516"/>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492" name="Line 151"/>
            <p:cNvSpPr>
              <a:spLocks noChangeShapeType="1"/>
            </p:cNvSpPr>
            <p:nvPr/>
          </p:nvSpPr>
          <p:spPr bwMode="auto">
            <a:xfrm flipH="1">
              <a:off x="1026227" y="4405743"/>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sp>
          <p:nvSpPr>
            <p:cNvPr id="817" name="Line 150"/>
            <p:cNvSpPr>
              <a:spLocks noChangeShapeType="1"/>
            </p:cNvSpPr>
            <p:nvPr/>
          </p:nvSpPr>
          <p:spPr bwMode="auto">
            <a:xfrm flipH="1">
              <a:off x="1026227" y="5339989"/>
              <a:ext cx="65744" cy="0"/>
            </a:xfrm>
            <a:prstGeom prst="line">
              <a:avLst/>
            </a:prstGeom>
            <a:no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sz="1200" b="1">
                <a:ea typeface="ＭＳ Ｐゴシック" pitchFamily="34" charset="-128"/>
              </a:endParaRPr>
            </a:p>
          </p:txBody>
        </p:sp>
      </p:grpSp>
      <p:sp>
        <p:nvSpPr>
          <p:cNvPr id="339" name="Rectangle 507"/>
          <p:cNvSpPr>
            <a:spLocks noChangeArrowheads="1"/>
          </p:cNvSpPr>
          <p:nvPr/>
        </p:nvSpPr>
        <p:spPr bwMode="auto">
          <a:xfrm>
            <a:off x="2285269" y="4431636"/>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dirty="0"/>
              <a:t>a</a:t>
            </a:r>
            <a:endParaRPr sz="800" dirty="0">
              <a:ea typeface="ＭＳ Ｐゴシック" pitchFamily="34" charset="-128"/>
              <a:cs typeface="Arial" pitchFamily="34" charset="0"/>
            </a:endParaRPr>
          </a:p>
        </p:txBody>
      </p:sp>
      <p:sp>
        <p:nvSpPr>
          <p:cNvPr id="340" name="Rectangle 507"/>
          <p:cNvSpPr>
            <a:spLocks noChangeArrowheads="1"/>
          </p:cNvSpPr>
          <p:nvPr/>
        </p:nvSpPr>
        <p:spPr bwMode="auto">
          <a:xfrm>
            <a:off x="2804459" y="3943459"/>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41" name="Rectangle 507"/>
          <p:cNvSpPr>
            <a:spLocks noChangeArrowheads="1"/>
          </p:cNvSpPr>
          <p:nvPr/>
        </p:nvSpPr>
        <p:spPr bwMode="auto">
          <a:xfrm>
            <a:off x="3099394" y="3714834"/>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42" name="Rectangle 507"/>
          <p:cNvSpPr>
            <a:spLocks noChangeArrowheads="1"/>
          </p:cNvSpPr>
          <p:nvPr/>
        </p:nvSpPr>
        <p:spPr bwMode="auto">
          <a:xfrm>
            <a:off x="3104476" y="4873092"/>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43" name="Rectangle 507"/>
          <p:cNvSpPr>
            <a:spLocks noChangeArrowheads="1"/>
          </p:cNvSpPr>
          <p:nvPr/>
        </p:nvSpPr>
        <p:spPr bwMode="auto">
          <a:xfrm>
            <a:off x="2458901" y="4237577"/>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44" name="Rectangle 507"/>
          <p:cNvSpPr>
            <a:spLocks noChangeArrowheads="1"/>
          </p:cNvSpPr>
          <p:nvPr/>
        </p:nvSpPr>
        <p:spPr bwMode="auto">
          <a:xfrm>
            <a:off x="2154576" y="4750506"/>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dirty="0"/>
              <a:t>a</a:t>
            </a:r>
            <a:endParaRPr sz="800" dirty="0">
              <a:ea typeface="ＭＳ Ｐゴシック" pitchFamily="34" charset="-128"/>
              <a:cs typeface="Arial" pitchFamily="34" charset="0"/>
            </a:endParaRPr>
          </a:p>
        </p:txBody>
      </p:sp>
      <p:sp>
        <p:nvSpPr>
          <p:cNvPr id="345" name="Rectangle 507"/>
          <p:cNvSpPr>
            <a:spLocks noChangeArrowheads="1"/>
          </p:cNvSpPr>
          <p:nvPr/>
        </p:nvSpPr>
        <p:spPr bwMode="auto">
          <a:xfrm>
            <a:off x="3770050" y="3888177"/>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46" name="Rectangle 507"/>
          <p:cNvSpPr>
            <a:spLocks noChangeArrowheads="1"/>
          </p:cNvSpPr>
          <p:nvPr/>
        </p:nvSpPr>
        <p:spPr bwMode="auto">
          <a:xfrm>
            <a:off x="3773881" y="3271002"/>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47" name="Rectangle 507"/>
          <p:cNvSpPr>
            <a:spLocks noChangeArrowheads="1"/>
          </p:cNvSpPr>
          <p:nvPr/>
        </p:nvSpPr>
        <p:spPr bwMode="auto">
          <a:xfrm>
            <a:off x="4113106" y="3094269"/>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48" name="Rectangle 507"/>
          <p:cNvSpPr>
            <a:spLocks noChangeArrowheads="1"/>
          </p:cNvSpPr>
          <p:nvPr/>
        </p:nvSpPr>
        <p:spPr bwMode="auto">
          <a:xfrm>
            <a:off x="4774094" y="2713154"/>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49" name="Rectangle 507"/>
          <p:cNvSpPr>
            <a:spLocks noChangeArrowheads="1"/>
          </p:cNvSpPr>
          <p:nvPr/>
        </p:nvSpPr>
        <p:spPr bwMode="auto">
          <a:xfrm>
            <a:off x="5418090" y="2367473"/>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0" name="Rectangle 507"/>
          <p:cNvSpPr>
            <a:spLocks noChangeArrowheads="1"/>
          </p:cNvSpPr>
          <p:nvPr/>
        </p:nvSpPr>
        <p:spPr bwMode="auto">
          <a:xfrm>
            <a:off x="3455245" y="4203500"/>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1" name="Rectangle 507"/>
          <p:cNvSpPr>
            <a:spLocks noChangeArrowheads="1"/>
          </p:cNvSpPr>
          <p:nvPr/>
        </p:nvSpPr>
        <p:spPr bwMode="auto">
          <a:xfrm>
            <a:off x="3446520" y="3472547"/>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2" name="Rectangle 507"/>
          <p:cNvSpPr>
            <a:spLocks noChangeArrowheads="1"/>
          </p:cNvSpPr>
          <p:nvPr/>
        </p:nvSpPr>
        <p:spPr bwMode="auto">
          <a:xfrm>
            <a:off x="4120412" y="3700081"/>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3" name="Rectangle 507"/>
          <p:cNvSpPr>
            <a:spLocks noChangeArrowheads="1"/>
          </p:cNvSpPr>
          <p:nvPr/>
        </p:nvSpPr>
        <p:spPr bwMode="auto">
          <a:xfrm>
            <a:off x="4765637" y="3257519"/>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4" name="Rectangle 507"/>
          <p:cNvSpPr>
            <a:spLocks noChangeArrowheads="1"/>
          </p:cNvSpPr>
          <p:nvPr/>
        </p:nvSpPr>
        <p:spPr bwMode="auto">
          <a:xfrm>
            <a:off x="5395214" y="2876775"/>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55" name="Rectangle 507"/>
          <p:cNvSpPr>
            <a:spLocks noChangeArrowheads="1"/>
          </p:cNvSpPr>
          <p:nvPr/>
        </p:nvSpPr>
        <p:spPr bwMode="auto">
          <a:xfrm>
            <a:off x="7328931" y="4385925"/>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56" name="Rectangle 507"/>
          <p:cNvSpPr>
            <a:spLocks noChangeArrowheads="1"/>
          </p:cNvSpPr>
          <p:nvPr/>
        </p:nvSpPr>
        <p:spPr bwMode="auto">
          <a:xfrm>
            <a:off x="7467990" y="4080200"/>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57" name="Rectangle 507"/>
          <p:cNvSpPr>
            <a:spLocks noChangeArrowheads="1"/>
          </p:cNvSpPr>
          <p:nvPr/>
        </p:nvSpPr>
        <p:spPr bwMode="auto">
          <a:xfrm>
            <a:off x="7641738" y="3789945"/>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58" name="Rectangle 507"/>
          <p:cNvSpPr>
            <a:spLocks noChangeArrowheads="1"/>
          </p:cNvSpPr>
          <p:nvPr/>
        </p:nvSpPr>
        <p:spPr bwMode="auto">
          <a:xfrm>
            <a:off x="7985354" y="3459103"/>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59" name="Rectangle 507"/>
          <p:cNvSpPr>
            <a:spLocks noChangeArrowheads="1"/>
          </p:cNvSpPr>
          <p:nvPr/>
        </p:nvSpPr>
        <p:spPr bwMode="auto">
          <a:xfrm>
            <a:off x="8274978" y="3195963"/>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60" name="Rectangle 507"/>
          <p:cNvSpPr>
            <a:spLocks noChangeArrowheads="1"/>
          </p:cNvSpPr>
          <p:nvPr/>
        </p:nvSpPr>
        <p:spPr bwMode="auto">
          <a:xfrm>
            <a:off x="7523972" y="4490906"/>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61" name="Rectangle 507"/>
          <p:cNvSpPr>
            <a:spLocks noChangeArrowheads="1"/>
          </p:cNvSpPr>
          <p:nvPr/>
        </p:nvSpPr>
        <p:spPr bwMode="auto">
          <a:xfrm>
            <a:off x="7681817" y="4582632"/>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62" name="Rectangle 507"/>
          <p:cNvSpPr>
            <a:spLocks noChangeArrowheads="1"/>
          </p:cNvSpPr>
          <p:nvPr/>
        </p:nvSpPr>
        <p:spPr bwMode="auto">
          <a:xfrm>
            <a:off x="8321621" y="4948250"/>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63" name="Rectangle 507"/>
          <p:cNvSpPr>
            <a:spLocks noChangeArrowheads="1"/>
          </p:cNvSpPr>
          <p:nvPr/>
        </p:nvSpPr>
        <p:spPr bwMode="auto">
          <a:xfrm>
            <a:off x="8669908" y="3011016"/>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4" name="Rectangle 507"/>
          <p:cNvSpPr>
            <a:spLocks noChangeArrowheads="1"/>
          </p:cNvSpPr>
          <p:nvPr/>
        </p:nvSpPr>
        <p:spPr bwMode="auto">
          <a:xfrm>
            <a:off x="8991856" y="2859613"/>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5" name="Rectangle 507"/>
          <p:cNvSpPr>
            <a:spLocks noChangeArrowheads="1"/>
          </p:cNvSpPr>
          <p:nvPr/>
        </p:nvSpPr>
        <p:spPr bwMode="auto">
          <a:xfrm>
            <a:off x="9328673" y="2761458"/>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6" name="Rectangle 507"/>
          <p:cNvSpPr>
            <a:spLocks noChangeArrowheads="1"/>
          </p:cNvSpPr>
          <p:nvPr/>
        </p:nvSpPr>
        <p:spPr bwMode="auto">
          <a:xfrm>
            <a:off x="9986024" y="2531982"/>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7" name="Rectangle 507"/>
          <p:cNvSpPr>
            <a:spLocks noChangeArrowheads="1"/>
          </p:cNvSpPr>
          <p:nvPr/>
        </p:nvSpPr>
        <p:spPr bwMode="auto">
          <a:xfrm>
            <a:off x="8670096" y="4209746"/>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8" name="Rectangle 507"/>
          <p:cNvSpPr>
            <a:spLocks noChangeArrowheads="1"/>
          </p:cNvSpPr>
          <p:nvPr/>
        </p:nvSpPr>
        <p:spPr bwMode="auto">
          <a:xfrm>
            <a:off x="9005482" y="3934470"/>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69" name="Rectangle 507"/>
          <p:cNvSpPr>
            <a:spLocks noChangeArrowheads="1"/>
          </p:cNvSpPr>
          <p:nvPr/>
        </p:nvSpPr>
        <p:spPr bwMode="auto">
          <a:xfrm>
            <a:off x="9329053" y="3721993"/>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70" name="Rectangle 507"/>
          <p:cNvSpPr>
            <a:spLocks noChangeArrowheads="1"/>
          </p:cNvSpPr>
          <p:nvPr/>
        </p:nvSpPr>
        <p:spPr bwMode="auto">
          <a:xfrm>
            <a:off x="9979270" y="3390115"/>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71" name="Rectangle 507"/>
          <p:cNvSpPr>
            <a:spLocks noChangeArrowheads="1"/>
          </p:cNvSpPr>
          <p:nvPr/>
        </p:nvSpPr>
        <p:spPr bwMode="auto">
          <a:xfrm>
            <a:off x="10643384" y="2294824"/>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72" name="Rectangle 507"/>
          <p:cNvSpPr>
            <a:spLocks noChangeArrowheads="1"/>
          </p:cNvSpPr>
          <p:nvPr/>
        </p:nvSpPr>
        <p:spPr bwMode="auto">
          <a:xfrm>
            <a:off x="10645577" y="3087382"/>
            <a:ext cx="57708" cy="1231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ea typeface="ＭＳ Ｐゴシック" pitchFamily="34" charset="-128"/>
                <a:cs typeface="Arial" pitchFamily="34" charset="0"/>
              </a:rPr>
              <a:t>b</a:t>
            </a:r>
            <a:endParaRPr sz="800">
              <a:ea typeface="ＭＳ Ｐゴシック" pitchFamily="34" charset="-128"/>
              <a:cs typeface="Arial" pitchFamily="34" charset="0"/>
            </a:endParaRPr>
          </a:p>
        </p:txBody>
      </p:sp>
      <p:sp>
        <p:nvSpPr>
          <p:cNvPr id="373" name="Rectangle 507"/>
          <p:cNvSpPr>
            <a:spLocks noChangeArrowheads="1"/>
          </p:cNvSpPr>
          <p:nvPr/>
        </p:nvSpPr>
        <p:spPr bwMode="auto">
          <a:xfrm>
            <a:off x="8021891" y="4694862"/>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a:t>a</a:t>
            </a:r>
            <a:endParaRPr sz="800">
              <a:ea typeface="ＭＳ Ｐゴシック" pitchFamily="34" charset="-128"/>
              <a:cs typeface="Arial" pitchFamily="34" charset="0"/>
            </a:endParaRPr>
          </a:p>
        </p:txBody>
      </p:sp>
      <p:sp>
        <p:nvSpPr>
          <p:cNvPr id="374" name="Rectangle 4229"/>
          <p:cNvSpPr>
            <a:spLocks noChangeArrowheads="1"/>
          </p:cNvSpPr>
          <p:nvPr/>
        </p:nvSpPr>
        <p:spPr bwMode="auto">
          <a:xfrm rot="16200000">
            <a:off x="5341742" y="3747294"/>
            <a:ext cx="3066669" cy="184666"/>
          </a:xfrm>
          <a:prstGeom prst="rect">
            <a:avLst/>
          </a:prstGeom>
          <a:noFill/>
          <a:ln w="9525">
            <a:noFill/>
            <a:miter lim="800000"/>
            <a:headEnd/>
            <a:tailEnd/>
          </a:ln>
        </p:spPr>
        <p:txBody>
          <a:bodyPr wrap="square" lIns="0" tIns="0" rIns="0" bIns="0">
            <a:spAutoFit/>
          </a:bodyPr>
          <a:lstStyle/>
          <a:p>
            <a:pPr algn="ctr"/>
            <a:r>
              <a:rPr sz="1200" b="1"/>
              <a:t>Percent</a:t>
            </a:r>
            <a:r>
              <a:rPr lang="en-US" sz="1200" b="1"/>
              <a:t>age</a:t>
            </a:r>
            <a:r>
              <a:rPr sz="1200" b="1"/>
              <a:t> </a:t>
            </a:r>
            <a:r>
              <a:rPr lang="en-GB" sz="1200" b="1"/>
              <a:t>BMD </a:t>
            </a:r>
            <a:r>
              <a:rPr sz="1200" b="1"/>
              <a:t>Change From Baseline</a:t>
            </a:r>
          </a:p>
        </p:txBody>
      </p:sp>
      <p:sp>
        <p:nvSpPr>
          <p:cNvPr id="378" name="Rectangle 4471">
            <a:extLst>
              <a:ext uri="{FF2B5EF4-FFF2-40B4-BE49-F238E27FC236}">
                <a16:creationId xmlns:a16="http://schemas.microsoft.com/office/drawing/2014/main" id="{2A03EBB6-CF0E-4AD8-B524-F9A6A94B26C1}"/>
              </a:ext>
            </a:extLst>
          </p:cNvPr>
          <p:cNvSpPr>
            <a:spLocks noChangeArrowheads="1"/>
          </p:cNvSpPr>
          <p:nvPr/>
        </p:nvSpPr>
        <p:spPr bwMode="auto">
          <a:xfrm>
            <a:off x="8567361" y="5649054"/>
            <a:ext cx="984244" cy="215444"/>
          </a:xfrm>
          <a:prstGeom prst="rect">
            <a:avLst/>
          </a:prstGeom>
          <a:noFill/>
          <a:ln w="9525">
            <a:noFill/>
            <a:miter lim="800000"/>
            <a:headEnd/>
            <a:tailEnd/>
          </a:ln>
        </p:spPr>
        <p:txBody>
          <a:bodyPr wrap="none" lIns="0" tIns="0" rIns="0" bIns="0">
            <a:spAutoFit/>
          </a:bodyPr>
          <a:lstStyle/>
          <a:p>
            <a:r>
              <a:rPr lang="de-AT" sz="1400" b="1" dirty="0"/>
              <a:t>Studienjahr</a:t>
            </a:r>
            <a:endParaRPr sz="1400" b="1" dirty="0"/>
          </a:p>
        </p:txBody>
      </p:sp>
      <p:sp>
        <p:nvSpPr>
          <p:cNvPr id="421" name="Text Placeholder 7">
            <a:extLst>
              <a:ext uri="{FF2B5EF4-FFF2-40B4-BE49-F238E27FC236}">
                <a16:creationId xmlns:a16="http://schemas.microsoft.com/office/drawing/2014/main" id="{D1395344-D656-4D7A-A50A-0DC314AD2190}"/>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US" sz="900" dirty="0" err="1">
                <a:solidFill>
                  <a:schemeClr val="tx1"/>
                </a:solidFill>
              </a:rPr>
              <a:t>Daten</a:t>
            </a:r>
            <a:r>
              <a:rPr lang="en-US" sz="900" dirty="0">
                <a:solidFill>
                  <a:schemeClr val="tx1"/>
                </a:solidFill>
              </a:rPr>
              <a:t> </a:t>
            </a:r>
            <a:r>
              <a:rPr lang="en-US" sz="900" dirty="0" err="1">
                <a:solidFill>
                  <a:schemeClr val="tx1"/>
                </a:solidFill>
              </a:rPr>
              <a:t>dargestellt</a:t>
            </a:r>
            <a:r>
              <a:rPr lang="en-US" sz="900" dirty="0">
                <a:solidFill>
                  <a:schemeClr val="tx1"/>
                </a:solidFill>
              </a:rPr>
              <a:t> </a:t>
            </a:r>
            <a:r>
              <a:rPr lang="en-US" sz="900" dirty="0" err="1">
                <a:solidFill>
                  <a:schemeClr val="tx1"/>
                </a:solidFill>
              </a:rPr>
              <a:t>als</a:t>
            </a:r>
            <a:r>
              <a:rPr lang="en-US" sz="900" dirty="0">
                <a:solidFill>
                  <a:schemeClr val="tx1"/>
                </a:solidFill>
              </a:rPr>
              <a:t> Least-squares Means und 95% KI.</a:t>
            </a:r>
          </a:p>
          <a:p>
            <a:r>
              <a:rPr lang="en-US" sz="900" baseline="30000" dirty="0">
                <a:solidFill>
                  <a:schemeClr val="tx1"/>
                </a:solidFill>
              </a:rPr>
              <a:t>a</a:t>
            </a:r>
            <a:r>
              <a:rPr lang="en-US" sz="900" dirty="0">
                <a:solidFill>
                  <a:schemeClr val="tx1"/>
                </a:solidFill>
              </a:rPr>
              <a:t>p&lt;0.05 </a:t>
            </a:r>
            <a:r>
              <a:rPr lang="en-US" sz="900" dirty="0" err="1">
                <a:solidFill>
                  <a:schemeClr val="tx1"/>
                </a:solidFill>
              </a:rPr>
              <a:t>verglichen</a:t>
            </a:r>
            <a:r>
              <a:rPr lang="en-US" sz="900" dirty="0">
                <a:solidFill>
                  <a:schemeClr val="tx1"/>
                </a:solidFill>
              </a:rPr>
              <a:t> </a:t>
            </a:r>
            <a:r>
              <a:rPr lang="en-US" sz="900" dirty="0" err="1">
                <a:solidFill>
                  <a:schemeClr val="tx1"/>
                </a:solidFill>
              </a:rPr>
              <a:t>mit</a:t>
            </a:r>
            <a:r>
              <a:rPr lang="en-US" sz="900" dirty="0">
                <a:solidFill>
                  <a:schemeClr val="tx1"/>
                </a:solidFill>
              </a:rPr>
              <a:t> FREEDOM Baseline. </a:t>
            </a:r>
            <a:r>
              <a:rPr lang="en-US" sz="900" baseline="30000" dirty="0">
                <a:solidFill>
                  <a:schemeClr val="tx1"/>
                </a:solidFill>
              </a:rPr>
              <a:t>b</a:t>
            </a:r>
            <a:r>
              <a:rPr lang="en-US" sz="900" dirty="0">
                <a:solidFill>
                  <a:schemeClr val="tx1"/>
                </a:solidFill>
              </a:rPr>
              <a:t>p&lt;0.05 </a:t>
            </a:r>
            <a:r>
              <a:rPr lang="en-US" sz="900" dirty="0" err="1">
                <a:solidFill>
                  <a:schemeClr val="tx1"/>
                </a:solidFill>
              </a:rPr>
              <a:t>verglichen</a:t>
            </a:r>
            <a:r>
              <a:rPr lang="en-US" sz="900" dirty="0">
                <a:solidFill>
                  <a:schemeClr val="tx1"/>
                </a:solidFill>
              </a:rPr>
              <a:t> </a:t>
            </a:r>
            <a:r>
              <a:rPr lang="en-US" sz="900" dirty="0" err="1">
                <a:solidFill>
                  <a:schemeClr val="tx1"/>
                </a:solidFill>
              </a:rPr>
              <a:t>mit</a:t>
            </a:r>
            <a:r>
              <a:rPr lang="en-US" sz="900" dirty="0">
                <a:solidFill>
                  <a:schemeClr val="tx1"/>
                </a:solidFill>
              </a:rPr>
              <a:t> FREEDOM und </a:t>
            </a:r>
            <a:r>
              <a:rPr lang="en-US" sz="900" dirty="0" err="1">
                <a:solidFill>
                  <a:schemeClr val="tx1"/>
                </a:solidFill>
              </a:rPr>
              <a:t>Verlängerung</a:t>
            </a:r>
            <a:r>
              <a:rPr lang="en-US" sz="900" dirty="0">
                <a:solidFill>
                  <a:schemeClr val="tx1"/>
                </a:solidFill>
              </a:rPr>
              <a:t> Baselines.</a:t>
            </a:r>
          </a:p>
          <a:p>
            <a:r>
              <a:rPr lang="en-US" sz="900" dirty="0">
                <a:solidFill>
                  <a:schemeClr val="tx1"/>
                </a:solidFill>
              </a:rPr>
              <a:t>BMD = </a:t>
            </a:r>
            <a:r>
              <a:rPr lang="en-US" sz="900" dirty="0" err="1">
                <a:solidFill>
                  <a:schemeClr val="tx1"/>
                </a:solidFill>
              </a:rPr>
              <a:t>Knochendichte</a:t>
            </a:r>
            <a:r>
              <a:rPr lang="en-US" sz="900" dirty="0">
                <a:solidFill>
                  <a:schemeClr val="tx1"/>
                </a:solidFill>
              </a:rPr>
              <a:t> (bone mineral density). </a:t>
            </a:r>
            <a:r>
              <a:rPr lang="en-US" sz="900" dirty="0" err="1">
                <a:solidFill>
                  <a:schemeClr val="tx1"/>
                </a:solidFill>
              </a:rPr>
              <a:t>Adaptiert</a:t>
            </a:r>
            <a:r>
              <a:rPr lang="en-US" sz="900" dirty="0">
                <a:solidFill>
                  <a:schemeClr val="tx1"/>
                </a:solidFill>
              </a:rPr>
              <a:t> von: </a:t>
            </a:r>
            <a:r>
              <a:rPr lang="fr-FR" sz="900" dirty="0">
                <a:solidFill>
                  <a:schemeClr val="tx1"/>
                </a:solidFill>
                <a:ea typeface="ＭＳ Ｐゴシック" pitchFamily="34" charset="-128"/>
              </a:rPr>
              <a:t>Bone HG, et al. </a:t>
            </a:r>
            <a:r>
              <a:rPr lang="fr-FR" sz="900" i="1" dirty="0">
                <a:solidFill>
                  <a:schemeClr val="tx1"/>
                </a:solidFill>
                <a:ea typeface="ＭＳ Ｐゴシック" pitchFamily="34" charset="-128"/>
              </a:rPr>
              <a:t>Lancet </a:t>
            </a:r>
            <a:r>
              <a:rPr lang="fr-FR" sz="900" i="1" dirty="0" err="1">
                <a:solidFill>
                  <a:schemeClr val="tx1"/>
                </a:solidFill>
                <a:ea typeface="ＭＳ Ｐゴシック" pitchFamily="34" charset="-128"/>
              </a:rPr>
              <a:t>Diabetes</a:t>
            </a:r>
            <a:r>
              <a:rPr lang="fr-FR" sz="900" i="1" dirty="0">
                <a:solidFill>
                  <a:schemeClr val="tx1"/>
                </a:solidFill>
                <a:ea typeface="ＭＳ Ｐゴシック" pitchFamily="34" charset="-128"/>
              </a:rPr>
              <a:t> </a:t>
            </a:r>
            <a:r>
              <a:rPr lang="fr-FR" sz="900" i="1" dirty="0" err="1">
                <a:solidFill>
                  <a:schemeClr val="tx1"/>
                </a:solidFill>
                <a:ea typeface="ＭＳ Ｐゴシック" pitchFamily="34" charset="-128"/>
              </a:rPr>
              <a:t>Endocrinol</a:t>
            </a:r>
            <a:r>
              <a:rPr lang="fr-FR" sz="900" i="1" dirty="0">
                <a:solidFill>
                  <a:schemeClr val="tx1"/>
                </a:solidFill>
                <a:ea typeface="ＭＳ Ｐゴシック" pitchFamily="34" charset="-128"/>
              </a:rPr>
              <a:t>. </a:t>
            </a:r>
            <a:r>
              <a:rPr lang="fr-FR" sz="900" dirty="0">
                <a:solidFill>
                  <a:schemeClr val="tx1"/>
                </a:solidFill>
                <a:ea typeface="ＭＳ Ｐゴシック" pitchFamily="34" charset="-128"/>
              </a:rPr>
              <a:t>2017; 5: 513-523.</a:t>
            </a:r>
            <a:endParaRPr lang="fr-FR" sz="900" dirty="0">
              <a:solidFill>
                <a:schemeClr val="tx1"/>
              </a:solidFill>
            </a:endParaRPr>
          </a:p>
        </p:txBody>
      </p:sp>
    </p:spTree>
    <p:custDataLst>
      <p:tags r:id="rId1"/>
    </p:custDataLst>
    <p:extLst>
      <p:ext uri="{BB962C8B-B14F-4D97-AF65-F5344CB8AC3E}">
        <p14:creationId xmlns:p14="http://schemas.microsoft.com/office/powerpoint/2010/main" val="24270501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12182-DA64-4ED6-B407-F93934D1C8F7}"/>
              </a:ext>
            </a:extLst>
          </p:cNvPr>
          <p:cNvPicPr>
            <a:picLocks noChangeAspect="1"/>
          </p:cNvPicPr>
          <p:nvPr/>
        </p:nvPicPr>
        <p:blipFill>
          <a:blip r:embed="rId3"/>
          <a:stretch>
            <a:fillRect/>
          </a:stretch>
        </p:blipFill>
        <p:spPr>
          <a:xfrm>
            <a:off x="0" y="549759"/>
            <a:ext cx="12192000" cy="5758481"/>
          </a:xfrm>
          <a:prstGeom prst="rect">
            <a:avLst/>
          </a:prstGeom>
        </p:spPr>
      </p:pic>
      <p:sp>
        <p:nvSpPr>
          <p:cNvPr id="5" name="Text Placeholder 7">
            <a:extLst>
              <a:ext uri="{FF2B5EF4-FFF2-40B4-BE49-F238E27FC236}">
                <a16:creationId xmlns:a16="http://schemas.microsoft.com/office/drawing/2014/main" id="{008EC0EE-C5A1-4E64-ADBC-C9254CBD7FB5}"/>
              </a:ext>
            </a:extLst>
          </p:cNvPr>
          <p:cNvSpPr txBox="1">
            <a:spLocks/>
          </p:cNvSpPr>
          <p:nvPr/>
        </p:nvSpPr>
        <p:spPr>
          <a:xfrm>
            <a:off x="319791" y="6330315"/>
            <a:ext cx="11572407" cy="456330"/>
          </a:xfrm>
          <a:prstGeom prst="rect">
            <a:avLst/>
          </a:prstGeom>
        </p:spPr>
        <p:txBody>
          <a:bodyPr/>
          <a:lstStyle>
            <a:lvl1pPr marL="231775" indent="-231775" algn="l" rtl="0" eaLnBrk="0" fontAlgn="base" hangingPunct="0">
              <a:lnSpc>
                <a:spcPct val="90000"/>
              </a:lnSpc>
              <a:spcBef>
                <a:spcPct val="50000"/>
              </a:spcBef>
              <a:spcAft>
                <a:spcPct val="0"/>
              </a:spcAft>
              <a:buClr>
                <a:schemeClr val="accent1"/>
              </a:buClr>
              <a:buChar char="•"/>
              <a:defRPr sz="2000">
                <a:solidFill>
                  <a:schemeClr val="tx1"/>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0" indent="0">
              <a:lnSpc>
                <a:spcPct val="100000"/>
              </a:lnSpc>
              <a:spcBef>
                <a:spcPts val="0"/>
              </a:spcBef>
              <a:buNone/>
            </a:pPr>
            <a:r>
              <a:rPr lang="de-AT" sz="900" dirty="0"/>
              <a:t>1 Arznei und Vernunft, Leitlinie Osteoporose 2017</a:t>
            </a:r>
          </a:p>
          <a:p>
            <a:pPr marL="0" indent="0">
              <a:lnSpc>
                <a:spcPct val="100000"/>
              </a:lnSpc>
              <a:spcBef>
                <a:spcPts val="0"/>
              </a:spcBef>
              <a:buNone/>
            </a:pPr>
            <a:r>
              <a:rPr lang="de-AT" sz="900" dirty="0"/>
              <a:t>2 </a:t>
            </a:r>
            <a:r>
              <a:rPr lang="en-US" sz="900" dirty="0"/>
              <a:t>International Osteoporosis Foundation. Facts and Statistics. HYPERLINK „http://www.iofbonehealth.org/facts-statistics“ </a:t>
            </a:r>
            <a:r>
              <a:rPr lang="en-US" sz="900" dirty="0" err="1"/>
              <a:t>Zugriff</a:t>
            </a:r>
            <a:r>
              <a:rPr lang="en-US" sz="900" dirty="0"/>
              <a:t> am 26. September 2018</a:t>
            </a:r>
            <a:endParaRPr lang="de-AT" sz="900" dirty="0"/>
          </a:p>
          <a:p>
            <a:pPr marL="0" indent="0">
              <a:lnSpc>
                <a:spcPct val="100000"/>
              </a:lnSpc>
              <a:spcBef>
                <a:spcPts val="0"/>
              </a:spcBef>
              <a:buNone/>
            </a:pPr>
            <a:r>
              <a:rPr lang="en-US" sz="900" dirty="0"/>
              <a:t>6 </a:t>
            </a:r>
            <a:r>
              <a:rPr lang="en-US" sz="900" dirty="0" err="1"/>
              <a:t>Dimai</a:t>
            </a:r>
            <a:r>
              <a:rPr lang="en-US" sz="900" dirty="0"/>
              <a:t> HP et al. Economic burden of osteoporotic fractures in Austria. Health Econ Rev. 2012 Jun 27;2(1):12</a:t>
            </a:r>
            <a:endParaRPr lang="de-AT" sz="900" dirty="0"/>
          </a:p>
          <a:p>
            <a:pPr marL="0" indent="0">
              <a:lnSpc>
                <a:spcPct val="100000"/>
              </a:lnSpc>
              <a:spcBef>
                <a:spcPct val="0"/>
              </a:spcBef>
              <a:buClrTx/>
              <a:buNone/>
            </a:pPr>
            <a:endParaRPr lang="de-AT" sz="900" kern="0" dirty="0"/>
          </a:p>
        </p:txBody>
      </p:sp>
    </p:spTree>
    <p:extLst>
      <p:ext uri="{BB962C8B-B14F-4D97-AF65-F5344CB8AC3E}">
        <p14:creationId xmlns:p14="http://schemas.microsoft.com/office/powerpoint/2010/main" val="369114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Rectangle 8"/>
          <p:cNvSpPr>
            <a:spLocks noGrp="1" noChangeArrowheads="1"/>
          </p:cNvSpPr>
          <p:nvPr>
            <p:ph type="title"/>
          </p:nvPr>
        </p:nvSpPr>
        <p:spPr/>
        <p:txBody>
          <a:bodyPr/>
          <a:lstStyle/>
          <a:p>
            <a:r>
              <a:rPr lang="de-AT" b="1" dirty="0"/>
              <a:t>Konzentration von CTX und P1NP im Serum über 10 Jahre Denosumab Behandlung</a:t>
            </a:r>
            <a:endParaRPr lang="de-AT" sz="2400" b="1" dirty="0">
              <a:solidFill>
                <a:srgbClr val="FF0000"/>
              </a:solidFill>
            </a:endParaRPr>
          </a:p>
        </p:txBody>
      </p:sp>
      <p:cxnSp>
        <p:nvCxnSpPr>
          <p:cNvPr id="404" name="Straight Connector 403">
            <a:extLst>
              <a:ext uri="{FF2B5EF4-FFF2-40B4-BE49-F238E27FC236}">
                <a16:creationId xmlns:a16="http://schemas.microsoft.com/office/drawing/2014/main" id="{F0EAA2B6-A24D-4000-A97D-0B413C945B82}"/>
              </a:ext>
            </a:extLst>
          </p:cNvPr>
          <p:cNvCxnSpPr/>
          <p:nvPr/>
        </p:nvCxnSpPr>
        <p:spPr bwMode="auto">
          <a:xfrm>
            <a:off x="2066721" y="2310624"/>
            <a:ext cx="0" cy="3052103"/>
          </a:xfrm>
          <a:prstGeom prst="line">
            <a:avLst/>
          </a:prstGeom>
          <a:noFill/>
          <a:ln w="12700" cap="flat" cmpd="sng" algn="ctr">
            <a:solidFill>
              <a:schemeClr val="tx1"/>
            </a:solidFill>
            <a:prstDash val="solid"/>
            <a:round/>
            <a:headEnd type="none" w="med" len="med"/>
            <a:tailEnd type="none" w="med" len="med"/>
          </a:ln>
          <a:effectLst/>
        </p:spPr>
      </p:cxnSp>
      <p:sp>
        <p:nvSpPr>
          <p:cNvPr id="405" name="Rectangle 299">
            <a:extLst>
              <a:ext uri="{FF2B5EF4-FFF2-40B4-BE49-F238E27FC236}">
                <a16:creationId xmlns:a16="http://schemas.microsoft.com/office/drawing/2014/main" id="{5ED243F4-285C-4D85-A223-7CFE3EFDC59A}"/>
              </a:ext>
            </a:extLst>
          </p:cNvPr>
          <p:cNvSpPr>
            <a:spLocks noChangeArrowheads="1"/>
          </p:cNvSpPr>
          <p:nvPr/>
        </p:nvSpPr>
        <p:spPr bwMode="auto">
          <a:xfrm>
            <a:off x="3166242" y="2322725"/>
            <a:ext cx="2305833" cy="3034165"/>
          </a:xfrm>
          <a:prstGeom prst="rect">
            <a:avLst/>
          </a:prstGeom>
          <a:solidFill>
            <a:schemeClr val="bg2">
              <a:alpha val="54000"/>
            </a:schemeClr>
          </a:solidFill>
          <a:ln w="12700" algn="ctr">
            <a:noFill/>
            <a:round/>
            <a:headEnd/>
            <a:tailEnd/>
          </a:ln>
        </p:spPr>
        <p:txBody>
          <a:bodyPr lIns="45720" rIns="45720" anchor="ctr" anchorCtr="1"/>
          <a:lstStyle/>
          <a:p>
            <a:endParaRPr lang="fr-FR"/>
          </a:p>
        </p:txBody>
      </p:sp>
      <p:sp>
        <p:nvSpPr>
          <p:cNvPr id="406" name="Text Box 20">
            <a:extLst>
              <a:ext uri="{FF2B5EF4-FFF2-40B4-BE49-F238E27FC236}">
                <a16:creationId xmlns:a16="http://schemas.microsoft.com/office/drawing/2014/main" id="{7DF3F266-8CD9-4DAB-B5F9-E35BD3E5FD17}"/>
              </a:ext>
            </a:extLst>
          </p:cNvPr>
          <p:cNvSpPr txBox="1">
            <a:spLocks noChangeArrowheads="1"/>
          </p:cNvSpPr>
          <p:nvPr/>
        </p:nvSpPr>
        <p:spPr bwMode="auto">
          <a:xfrm>
            <a:off x="3087770" y="1966888"/>
            <a:ext cx="1280863" cy="286232"/>
          </a:xfrm>
          <a:prstGeom prst="rect">
            <a:avLst/>
          </a:prstGeom>
          <a:noFill/>
          <a:ln w="9525">
            <a:noFill/>
            <a:miter lim="800000"/>
            <a:headEnd/>
            <a:tailEnd/>
          </a:ln>
        </p:spPr>
        <p:txBody>
          <a:bodyPr wrap="none" lIns="18288" tIns="18288" rIns="18288" bIns="18288">
            <a:spAutoFit/>
          </a:bodyPr>
          <a:lstStyle/>
          <a:p>
            <a:pPr algn="ctr">
              <a:lnSpc>
                <a:spcPct val="90000"/>
              </a:lnSpc>
            </a:pPr>
            <a:r>
              <a:rPr lang="en-US" b="1" dirty="0"/>
              <a:t>Serum CTX</a:t>
            </a:r>
          </a:p>
        </p:txBody>
      </p:sp>
      <p:cxnSp>
        <p:nvCxnSpPr>
          <p:cNvPr id="457" name="Straight Connector 600">
            <a:extLst>
              <a:ext uri="{FF2B5EF4-FFF2-40B4-BE49-F238E27FC236}">
                <a16:creationId xmlns:a16="http://schemas.microsoft.com/office/drawing/2014/main" id="{F94D2084-4AB0-48F7-BE97-F8D8B948F1FB}"/>
              </a:ext>
            </a:extLst>
          </p:cNvPr>
          <p:cNvCxnSpPr>
            <a:cxnSpLocks noChangeShapeType="1"/>
          </p:cNvCxnSpPr>
          <p:nvPr/>
        </p:nvCxnSpPr>
        <p:spPr bwMode="auto">
          <a:xfrm flipV="1">
            <a:off x="2066721" y="2625670"/>
            <a:ext cx="3474720" cy="0"/>
          </a:xfrm>
          <a:prstGeom prst="line">
            <a:avLst/>
          </a:prstGeom>
          <a:noFill/>
          <a:ln w="6350" algn="ctr">
            <a:solidFill>
              <a:schemeClr val="tx1"/>
            </a:solidFill>
            <a:prstDash val="dash"/>
            <a:round/>
            <a:headEnd/>
            <a:tailEnd/>
          </a:ln>
        </p:spPr>
      </p:cxnSp>
      <p:cxnSp>
        <p:nvCxnSpPr>
          <p:cNvPr id="458" name="Straight Connector 601">
            <a:extLst>
              <a:ext uri="{FF2B5EF4-FFF2-40B4-BE49-F238E27FC236}">
                <a16:creationId xmlns:a16="http://schemas.microsoft.com/office/drawing/2014/main" id="{3BF202D5-1514-4D6D-83F2-8D8AF6BF697B}"/>
              </a:ext>
            </a:extLst>
          </p:cNvPr>
          <p:cNvCxnSpPr>
            <a:cxnSpLocks noChangeShapeType="1"/>
          </p:cNvCxnSpPr>
          <p:nvPr/>
        </p:nvCxnSpPr>
        <p:spPr bwMode="auto">
          <a:xfrm flipV="1">
            <a:off x="2066721" y="4755414"/>
            <a:ext cx="3474720" cy="0"/>
          </a:xfrm>
          <a:prstGeom prst="line">
            <a:avLst/>
          </a:prstGeom>
          <a:noFill/>
          <a:ln w="6350" algn="ctr">
            <a:solidFill>
              <a:schemeClr val="tx1"/>
            </a:solidFill>
            <a:prstDash val="dash"/>
            <a:round/>
            <a:headEnd/>
            <a:tailEnd/>
          </a:ln>
        </p:spPr>
      </p:cxnSp>
      <p:sp>
        <p:nvSpPr>
          <p:cNvPr id="459" name="Rectangle 714">
            <a:extLst>
              <a:ext uri="{FF2B5EF4-FFF2-40B4-BE49-F238E27FC236}">
                <a16:creationId xmlns:a16="http://schemas.microsoft.com/office/drawing/2014/main" id="{87657214-8B3C-432C-8F7E-48C8575EE718}"/>
              </a:ext>
            </a:extLst>
          </p:cNvPr>
          <p:cNvSpPr>
            <a:spLocks noChangeArrowheads="1"/>
          </p:cNvSpPr>
          <p:nvPr/>
        </p:nvSpPr>
        <p:spPr bwMode="auto">
          <a:xfrm>
            <a:off x="1870795" y="5276605"/>
            <a:ext cx="84960" cy="184666"/>
          </a:xfrm>
          <a:prstGeom prst="rect">
            <a:avLst/>
          </a:prstGeom>
          <a:noFill/>
          <a:ln w="9525">
            <a:noFill/>
            <a:miter lim="800000"/>
            <a:headEnd/>
            <a:tailEnd/>
          </a:ln>
        </p:spPr>
        <p:txBody>
          <a:bodyPr wrap="none" lIns="0" tIns="0" rIns="0" bIns="0">
            <a:spAutoFit/>
          </a:bodyPr>
          <a:lstStyle/>
          <a:p>
            <a:r>
              <a:rPr lang="en-US" sz="1200"/>
              <a:t>0</a:t>
            </a:r>
          </a:p>
        </p:txBody>
      </p:sp>
      <p:sp>
        <p:nvSpPr>
          <p:cNvPr id="460" name="Line 721">
            <a:extLst>
              <a:ext uri="{FF2B5EF4-FFF2-40B4-BE49-F238E27FC236}">
                <a16:creationId xmlns:a16="http://schemas.microsoft.com/office/drawing/2014/main" id="{32FCEDB6-B20D-49B3-828E-7C5A93853D04}"/>
              </a:ext>
            </a:extLst>
          </p:cNvPr>
          <p:cNvSpPr>
            <a:spLocks noChangeShapeType="1"/>
          </p:cNvSpPr>
          <p:nvPr/>
        </p:nvSpPr>
        <p:spPr bwMode="auto">
          <a:xfrm flipH="1">
            <a:off x="1998445" y="4760087"/>
            <a:ext cx="68277"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461" name="Rectangle 722">
            <a:extLst>
              <a:ext uri="{FF2B5EF4-FFF2-40B4-BE49-F238E27FC236}">
                <a16:creationId xmlns:a16="http://schemas.microsoft.com/office/drawing/2014/main" id="{4DD16200-3D91-4BB4-8A91-7BA893FA0CDE}"/>
              </a:ext>
            </a:extLst>
          </p:cNvPr>
          <p:cNvSpPr>
            <a:spLocks noChangeArrowheads="1"/>
          </p:cNvSpPr>
          <p:nvPr/>
        </p:nvSpPr>
        <p:spPr bwMode="auto">
          <a:xfrm>
            <a:off x="1720882" y="4672028"/>
            <a:ext cx="213200" cy="184666"/>
          </a:xfrm>
          <a:prstGeom prst="rect">
            <a:avLst/>
          </a:prstGeom>
          <a:noFill/>
          <a:ln w="9525">
            <a:noFill/>
            <a:miter lim="800000"/>
            <a:headEnd/>
            <a:tailEnd/>
          </a:ln>
        </p:spPr>
        <p:txBody>
          <a:bodyPr wrap="none" lIns="0" tIns="0" rIns="0" bIns="0">
            <a:spAutoFit/>
          </a:bodyPr>
          <a:lstStyle/>
          <a:p>
            <a:r>
              <a:rPr lang="en-US" sz="1200"/>
              <a:t>0.2</a:t>
            </a:r>
          </a:p>
        </p:txBody>
      </p:sp>
      <p:sp>
        <p:nvSpPr>
          <p:cNvPr id="462" name="Line 729">
            <a:extLst>
              <a:ext uri="{FF2B5EF4-FFF2-40B4-BE49-F238E27FC236}">
                <a16:creationId xmlns:a16="http://schemas.microsoft.com/office/drawing/2014/main" id="{6F5435BA-887A-440E-AED9-DF9D7F7AF159}"/>
              </a:ext>
            </a:extLst>
          </p:cNvPr>
          <p:cNvSpPr>
            <a:spLocks noChangeShapeType="1"/>
          </p:cNvSpPr>
          <p:nvPr/>
        </p:nvSpPr>
        <p:spPr bwMode="auto">
          <a:xfrm flipH="1">
            <a:off x="1998445" y="4155510"/>
            <a:ext cx="68277"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463" name="Rectangle 730">
            <a:extLst>
              <a:ext uri="{FF2B5EF4-FFF2-40B4-BE49-F238E27FC236}">
                <a16:creationId xmlns:a16="http://schemas.microsoft.com/office/drawing/2014/main" id="{AC4BEDD0-E20C-425F-BDC1-3335D3C6B4B9}"/>
              </a:ext>
            </a:extLst>
          </p:cNvPr>
          <p:cNvSpPr>
            <a:spLocks noChangeArrowheads="1"/>
          </p:cNvSpPr>
          <p:nvPr/>
        </p:nvSpPr>
        <p:spPr bwMode="auto">
          <a:xfrm>
            <a:off x="1720882" y="4063509"/>
            <a:ext cx="213200" cy="184666"/>
          </a:xfrm>
          <a:prstGeom prst="rect">
            <a:avLst/>
          </a:prstGeom>
          <a:noFill/>
          <a:ln w="9525">
            <a:noFill/>
            <a:miter lim="800000"/>
            <a:headEnd/>
            <a:tailEnd/>
          </a:ln>
        </p:spPr>
        <p:txBody>
          <a:bodyPr wrap="none" lIns="0" tIns="0" rIns="0" bIns="0">
            <a:spAutoFit/>
          </a:bodyPr>
          <a:lstStyle/>
          <a:p>
            <a:r>
              <a:rPr lang="en-US" sz="1200"/>
              <a:t>0.4</a:t>
            </a:r>
          </a:p>
        </p:txBody>
      </p:sp>
      <p:sp>
        <p:nvSpPr>
          <p:cNvPr id="464" name="Line 737">
            <a:extLst>
              <a:ext uri="{FF2B5EF4-FFF2-40B4-BE49-F238E27FC236}">
                <a16:creationId xmlns:a16="http://schemas.microsoft.com/office/drawing/2014/main" id="{C31BEEBF-3BDA-44DB-A588-6425624E291E}"/>
              </a:ext>
            </a:extLst>
          </p:cNvPr>
          <p:cNvSpPr>
            <a:spLocks noChangeShapeType="1"/>
          </p:cNvSpPr>
          <p:nvPr/>
        </p:nvSpPr>
        <p:spPr bwMode="auto">
          <a:xfrm flipH="1">
            <a:off x="1998445" y="3546991"/>
            <a:ext cx="68277"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465" name="Rectangle 738">
            <a:extLst>
              <a:ext uri="{FF2B5EF4-FFF2-40B4-BE49-F238E27FC236}">
                <a16:creationId xmlns:a16="http://schemas.microsoft.com/office/drawing/2014/main" id="{B23D85AC-A5D5-4200-AFAC-6659A334C00C}"/>
              </a:ext>
            </a:extLst>
          </p:cNvPr>
          <p:cNvSpPr>
            <a:spLocks noChangeArrowheads="1"/>
          </p:cNvSpPr>
          <p:nvPr/>
        </p:nvSpPr>
        <p:spPr bwMode="auto">
          <a:xfrm>
            <a:off x="1720882" y="3458933"/>
            <a:ext cx="213200" cy="184666"/>
          </a:xfrm>
          <a:prstGeom prst="rect">
            <a:avLst/>
          </a:prstGeom>
          <a:noFill/>
          <a:ln w="9525">
            <a:noFill/>
            <a:miter lim="800000"/>
            <a:headEnd/>
            <a:tailEnd/>
          </a:ln>
        </p:spPr>
        <p:txBody>
          <a:bodyPr wrap="none" lIns="0" tIns="0" rIns="0" bIns="0">
            <a:spAutoFit/>
          </a:bodyPr>
          <a:lstStyle/>
          <a:p>
            <a:r>
              <a:rPr lang="en-US" sz="1200"/>
              <a:t>0.6</a:t>
            </a:r>
          </a:p>
        </p:txBody>
      </p:sp>
      <p:sp>
        <p:nvSpPr>
          <p:cNvPr id="466" name="Rectangle 746">
            <a:extLst>
              <a:ext uri="{FF2B5EF4-FFF2-40B4-BE49-F238E27FC236}">
                <a16:creationId xmlns:a16="http://schemas.microsoft.com/office/drawing/2014/main" id="{4C432190-7BB4-4AF2-A097-7D2D4480AFAB}"/>
              </a:ext>
            </a:extLst>
          </p:cNvPr>
          <p:cNvSpPr>
            <a:spLocks noChangeArrowheads="1"/>
          </p:cNvSpPr>
          <p:nvPr/>
        </p:nvSpPr>
        <p:spPr bwMode="auto">
          <a:xfrm>
            <a:off x="1720882" y="2854357"/>
            <a:ext cx="213200" cy="184666"/>
          </a:xfrm>
          <a:prstGeom prst="rect">
            <a:avLst/>
          </a:prstGeom>
          <a:noFill/>
          <a:ln w="9525">
            <a:noFill/>
            <a:miter lim="800000"/>
            <a:headEnd/>
            <a:tailEnd/>
          </a:ln>
        </p:spPr>
        <p:txBody>
          <a:bodyPr wrap="none" lIns="0" tIns="0" rIns="0" bIns="0">
            <a:spAutoFit/>
          </a:bodyPr>
          <a:lstStyle/>
          <a:p>
            <a:r>
              <a:rPr lang="en-US" sz="1200"/>
              <a:t>0.8</a:t>
            </a:r>
          </a:p>
        </p:txBody>
      </p:sp>
      <p:sp>
        <p:nvSpPr>
          <p:cNvPr id="467" name="Oval 874">
            <a:extLst>
              <a:ext uri="{FF2B5EF4-FFF2-40B4-BE49-F238E27FC236}">
                <a16:creationId xmlns:a16="http://schemas.microsoft.com/office/drawing/2014/main" id="{C0253899-E7CF-4332-8A15-7D82F060F174}"/>
              </a:ext>
            </a:extLst>
          </p:cNvPr>
          <p:cNvSpPr>
            <a:spLocks noChangeArrowheads="1"/>
          </p:cNvSpPr>
          <p:nvPr/>
        </p:nvSpPr>
        <p:spPr bwMode="auto">
          <a:xfrm>
            <a:off x="2128908" y="3785982"/>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468" name="Rectangle 4229">
            <a:extLst>
              <a:ext uri="{FF2B5EF4-FFF2-40B4-BE49-F238E27FC236}">
                <a16:creationId xmlns:a16="http://schemas.microsoft.com/office/drawing/2014/main" id="{C7C9D425-8424-4F6D-A8A5-3E44F7DFF68E}"/>
              </a:ext>
            </a:extLst>
          </p:cNvPr>
          <p:cNvSpPr>
            <a:spLocks noChangeArrowheads="1"/>
          </p:cNvSpPr>
          <p:nvPr/>
        </p:nvSpPr>
        <p:spPr bwMode="auto">
          <a:xfrm rot="16200000">
            <a:off x="620013" y="3747900"/>
            <a:ext cx="1904999" cy="184666"/>
          </a:xfrm>
          <a:prstGeom prst="rect">
            <a:avLst/>
          </a:prstGeom>
          <a:noFill/>
          <a:ln w="9525">
            <a:noFill/>
            <a:miter lim="800000"/>
            <a:headEnd/>
            <a:tailEnd/>
          </a:ln>
        </p:spPr>
        <p:txBody>
          <a:bodyPr wrap="square" lIns="0" tIns="0" rIns="0" bIns="0">
            <a:spAutoFit/>
          </a:bodyPr>
          <a:lstStyle/>
          <a:p>
            <a:pPr algn="ctr"/>
            <a:r>
              <a:rPr lang="en-US" sz="1200" b="1" dirty="0"/>
              <a:t>Serum CTX, ng/mL</a:t>
            </a:r>
          </a:p>
        </p:txBody>
      </p:sp>
      <p:sp>
        <p:nvSpPr>
          <p:cNvPr id="469" name="Line 745">
            <a:extLst>
              <a:ext uri="{FF2B5EF4-FFF2-40B4-BE49-F238E27FC236}">
                <a16:creationId xmlns:a16="http://schemas.microsoft.com/office/drawing/2014/main" id="{771F9950-6BA7-42C6-A901-6C65D52303FC}"/>
              </a:ext>
            </a:extLst>
          </p:cNvPr>
          <p:cNvSpPr>
            <a:spLocks noChangeShapeType="1"/>
          </p:cNvSpPr>
          <p:nvPr/>
        </p:nvSpPr>
        <p:spPr bwMode="auto">
          <a:xfrm flipH="1">
            <a:off x="1998445" y="2938471"/>
            <a:ext cx="68277"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470" name="Line 745">
            <a:extLst>
              <a:ext uri="{FF2B5EF4-FFF2-40B4-BE49-F238E27FC236}">
                <a16:creationId xmlns:a16="http://schemas.microsoft.com/office/drawing/2014/main" id="{32CF625C-8A57-4A13-A134-DF84546C7298}"/>
              </a:ext>
            </a:extLst>
          </p:cNvPr>
          <p:cNvSpPr>
            <a:spLocks noChangeShapeType="1"/>
          </p:cNvSpPr>
          <p:nvPr/>
        </p:nvSpPr>
        <p:spPr bwMode="auto">
          <a:xfrm flipH="1">
            <a:off x="1998445" y="2314181"/>
            <a:ext cx="68277" cy="0"/>
          </a:xfrm>
          <a:prstGeom prst="line">
            <a:avLst/>
          </a:prstGeom>
          <a:noFill/>
          <a:ln w="23813" cap="sq">
            <a:solidFill>
              <a:srgbClr val="FFFFFF"/>
            </a:solidFill>
            <a:miter lim="800000"/>
            <a:headEnd/>
            <a:tailEnd/>
          </a:ln>
        </p:spPr>
        <p:txBody>
          <a:bodyPr/>
          <a:lstStyle/>
          <a:p>
            <a:endParaRPr lang="en-US"/>
          </a:p>
        </p:txBody>
      </p:sp>
      <p:sp>
        <p:nvSpPr>
          <p:cNvPr id="471" name="Rectangle 746">
            <a:extLst>
              <a:ext uri="{FF2B5EF4-FFF2-40B4-BE49-F238E27FC236}">
                <a16:creationId xmlns:a16="http://schemas.microsoft.com/office/drawing/2014/main" id="{7BD4B933-CF89-4860-8885-F015093A01CF}"/>
              </a:ext>
            </a:extLst>
          </p:cNvPr>
          <p:cNvSpPr>
            <a:spLocks noChangeArrowheads="1"/>
          </p:cNvSpPr>
          <p:nvPr/>
        </p:nvSpPr>
        <p:spPr bwMode="auto">
          <a:xfrm>
            <a:off x="1720882" y="2220866"/>
            <a:ext cx="213200" cy="184666"/>
          </a:xfrm>
          <a:prstGeom prst="rect">
            <a:avLst/>
          </a:prstGeom>
          <a:noFill/>
          <a:ln w="9525">
            <a:noFill/>
            <a:miter lim="800000"/>
            <a:headEnd/>
            <a:tailEnd/>
          </a:ln>
        </p:spPr>
        <p:txBody>
          <a:bodyPr wrap="none" lIns="0" tIns="0" rIns="0" bIns="0">
            <a:spAutoFit/>
          </a:bodyPr>
          <a:lstStyle/>
          <a:p>
            <a:r>
              <a:rPr lang="en-US" sz="1200"/>
              <a:t>1.0</a:t>
            </a:r>
          </a:p>
        </p:txBody>
      </p:sp>
      <p:grpSp>
        <p:nvGrpSpPr>
          <p:cNvPr id="599" name="Group 598">
            <a:extLst>
              <a:ext uri="{FF2B5EF4-FFF2-40B4-BE49-F238E27FC236}">
                <a16:creationId xmlns:a16="http://schemas.microsoft.com/office/drawing/2014/main" id="{B9440731-49E0-41BF-AA84-C253FCF1324F}"/>
              </a:ext>
            </a:extLst>
          </p:cNvPr>
          <p:cNvGrpSpPr/>
          <p:nvPr/>
        </p:nvGrpSpPr>
        <p:grpSpPr>
          <a:xfrm>
            <a:off x="2213118" y="3354158"/>
            <a:ext cx="39154" cy="731520"/>
            <a:chOff x="1498658" y="3213220"/>
            <a:chExt cx="39154" cy="863492"/>
          </a:xfrm>
          <a:solidFill>
            <a:schemeClr val="bg2"/>
          </a:solidFill>
        </p:grpSpPr>
        <p:sp>
          <p:nvSpPr>
            <p:cNvPr id="919" name="Line 764">
              <a:extLst>
                <a:ext uri="{FF2B5EF4-FFF2-40B4-BE49-F238E27FC236}">
                  <a16:creationId xmlns:a16="http://schemas.microsoft.com/office/drawing/2014/main" id="{963C7875-C4D5-478B-BEF5-37F205C60ED7}"/>
                </a:ext>
              </a:extLst>
            </p:cNvPr>
            <p:cNvSpPr>
              <a:spLocks noChangeShapeType="1"/>
            </p:cNvSpPr>
            <p:nvPr/>
          </p:nvSpPr>
          <p:spPr bwMode="auto">
            <a:xfrm>
              <a:off x="1518234" y="3213220"/>
              <a:ext cx="0" cy="863492"/>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920" name="Line 765">
              <a:extLst>
                <a:ext uri="{FF2B5EF4-FFF2-40B4-BE49-F238E27FC236}">
                  <a16:creationId xmlns:a16="http://schemas.microsoft.com/office/drawing/2014/main" id="{0A250093-DD34-4980-B9A3-EFD2FF0442D2}"/>
                </a:ext>
              </a:extLst>
            </p:cNvPr>
            <p:cNvSpPr>
              <a:spLocks noChangeShapeType="1"/>
            </p:cNvSpPr>
            <p:nvPr/>
          </p:nvSpPr>
          <p:spPr bwMode="auto">
            <a:xfrm>
              <a:off x="1498658" y="3213220"/>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922" name="Line 767">
              <a:extLst>
                <a:ext uri="{FF2B5EF4-FFF2-40B4-BE49-F238E27FC236}">
                  <a16:creationId xmlns:a16="http://schemas.microsoft.com/office/drawing/2014/main" id="{9B09B027-50F7-4931-9744-59FA07110D74}"/>
                </a:ext>
              </a:extLst>
            </p:cNvPr>
            <p:cNvSpPr>
              <a:spLocks noChangeShapeType="1"/>
            </p:cNvSpPr>
            <p:nvPr/>
          </p:nvSpPr>
          <p:spPr bwMode="auto">
            <a:xfrm>
              <a:off x="1498658" y="4076712"/>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sp>
        <p:nvSpPr>
          <p:cNvPr id="642" name="Freeform 810">
            <a:extLst>
              <a:ext uri="{FF2B5EF4-FFF2-40B4-BE49-F238E27FC236}">
                <a16:creationId xmlns:a16="http://schemas.microsoft.com/office/drawing/2014/main" id="{B56C9603-2C07-4364-8799-57D773AB6C7F}"/>
              </a:ext>
            </a:extLst>
          </p:cNvPr>
          <p:cNvSpPr>
            <a:spLocks/>
          </p:cNvSpPr>
          <p:nvPr/>
        </p:nvSpPr>
        <p:spPr bwMode="auto">
          <a:xfrm>
            <a:off x="2179968" y="3634910"/>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nvGrpSpPr>
          <p:cNvPr id="643" name="Group 642">
            <a:extLst>
              <a:ext uri="{FF2B5EF4-FFF2-40B4-BE49-F238E27FC236}">
                <a16:creationId xmlns:a16="http://schemas.microsoft.com/office/drawing/2014/main" id="{D3AB578A-6BE8-403A-9268-244E156CC9B2}"/>
              </a:ext>
            </a:extLst>
          </p:cNvPr>
          <p:cNvGrpSpPr/>
          <p:nvPr/>
        </p:nvGrpSpPr>
        <p:grpSpPr>
          <a:xfrm>
            <a:off x="3318975" y="4960419"/>
            <a:ext cx="42973" cy="256032"/>
            <a:chOff x="3187084" y="4100370"/>
            <a:chExt cx="42973" cy="826692"/>
          </a:xfrm>
        </p:grpSpPr>
        <p:sp>
          <p:nvSpPr>
            <p:cNvPr id="916" name="Line 792">
              <a:extLst>
                <a:ext uri="{FF2B5EF4-FFF2-40B4-BE49-F238E27FC236}">
                  <a16:creationId xmlns:a16="http://schemas.microsoft.com/office/drawing/2014/main" id="{1BCAAEFE-9681-4E4B-AA30-FC6EF816DCA3}"/>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917" name="Line 793">
              <a:extLst>
                <a:ext uri="{FF2B5EF4-FFF2-40B4-BE49-F238E27FC236}">
                  <a16:creationId xmlns:a16="http://schemas.microsoft.com/office/drawing/2014/main" id="{6DB79E0E-819C-4C88-BD23-0E597AC54FF3}"/>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18" name="Line 795">
              <a:extLst>
                <a:ext uri="{FF2B5EF4-FFF2-40B4-BE49-F238E27FC236}">
                  <a16:creationId xmlns:a16="http://schemas.microsoft.com/office/drawing/2014/main" id="{3F50631B-EEF3-4E61-823F-BB451D9AEA7A}"/>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sp>
        <p:nvSpPr>
          <p:cNvPr id="644" name="Freeform 814">
            <a:extLst>
              <a:ext uri="{FF2B5EF4-FFF2-40B4-BE49-F238E27FC236}">
                <a16:creationId xmlns:a16="http://schemas.microsoft.com/office/drawing/2014/main" id="{0AEBF035-3367-4830-B789-A53C370729ED}"/>
              </a:ext>
            </a:extLst>
          </p:cNvPr>
          <p:cNvSpPr>
            <a:spLocks/>
          </p:cNvSpPr>
          <p:nvPr/>
        </p:nvSpPr>
        <p:spPr bwMode="auto">
          <a:xfrm>
            <a:off x="3166243" y="5170938"/>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grpSp>
        <p:nvGrpSpPr>
          <p:cNvPr id="645" name="Group 644">
            <a:extLst>
              <a:ext uri="{FF2B5EF4-FFF2-40B4-BE49-F238E27FC236}">
                <a16:creationId xmlns:a16="http://schemas.microsoft.com/office/drawing/2014/main" id="{6F46E006-65BF-474E-AA94-63533446588E}"/>
              </a:ext>
            </a:extLst>
          </p:cNvPr>
          <p:cNvGrpSpPr/>
          <p:nvPr/>
        </p:nvGrpSpPr>
        <p:grpSpPr>
          <a:xfrm>
            <a:off x="2153112" y="3238743"/>
            <a:ext cx="40369" cy="1042416"/>
            <a:chOff x="3128186" y="3389211"/>
            <a:chExt cx="40369" cy="1493040"/>
          </a:xfrm>
        </p:grpSpPr>
        <p:sp>
          <p:nvSpPr>
            <p:cNvPr id="913" name="Line 855">
              <a:extLst>
                <a:ext uri="{FF2B5EF4-FFF2-40B4-BE49-F238E27FC236}">
                  <a16:creationId xmlns:a16="http://schemas.microsoft.com/office/drawing/2014/main" id="{D150D1C9-F757-4EF4-97BD-ABDAE281F5B0}"/>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914" name="Line 856">
              <a:extLst>
                <a:ext uri="{FF2B5EF4-FFF2-40B4-BE49-F238E27FC236}">
                  <a16:creationId xmlns:a16="http://schemas.microsoft.com/office/drawing/2014/main" id="{2DEC9380-1DA9-448F-9706-AD9D59B0FB2A}"/>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915" name="Line 858">
              <a:extLst>
                <a:ext uri="{FF2B5EF4-FFF2-40B4-BE49-F238E27FC236}">
                  <a16:creationId xmlns:a16="http://schemas.microsoft.com/office/drawing/2014/main" id="{F9A832F6-59A3-436B-96E9-B1CE63A5668D}"/>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cxnSp>
        <p:nvCxnSpPr>
          <p:cNvPr id="725" name="Straight Connector 724">
            <a:extLst>
              <a:ext uri="{FF2B5EF4-FFF2-40B4-BE49-F238E27FC236}">
                <a16:creationId xmlns:a16="http://schemas.microsoft.com/office/drawing/2014/main" id="{524B1EAB-898B-4CB6-B457-5D5FC3DC0AFE}"/>
              </a:ext>
            </a:extLst>
          </p:cNvPr>
          <p:cNvCxnSpPr/>
          <p:nvPr/>
        </p:nvCxnSpPr>
        <p:spPr bwMode="auto">
          <a:xfrm>
            <a:off x="2074052" y="5355578"/>
            <a:ext cx="3474720" cy="605"/>
          </a:xfrm>
          <a:prstGeom prst="line">
            <a:avLst/>
          </a:prstGeom>
          <a:noFill/>
          <a:ln w="12700" cap="flat" cmpd="sng" algn="ctr">
            <a:solidFill>
              <a:schemeClr val="tx1"/>
            </a:solidFill>
            <a:prstDash val="solid"/>
            <a:round/>
            <a:headEnd type="none" w="med" len="med"/>
            <a:tailEnd type="none" w="med" len="med"/>
          </a:ln>
          <a:effectLst/>
        </p:spPr>
      </p:cxnSp>
      <p:sp>
        <p:nvSpPr>
          <p:cNvPr id="726" name="Rectangle 4269">
            <a:extLst>
              <a:ext uri="{FF2B5EF4-FFF2-40B4-BE49-F238E27FC236}">
                <a16:creationId xmlns:a16="http://schemas.microsoft.com/office/drawing/2014/main" id="{A33BA623-A2E2-4775-928E-2E4717F120B8}"/>
              </a:ext>
            </a:extLst>
          </p:cNvPr>
          <p:cNvSpPr>
            <a:spLocks noChangeArrowheads="1"/>
          </p:cNvSpPr>
          <p:nvPr/>
        </p:nvSpPr>
        <p:spPr bwMode="auto">
          <a:xfrm>
            <a:off x="2289380" y="2739707"/>
            <a:ext cx="769441" cy="184666"/>
          </a:xfrm>
          <a:prstGeom prst="rect">
            <a:avLst/>
          </a:prstGeom>
          <a:noFill/>
          <a:ln w="9525">
            <a:noFill/>
            <a:miter lim="800000"/>
            <a:headEnd/>
            <a:tailEnd/>
          </a:ln>
        </p:spPr>
        <p:txBody>
          <a:bodyPr wrap="none" lIns="0" tIns="0" rIns="0" bIns="0">
            <a:spAutoFit/>
          </a:bodyPr>
          <a:lstStyle/>
          <a:p>
            <a:pPr algn="ctr">
              <a:defRPr/>
            </a:pPr>
            <a:r>
              <a:rPr lang="en-US" sz="1200" b="1" kern="0" dirty="0"/>
              <a:t>FREEDOM</a:t>
            </a:r>
          </a:p>
        </p:txBody>
      </p:sp>
      <p:sp>
        <p:nvSpPr>
          <p:cNvPr id="727" name="Rectangle 4270">
            <a:extLst>
              <a:ext uri="{FF2B5EF4-FFF2-40B4-BE49-F238E27FC236}">
                <a16:creationId xmlns:a16="http://schemas.microsoft.com/office/drawing/2014/main" id="{7E700D42-F37E-432A-A42F-A1DCFB55B17D}"/>
              </a:ext>
            </a:extLst>
          </p:cNvPr>
          <p:cNvSpPr>
            <a:spLocks noChangeArrowheads="1"/>
          </p:cNvSpPr>
          <p:nvPr/>
        </p:nvSpPr>
        <p:spPr bwMode="auto">
          <a:xfrm>
            <a:off x="3826484" y="2739707"/>
            <a:ext cx="992258" cy="184666"/>
          </a:xfrm>
          <a:prstGeom prst="rect">
            <a:avLst/>
          </a:prstGeom>
          <a:noFill/>
          <a:ln w="9525">
            <a:noFill/>
            <a:miter lim="800000"/>
            <a:headEnd/>
            <a:tailEnd/>
          </a:ln>
        </p:spPr>
        <p:txBody>
          <a:bodyPr wrap="none" lIns="0" tIns="0" rIns="0" bIns="0">
            <a:spAutoFit/>
          </a:bodyPr>
          <a:lstStyle/>
          <a:p>
            <a:pPr algn="ctr">
              <a:defRPr/>
            </a:pPr>
            <a:r>
              <a:rPr lang="de-AT" sz="1200" b="1" kern="0" dirty="0"/>
              <a:t>Verlängerung</a:t>
            </a:r>
          </a:p>
        </p:txBody>
      </p:sp>
      <p:sp>
        <p:nvSpPr>
          <p:cNvPr id="728" name="Line 283">
            <a:extLst>
              <a:ext uri="{FF2B5EF4-FFF2-40B4-BE49-F238E27FC236}">
                <a16:creationId xmlns:a16="http://schemas.microsoft.com/office/drawing/2014/main" id="{AC95249A-B9A2-461D-901C-113B18F10732}"/>
              </a:ext>
            </a:extLst>
          </p:cNvPr>
          <p:cNvSpPr>
            <a:spLocks noChangeShapeType="1"/>
          </p:cNvSpPr>
          <p:nvPr/>
        </p:nvSpPr>
        <p:spPr bwMode="auto">
          <a:xfrm flipH="1">
            <a:off x="1992349" y="5353729"/>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729" name="Line 59">
            <a:extLst>
              <a:ext uri="{FF2B5EF4-FFF2-40B4-BE49-F238E27FC236}">
                <a16:creationId xmlns:a16="http://schemas.microsoft.com/office/drawing/2014/main" id="{B83C74A5-7214-44DB-8654-A8B64FDFAB40}"/>
              </a:ext>
            </a:extLst>
          </p:cNvPr>
          <p:cNvSpPr>
            <a:spLocks noChangeShapeType="1"/>
          </p:cNvSpPr>
          <p:nvPr/>
        </p:nvSpPr>
        <p:spPr bwMode="auto">
          <a:xfrm>
            <a:off x="2178027"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30" name="Line 345">
            <a:extLst>
              <a:ext uri="{FF2B5EF4-FFF2-40B4-BE49-F238E27FC236}">
                <a16:creationId xmlns:a16="http://schemas.microsoft.com/office/drawing/2014/main" id="{FCDABB1B-DD8A-4955-ABB8-D09F2F5FBC17}"/>
              </a:ext>
            </a:extLst>
          </p:cNvPr>
          <p:cNvSpPr>
            <a:spLocks noChangeShapeType="1"/>
          </p:cNvSpPr>
          <p:nvPr/>
        </p:nvSpPr>
        <p:spPr bwMode="auto">
          <a:xfrm>
            <a:off x="2507432"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35" name="Line 346">
            <a:extLst>
              <a:ext uri="{FF2B5EF4-FFF2-40B4-BE49-F238E27FC236}">
                <a16:creationId xmlns:a16="http://schemas.microsoft.com/office/drawing/2014/main" id="{DD494C91-8F3D-4C76-B434-37E59EE86C01}"/>
              </a:ext>
            </a:extLst>
          </p:cNvPr>
          <p:cNvSpPr>
            <a:spLocks noChangeShapeType="1"/>
          </p:cNvSpPr>
          <p:nvPr/>
        </p:nvSpPr>
        <p:spPr bwMode="auto">
          <a:xfrm>
            <a:off x="3495647"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36" name="Line 347">
            <a:extLst>
              <a:ext uri="{FF2B5EF4-FFF2-40B4-BE49-F238E27FC236}">
                <a16:creationId xmlns:a16="http://schemas.microsoft.com/office/drawing/2014/main" id="{68C0A230-B35F-4918-A5CB-793B4D417960}"/>
              </a:ext>
            </a:extLst>
          </p:cNvPr>
          <p:cNvSpPr>
            <a:spLocks noChangeShapeType="1"/>
          </p:cNvSpPr>
          <p:nvPr/>
        </p:nvSpPr>
        <p:spPr bwMode="auto">
          <a:xfrm>
            <a:off x="4154457"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64" name="Line 348">
            <a:extLst>
              <a:ext uri="{FF2B5EF4-FFF2-40B4-BE49-F238E27FC236}">
                <a16:creationId xmlns:a16="http://schemas.microsoft.com/office/drawing/2014/main" id="{4D4B9995-183D-4E75-A536-2406E6432C4D}"/>
              </a:ext>
            </a:extLst>
          </p:cNvPr>
          <p:cNvSpPr>
            <a:spLocks noChangeShapeType="1"/>
          </p:cNvSpPr>
          <p:nvPr/>
        </p:nvSpPr>
        <p:spPr bwMode="auto">
          <a:xfrm>
            <a:off x="4483862"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65" name="Line 349">
            <a:extLst>
              <a:ext uri="{FF2B5EF4-FFF2-40B4-BE49-F238E27FC236}">
                <a16:creationId xmlns:a16="http://schemas.microsoft.com/office/drawing/2014/main" id="{11162A9C-D9D1-462A-8EC8-4F52828BEFB8}"/>
              </a:ext>
            </a:extLst>
          </p:cNvPr>
          <p:cNvSpPr>
            <a:spLocks noChangeShapeType="1"/>
          </p:cNvSpPr>
          <p:nvPr/>
        </p:nvSpPr>
        <p:spPr bwMode="auto">
          <a:xfrm>
            <a:off x="4813267"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66" name="Line 350">
            <a:extLst>
              <a:ext uri="{FF2B5EF4-FFF2-40B4-BE49-F238E27FC236}">
                <a16:creationId xmlns:a16="http://schemas.microsoft.com/office/drawing/2014/main" id="{1AC1FD3A-53D1-49F5-A96D-3C5A561C7278}"/>
              </a:ext>
            </a:extLst>
          </p:cNvPr>
          <p:cNvSpPr>
            <a:spLocks noChangeShapeType="1"/>
          </p:cNvSpPr>
          <p:nvPr/>
        </p:nvSpPr>
        <p:spPr bwMode="auto">
          <a:xfrm>
            <a:off x="5142672"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67" name="Line 351">
            <a:extLst>
              <a:ext uri="{FF2B5EF4-FFF2-40B4-BE49-F238E27FC236}">
                <a16:creationId xmlns:a16="http://schemas.microsoft.com/office/drawing/2014/main" id="{B9AED24C-8AFD-4B2F-9101-B7EA86045FF0}"/>
              </a:ext>
            </a:extLst>
          </p:cNvPr>
          <p:cNvSpPr>
            <a:spLocks noChangeShapeType="1"/>
          </p:cNvSpPr>
          <p:nvPr/>
        </p:nvSpPr>
        <p:spPr bwMode="auto">
          <a:xfrm>
            <a:off x="5472075"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68" name="Rectangle 4464">
            <a:extLst>
              <a:ext uri="{FF2B5EF4-FFF2-40B4-BE49-F238E27FC236}">
                <a16:creationId xmlns:a16="http://schemas.microsoft.com/office/drawing/2014/main" id="{2F0F46AE-D6D0-4150-BA86-F1CD8395BDF9}"/>
              </a:ext>
            </a:extLst>
          </p:cNvPr>
          <p:cNvSpPr>
            <a:spLocks noChangeArrowheads="1"/>
          </p:cNvSpPr>
          <p:nvPr/>
        </p:nvSpPr>
        <p:spPr bwMode="auto">
          <a:xfrm>
            <a:off x="2462439" y="5428336"/>
            <a:ext cx="84960" cy="184666"/>
          </a:xfrm>
          <a:prstGeom prst="rect">
            <a:avLst/>
          </a:prstGeom>
          <a:noFill/>
          <a:ln w="9525">
            <a:noFill/>
            <a:miter lim="800000"/>
            <a:headEnd/>
            <a:tailEnd/>
          </a:ln>
        </p:spPr>
        <p:txBody>
          <a:bodyPr wrap="none" lIns="0" tIns="0" rIns="0" bIns="0">
            <a:spAutoFit/>
          </a:bodyPr>
          <a:lstStyle/>
          <a:p>
            <a:r>
              <a:rPr lang="en-US" sz="1200"/>
              <a:t>1</a:t>
            </a:r>
          </a:p>
        </p:txBody>
      </p:sp>
      <p:sp>
        <p:nvSpPr>
          <p:cNvPr id="769" name="Rectangle 4465">
            <a:extLst>
              <a:ext uri="{FF2B5EF4-FFF2-40B4-BE49-F238E27FC236}">
                <a16:creationId xmlns:a16="http://schemas.microsoft.com/office/drawing/2014/main" id="{A1445DD5-63BF-4CB1-B819-8D3EF835C820}"/>
              </a:ext>
            </a:extLst>
          </p:cNvPr>
          <p:cNvSpPr>
            <a:spLocks noChangeArrowheads="1"/>
          </p:cNvSpPr>
          <p:nvPr/>
        </p:nvSpPr>
        <p:spPr bwMode="auto">
          <a:xfrm>
            <a:off x="2791698" y="5428336"/>
            <a:ext cx="84960" cy="184666"/>
          </a:xfrm>
          <a:prstGeom prst="rect">
            <a:avLst/>
          </a:prstGeom>
          <a:noFill/>
          <a:ln w="9525">
            <a:noFill/>
            <a:miter lim="800000"/>
            <a:headEnd/>
            <a:tailEnd/>
          </a:ln>
        </p:spPr>
        <p:txBody>
          <a:bodyPr wrap="none" lIns="0" tIns="0" rIns="0" bIns="0">
            <a:spAutoFit/>
          </a:bodyPr>
          <a:lstStyle/>
          <a:p>
            <a:r>
              <a:rPr lang="en-US" sz="1200"/>
              <a:t>2</a:t>
            </a:r>
          </a:p>
        </p:txBody>
      </p:sp>
      <p:sp>
        <p:nvSpPr>
          <p:cNvPr id="770" name="Rectangle 4466">
            <a:extLst>
              <a:ext uri="{FF2B5EF4-FFF2-40B4-BE49-F238E27FC236}">
                <a16:creationId xmlns:a16="http://schemas.microsoft.com/office/drawing/2014/main" id="{17F5C660-0C46-4EDD-8F13-38ADC183F8F4}"/>
              </a:ext>
            </a:extLst>
          </p:cNvPr>
          <p:cNvSpPr>
            <a:spLocks noChangeArrowheads="1"/>
          </p:cNvSpPr>
          <p:nvPr/>
        </p:nvSpPr>
        <p:spPr bwMode="auto">
          <a:xfrm>
            <a:off x="3120957" y="5428336"/>
            <a:ext cx="84960" cy="184666"/>
          </a:xfrm>
          <a:prstGeom prst="rect">
            <a:avLst/>
          </a:prstGeom>
          <a:noFill/>
          <a:ln w="9525">
            <a:noFill/>
            <a:miter lim="800000"/>
            <a:headEnd/>
            <a:tailEnd/>
          </a:ln>
        </p:spPr>
        <p:txBody>
          <a:bodyPr wrap="none" lIns="0" tIns="0" rIns="0" bIns="0">
            <a:spAutoFit/>
          </a:bodyPr>
          <a:lstStyle/>
          <a:p>
            <a:r>
              <a:rPr lang="en-US" sz="1200"/>
              <a:t>3</a:t>
            </a:r>
          </a:p>
        </p:txBody>
      </p:sp>
      <p:sp>
        <p:nvSpPr>
          <p:cNvPr id="771" name="Rectangle 4467">
            <a:extLst>
              <a:ext uri="{FF2B5EF4-FFF2-40B4-BE49-F238E27FC236}">
                <a16:creationId xmlns:a16="http://schemas.microsoft.com/office/drawing/2014/main" id="{A73DC9E2-C684-4A50-BD06-9B5C0A9AD181}"/>
              </a:ext>
            </a:extLst>
          </p:cNvPr>
          <p:cNvSpPr>
            <a:spLocks noChangeArrowheads="1"/>
          </p:cNvSpPr>
          <p:nvPr/>
        </p:nvSpPr>
        <p:spPr bwMode="auto">
          <a:xfrm>
            <a:off x="3450216" y="5428336"/>
            <a:ext cx="84960" cy="184666"/>
          </a:xfrm>
          <a:prstGeom prst="rect">
            <a:avLst/>
          </a:prstGeom>
          <a:noFill/>
          <a:ln w="9525">
            <a:noFill/>
            <a:miter lim="800000"/>
            <a:headEnd/>
            <a:tailEnd/>
          </a:ln>
        </p:spPr>
        <p:txBody>
          <a:bodyPr wrap="none" lIns="0" tIns="0" rIns="0" bIns="0">
            <a:spAutoFit/>
          </a:bodyPr>
          <a:lstStyle/>
          <a:p>
            <a:r>
              <a:rPr lang="en-US" sz="1200"/>
              <a:t>4</a:t>
            </a:r>
          </a:p>
        </p:txBody>
      </p:sp>
      <p:sp>
        <p:nvSpPr>
          <p:cNvPr id="772" name="Rectangle 4468">
            <a:extLst>
              <a:ext uri="{FF2B5EF4-FFF2-40B4-BE49-F238E27FC236}">
                <a16:creationId xmlns:a16="http://schemas.microsoft.com/office/drawing/2014/main" id="{E267297F-2F4A-4316-AC99-BB7B30C0CE1A}"/>
              </a:ext>
            </a:extLst>
          </p:cNvPr>
          <p:cNvSpPr>
            <a:spLocks noChangeArrowheads="1"/>
          </p:cNvSpPr>
          <p:nvPr/>
        </p:nvSpPr>
        <p:spPr bwMode="auto">
          <a:xfrm>
            <a:off x="3779475" y="5428336"/>
            <a:ext cx="84960" cy="184666"/>
          </a:xfrm>
          <a:prstGeom prst="rect">
            <a:avLst/>
          </a:prstGeom>
          <a:noFill/>
          <a:ln w="9525">
            <a:noFill/>
            <a:miter lim="800000"/>
            <a:headEnd/>
            <a:tailEnd/>
          </a:ln>
        </p:spPr>
        <p:txBody>
          <a:bodyPr wrap="none" lIns="0" tIns="0" rIns="0" bIns="0">
            <a:spAutoFit/>
          </a:bodyPr>
          <a:lstStyle/>
          <a:p>
            <a:r>
              <a:rPr lang="en-US" sz="1200"/>
              <a:t>5</a:t>
            </a:r>
          </a:p>
        </p:txBody>
      </p:sp>
      <p:sp>
        <p:nvSpPr>
          <p:cNvPr id="773" name="Rectangle 4469">
            <a:extLst>
              <a:ext uri="{FF2B5EF4-FFF2-40B4-BE49-F238E27FC236}">
                <a16:creationId xmlns:a16="http://schemas.microsoft.com/office/drawing/2014/main" id="{E6AB14E7-5246-49CA-917D-2922A944FFBB}"/>
              </a:ext>
            </a:extLst>
          </p:cNvPr>
          <p:cNvSpPr>
            <a:spLocks noChangeArrowheads="1"/>
          </p:cNvSpPr>
          <p:nvPr/>
        </p:nvSpPr>
        <p:spPr bwMode="auto">
          <a:xfrm>
            <a:off x="2133180" y="5428336"/>
            <a:ext cx="84960" cy="184666"/>
          </a:xfrm>
          <a:prstGeom prst="rect">
            <a:avLst/>
          </a:prstGeom>
          <a:noFill/>
          <a:ln w="9525">
            <a:noFill/>
            <a:miter lim="800000"/>
            <a:headEnd/>
            <a:tailEnd/>
          </a:ln>
        </p:spPr>
        <p:txBody>
          <a:bodyPr wrap="none" lIns="0" tIns="0" rIns="0" bIns="0">
            <a:spAutoFit/>
          </a:bodyPr>
          <a:lstStyle/>
          <a:p>
            <a:r>
              <a:rPr lang="en-US" sz="1200" dirty="0"/>
              <a:t>0</a:t>
            </a:r>
          </a:p>
        </p:txBody>
      </p:sp>
      <p:sp>
        <p:nvSpPr>
          <p:cNvPr id="774" name="Rectangle 4468">
            <a:extLst>
              <a:ext uri="{FF2B5EF4-FFF2-40B4-BE49-F238E27FC236}">
                <a16:creationId xmlns:a16="http://schemas.microsoft.com/office/drawing/2014/main" id="{AAE30FB2-FFB5-478C-9B1E-D95BA73BADC9}"/>
              </a:ext>
            </a:extLst>
          </p:cNvPr>
          <p:cNvSpPr>
            <a:spLocks noChangeArrowheads="1"/>
          </p:cNvSpPr>
          <p:nvPr/>
        </p:nvSpPr>
        <p:spPr bwMode="auto">
          <a:xfrm>
            <a:off x="4108734" y="5428336"/>
            <a:ext cx="84960" cy="184666"/>
          </a:xfrm>
          <a:prstGeom prst="rect">
            <a:avLst/>
          </a:prstGeom>
          <a:noFill/>
          <a:ln w="9525">
            <a:noFill/>
            <a:miter lim="800000"/>
            <a:headEnd/>
            <a:tailEnd/>
          </a:ln>
        </p:spPr>
        <p:txBody>
          <a:bodyPr wrap="none" lIns="0" tIns="0" rIns="0" bIns="0">
            <a:spAutoFit/>
          </a:bodyPr>
          <a:lstStyle/>
          <a:p>
            <a:r>
              <a:rPr lang="en-US" sz="1200"/>
              <a:t>6</a:t>
            </a:r>
            <a:endParaRPr lang="en-US" sz="1200" b="1"/>
          </a:p>
        </p:txBody>
      </p:sp>
      <p:sp>
        <p:nvSpPr>
          <p:cNvPr id="775" name="Line 345">
            <a:extLst>
              <a:ext uri="{FF2B5EF4-FFF2-40B4-BE49-F238E27FC236}">
                <a16:creationId xmlns:a16="http://schemas.microsoft.com/office/drawing/2014/main" id="{84635DB4-B8C7-4EB9-A341-2E9D1BE5D750}"/>
              </a:ext>
            </a:extLst>
          </p:cNvPr>
          <p:cNvSpPr>
            <a:spLocks noChangeShapeType="1"/>
          </p:cNvSpPr>
          <p:nvPr/>
        </p:nvSpPr>
        <p:spPr bwMode="auto">
          <a:xfrm>
            <a:off x="2836837"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76" name="Line 345">
            <a:extLst>
              <a:ext uri="{FF2B5EF4-FFF2-40B4-BE49-F238E27FC236}">
                <a16:creationId xmlns:a16="http://schemas.microsoft.com/office/drawing/2014/main" id="{0940445E-B541-4769-92E6-54587D7A4F97}"/>
              </a:ext>
            </a:extLst>
          </p:cNvPr>
          <p:cNvSpPr>
            <a:spLocks noChangeShapeType="1"/>
          </p:cNvSpPr>
          <p:nvPr/>
        </p:nvSpPr>
        <p:spPr bwMode="auto">
          <a:xfrm>
            <a:off x="3825052"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77" name="Rectangle 4468">
            <a:extLst>
              <a:ext uri="{FF2B5EF4-FFF2-40B4-BE49-F238E27FC236}">
                <a16:creationId xmlns:a16="http://schemas.microsoft.com/office/drawing/2014/main" id="{C420FA8A-503F-4E5E-84CE-A497B70DFB2E}"/>
              </a:ext>
            </a:extLst>
          </p:cNvPr>
          <p:cNvSpPr>
            <a:spLocks noChangeArrowheads="1"/>
          </p:cNvSpPr>
          <p:nvPr/>
        </p:nvSpPr>
        <p:spPr bwMode="auto">
          <a:xfrm>
            <a:off x="4437993" y="5428336"/>
            <a:ext cx="84960" cy="184666"/>
          </a:xfrm>
          <a:prstGeom prst="rect">
            <a:avLst/>
          </a:prstGeom>
          <a:noFill/>
          <a:ln w="9525">
            <a:noFill/>
            <a:miter lim="800000"/>
            <a:headEnd/>
            <a:tailEnd/>
          </a:ln>
        </p:spPr>
        <p:txBody>
          <a:bodyPr wrap="none" lIns="0" tIns="0" rIns="0" bIns="0">
            <a:spAutoFit/>
          </a:bodyPr>
          <a:lstStyle/>
          <a:p>
            <a:r>
              <a:rPr lang="en-US" sz="1200"/>
              <a:t>7</a:t>
            </a:r>
            <a:endParaRPr lang="en-US" sz="1200" b="1"/>
          </a:p>
        </p:txBody>
      </p:sp>
      <p:sp>
        <p:nvSpPr>
          <p:cNvPr id="778" name="Rectangle 4468">
            <a:extLst>
              <a:ext uri="{FF2B5EF4-FFF2-40B4-BE49-F238E27FC236}">
                <a16:creationId xmlns:a16="http://schemas.microsoft.com/office/drawing/2014/main" id="{2D3E8409-842F-4B70-9BF3-CBC387FB63F4}"/>
              </a:ext>
            </a:extLst>
          </p:cNvPr>
          <p:cNvSpPr>
            <a:spLocks noChangeArrowheads="1"/>
          </p:cNvSpPr>
          <p:nvPr/>
        </p:nvSpPr>
        <p:spPr bwMode="auto">
          <a:xfrm>
            <a:off x="5386474" y="5428336"/>
            <a:ext cx="169918" cy="184666"/>
          </a:xfrm>
          <a:prstGeom prst="rect">
            <a:avLst/>
          </a:prstGeom>
          <a:noFill/>
          <a:ln w="9525">
            <a:noFill/>
            <a:miter lim="800000"/>
            <a:headEnd/>
            <a:tailEnd/>
          </a:ln>
        </p:spPr>
        <p:txBody>
          <a:bodyPr wrap="none" lIns="0" tIns="0" rIns="0" bIns="0">
            <a:spAutoFit/>
          </a:bodyPr>
          <a:lstStyle/>
          <a:p>
            <a:r>
              <a:rPr lang="en-US" sz="1200"/>
              <a:t>10</a:t>
            </a:r>
            <a:endParaRPr lang="en-US" sz="1200" b="1"/>
          </a:p>
        </p:txBody>
      </p:sp>
      <p:sp>
        <p:nvSpPr>
          <p:cNvPr id="779" name="Line 345">
            <a:extLst>
              <a:ext uri="{FF2B5EF4-FFF2-40B4-BE49-F238E27FC236}">
                <a16:creationId xmlns:a16="http://schemas.microsoft.com/office/drawing/2014/main" id="{BEC95229-611D-4F00-A2F2-4CD69C33C375}"/>
              </a:ext>
            </a:extLst>
          </p:cNvPr>
          <p:cNvSpPr>
            <a:spLocks noChangeShapeType="1"/>
          </p:cNvSpPr>
          <p:nvPr/>
        </p:nvSpPr>
        <p:spPr bwMode="auto">
          <a:xfrm>
            <a:off x="3166242" y="5363640"/>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780" name="Rectangle 4468">
            <a:extLst>
              <a:ext uri="{FF2B5EF4-FFF2-40B4-BE49-F238E27FC236}">
                <a16:creationId xmlns:a16="http://schemas.microsoft.com/office/drawing/2014/main" id="{2E5B24D9-D915-4AA9-AB71-246484BCF45A}"/>
              </a:ext>
            </a:extLst>
          </p:cNvPr>
          <p:cNvSpPr>
            <a:spLocks noChangeArrowheads="1"/>
          </p:cNvSpPr>
          <p:nvPr/>
        </p:nvSpPr>
        <p:spPr bwMode="auto">
          <a:xfrm>
            <a:off x="4767252" y="5428336"/>
            <a:ext cx="84960" cy="184666"/>
          </a:xfrm>
          <a:prstGeom prst="rect">
            <a:avLst/>
          </a:prstGeom>
          <a:noFill/>
          <a:ln w="9525">
            <a:noFill/>
            <a:miter lim="800000"/>
            <a:headEnd/>
            <a:tailEnd/>
          </a:ln>
        </p:spPr>
        <p:txBody>
          <a:bodyPr wrap="none" lIns="0" tIns="0" rIns="0" bIns="0">
            <a:spAutoFit/>
          </a:bodyPr>
          <a:lstStyle/>
          <a:p>
            <a:r>
              <a:rPr lang="en-US" sz="1200"/>
              <a:t>8</a:t>
            </a:r>
            <a:endParaRPr lang="en-US" sz="1200" b="1"/>
          </a:p>
        </p:txBody>
      </p:sp>
      <p:sp>
        <p:nvSpPr>
          <p:cNvPr id="781" name="Rectangle 4468">
            <a:extLst>
              <a:ext uri="{FF2B5EF4-FFF2-40B4-BE49-F238E27FC236}">
                <a16:creationId xmlns:a16="http://schemas.microsoft.com/office/drawing/2014/main" id="{39CB7F36-A1C1-41EA-B002-64268D2C3739}"/>
              </a:ext>
            </a:extLst>
          </p:cNvPr>
          <p:cNvSpPr>
            <a:spLocks noChangeArrowheads="1"/>
          </p:cNvSpPr>
          <p:nvPr/>
        </p:nvSpPr>
        <p:spPr bwMode="auto">
          <a:xfrm>
            <a:off x="5096513" y="5428336"/>
            <a:ext cx="84960" cy="184666"/>
          </a:xfrm>
          <a:prstGeom prst="rect">
            <a:avLst/>
          </a:prstGeom>
          <a:noFill/>
          <a:ln w="9525">
            <a:noFill/>
            <a:miter lim="800000"/>
            <a:headEnd/>
            <a:tailEnd/>
          </a:ln>
        </p:spPr>
        <p:txBody>
          <a:bodyPr wrap="none" lIns="0" tIns="0" rIns="0" bIns="0">
            <a:spAutoFit/>
          </a:bodyPr>
          <a:lstStyle/>
          <a:p>
            <a:r>
              <a:rPr lang="en-US" sz="1200"/>
              <a:t>9</a:t>
            </a:r>
          </a:p>
        </p:txBody>
      </p:sp>
      <p:sp>
        <p:nvSpPr>
          <p:cNvPr id="782" name="Oval 874">
            <a:extLst>
              <a:ext uri="{FF2B5EF4-FFF2-40B4-BE49-F238E27FC236}">
                <a16:creationId xmlns:a16="http://schemas.microsoft.com/office/drawing/2014/main" id="{174259A7-9009-44CA-983E-9AD18C1A3FBE}"/>
              </a:ext>
            </a:extLst>
          </p:cNvPr>
          <p:cNvSpPr>
            <a:spLocks noChangeArrowheads="1"/>
          </p:cNvSpPr>
          <p:nvPr/>
        </p:nvSpPr>
        <p:spPr bwMode="auto">
          <a:xfrm>
            <a:off x="2147798" y="5175088"/>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3" name="Oval 874">
            <a:extLst>
              <a:ext uri="{FF2B5EF4-FFF2-40B4-BE49-F238E27FC236}">
                <a16:creationId xmlns:a16="http://schemas.microsoft.com/office/drawing/2014/main" id="{BE94BC07-E4B6-4830-9832-298BA0713996}"/>
              </a:ext>
            </a:extLst>
          </p:cNvPr>
          <p:cNvSpPr>
            <a:spLocks noChangeArrowheads="1"/>
          </p:cNvSpPr>
          <p:nvPr/>
        </p:nvSpPr>
        <p:spPr bwMode="auto">
          <a:xfrm>
            <a:off x="2281409" y="5043764"/>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4" name="Oval 874">
            <a:extLst>
              <a:ext uri="{FF2B5EF4-FFF2-40B4-BE49-F238E27FC236}">
                <a16:creationId xmlns:a16="http://schemas.microsoft.com/office/drawing/2014/main" id="{D56D2DD2-D131-4090-9A95-294341B885C4}"/>
              </a:ext>
            </a:extLst>
          </p:cNvPr>
          <p:cNvSpPr>
            <a:spLocks noChangeArrowheads="1"/>
          </p:cNvSpPr>
          <p:nvPr/>
        </p:nvSpPr>
        <p:spPr bwMode="auto">
          <a:xfrm>
            <a:off x="2445685" y="4915327"/>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5" name="Oval 874">
            <a:extLst>
              <a:ext uri="{FF2B5EF4-FFF2-40B4-BE49-F238E27FC236}">
                <a16:creationId xmlns:a16="http://schemas.microsoft.com/office/drawing/2014/main" id="{4EB3C7A5-C442-4284-BAE5-35262040D559}"/>
              </a:ext>
            </a:extLst>
          </p:cNvPr>
          <p:cNvSpPr>
            <a:spLocks noChangeArrowheads="1"/>
          </p:cNvSpPr>
          <p:nvPr/>
        </p:nvSpPr>
        <p:spPr bwMode="auto">
          <a:xfrm>
            <a:off x="2763616" y="4716417"/>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6" name="Oval 874">
            <a:extLst>
              <a:ext uri="{FF2B5EF4-FFF2-40B4-BE49-F238E27FC236}">
                <a16:creationId xmlns:a16="http://schemas.microsoft.com/office/drawing/2014/main" id="{8BF0B79F-2F7E-4591-9E93-62BD19B70DC1}"/>
              </a:ext>
            </a:extLst>
          </p:cNvPr>
          <p:cNvSpPr>
            <a:spLocks noChangeArrowheads="1"/>
          </p:cNvSpPr>
          <p:nvPr/>
        </p:nvSpPr>
        <p:spPr bwMode="auto">
          <a:xfrm>
            <a:off x="3077420" y="4769859"/>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7" name="Oval 874">
            <a:extLst>
              <a:ext uri="{FF2B5EF4-FFF2-40B4-BE49-F238E27FC236}">
                <a16:creationId xmlns:a16="http://schemas.microsoft.com/office/drawing/2014/main" id="{849B92B6-340F-40FA-8257-C38355734A70}"/>
              </a:ext>
            </a:extLst>
          </p:cNvPr>
          <p:cNvSpPr>
            <a:spLocks noChangeArrowheads="1"/>
          </p:cNvSpPr>
          <p:nvPr/>
        </p:nvSpPr>
        <p:spPr bwMode="auto">
          <a:xfrm>
            <a:off x="3106116" y="5167428"/>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8" name="Oval 874">
            <a:extLst>
              <a:ext uri="{FF2B5EF4-FFF2-40B4-BE49-F238E27FC236}">
                <a16:creationId xmlns:a16="http://schemas.microsoft.com/office/drawing/2014/main" id="{0E10687F-1E13-4DEC-AC3B-E57E7BE8A150}"/>
              </a:ext>
            </a:extLst>
          </p:cNvPr>
          <p:cNvSpPr>
            <a:spLocks noChangeArrowheads="1"/>
          </p:cNvSpPr>
          <p:nvPr/>
        </p:nvSpPr>
        <p:spPr bwMode="auto">
          <a:xfrm>
            <a:off x="3240702" y="4921265"/>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89" name="Oval 874">
            <a:extLst>
              <a:ext uri="{FF2B5EF4-FFF2-40B4-BE49-F238E27FC236}">
                <a16:creationId xmlns:a16="http://schemas.microsoft.com/office/drawing/2014/main" id="{46B70686-2A47-4DD4-8393-EC3C438BD91F}"/>
              </a:ext>
            </a:extLst>
          </p:cNvPr>
          <p:cNvSpPr>
            <a:spLocks noChangeArrowheads="1"/>
          </p:cNvSpPr>
          <p:nvPr/>
        </p:nvSpPr>
        <p:spPr bwMode="auto">
          <a:xfrm>
            <a:off x="3399040" y="4804242"/>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0" name="Oval 874">
            <a:extLst>
              <a:ext uri="{FF2B5EF4-FFF2-40B4-BE49-F238E27FC236}">
                <a16:creationId xmlns:a16="http://schemas.microsoft.com/office/drawing/2014/main" id="{574D9C48-717D-4FCF-8FEB-F5790D6A89AF}"/>
              </a:ext>
            </a:extLst>
          </p:cNvPr>
          <p:cNvSpPr>
            <a:spLocks noChangeArrowheads="1"/>
          </p:cNvSpPr>
          <p:nvPr/>
        </p:nvSpPr>
        <p:spPr bwMode="auto">
          <a:xfrm>
            <a:off x="3713644" y="4621901"/>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1" name="Oval 874">
            <a:extLst>
              <a:ext uri="{FF2B5EF4-FFF2-40B4-BE49-F238E27FC236}">
                <a16:creationId xmlns:a16="http://schemas.microsoft.com/office/drawing/2014/main" id="{FA0FF4B6-7553-4A66-B7EC-206F53068B93}"/>
              </a:ext>
            </a:extLst>
          </p:cNvPr>
          <p:cNvSpPr>
            <a:spLocks noChangeArrowheads="1"/>
          </p:cNvSpPr>
          <p:nvPr/>
        </p:nvSpPr>
        <p:spPr bwMode="auto">
          <a:xfrm>
            <a:off x="4028248" y="4616214"/>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2" name="Oval 874">
            <a:extLst>
              <a:ext uri="{FF2B5EF4-FFF2-40B4-BE49-F238E27FC236}">
                <a16:creationId xmlns:a16="http://schemas.microsoft.com/office/drawing/2014/main" id="{9C7C46E8-AD97-4E05-B93C-DF2D6CE9BE8A}"/>
              </a:ext>
            </a:extLst>
          </p:cNvPr>
          <p:cNvSpPr>
            <a:spLocks noChangeArrowheads="1"/>
          </p:cNvSpPr>
          <p:nvPr/>
        </p:nvSpPr>
        <p:spPr bwMode="auto">
          <a:xfrm>
            <a:off x="4342852" y="4686476"/>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3" name="Oval 874">
            <a:extLst>
              <a:ext uri="{FF2B5EF4-FFF2-40B4-BE49-F238E27FC236}">
                <a16:creationId xmlns:a16="http://schemas.microsoft.com/office/drawing/2014/main" id="{8F9FD654-C8CC-4935-8016-6A2383A9DA79}"/>
              </a:ext>
            </a:extLst>
          </p:cNvPr>
          <p:cNvSpPr>
            <a:spLocks noChangeArrowheads="1"/>
          </p:cNvSpPr>
          <p:nvPr/>
        </p:nvSpPr>
        <p:spPr bwMode="auto">
          <a:xfrm>
            <a:off x="4669332" y="4592462"/>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4" name="Oval 874">
            <a:extLst>
              <a:ext uri="{FF2B5EF4-FFF2-40B4-BE49-F238E27FC236}">
                <a16:creationId xmlns:a16="http://schemas.microsoft.com/office/drawing/2014/main" id="{D4600580-5B19-4BFC-9E9A-F4CC1CA0827B}"/>
              </a:ext>
            </a:extLst>
          </p:cNvPr>
          <p:cNvSpPr>
            <a:spLocks noChangeArrowheads="1"/>
          </p:cNvSpPr>
          <p:nvPr/>
        </p:nvSpPr>
        <p:spPr bwMode="auto">
          <a:xfrm>
            <a:off x="4977998" y="4645904"/>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5" name="Oval 874">
            <a:extLst>
              <a:ext uri="{FF2B5EF4-FFF2-40B4-BE49-F238E27FC236}">
                <a16:creationId xmlns:a16="http://schemas.microsoft.com/office/drawing/2014/main" id="{D252CE6E-7DFA-43C8-AECF-A5B3DFAF20F5}"/>
              </a:ext>
            </a:extLst>
          </p:cNvPr>
          <p:cNvSpPr>
            <a:spLocks noChangeArrowheads="1"/>
          </p:cNvSpPr>
          <p:nvPr/>
        </p:nvSpPr>
        <p:spPr bwMode="auto">
          <a:xfrm>
            <a:off x="5296030" y="4640217"/>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796" name="Freeform 810">
            <a:extLst>
              <a:ext uri="{FF2B5EF4-FFF2-40B4-BE49-F238E27FC236}">
                <a16:creationId xmlns:a16="http://schemas.microsoft.com/office/drawing/2014/main" id="{CE6FB388-996E-4AA4-803A-90940231DAC6}"/>
              </a:ext>
            </a:extLst>
          </p:cNvPr>
          <p:cNvSpPr>
            <a:spLocks/>
          </p:cNvSpPr>
          <p:nvPr/>
        </p:nvSpPr>
        <p:spPr bwMode="auto">
          <a:xfrm>
            <a:off x="2200622" y="3727930"/>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797" name="Freeform 810">
            <a:extLst>
              <a:ext uri="{FF2B5EF4-FFF2-40B4-BE49-F238E27FC236}">
                <a16:creationId xmlns:a16="http://schemas.microsoft.com/office/drawing/2014/main" id="{4E74DAEE-2233-4455-AD03-362B1929B2A5}"/>
              </a:ext>
            </a:extLst>
          </p:cNvPr>
          <p:cNvSpPr>
            <a:spLocks/>
          </p:cNvSpPr>
          <p:nvPr/>
        </p:nvSpPr>
        <p:spPr bwMode="auto">
          <a:xfrm>
            <a:off x="2344117" y="3933772"/>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798" name="Freeform 810">
            <a:extLst>
              <a:ext uri="{FF2B5EF4-FFF2-40B4-BE49-F238E27FC236}">
                <a16:creationId xmlns:a16="http://schemas.microsoft.com/office/drawing/2014/main" id="{22D790BC-04F1-4FB5-A798-23E425C0FB4B}"/>
              </a:ext>
            </a:extLst>
          </p:cNvPr>
          <p:cNvSpPr>
            <a:spLocks/>
          </p:cNvSpPr>
          <p:nvPr/>
        </p:nvSpPr>
        <p:spPr bwMode="auto">
          <a:xfrm>
            <a:off x="2499488" y="3831706"/>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799" name="Freeform 810">
            <a:extLst>
              <a:ext uri="{FF2B5EF4-FFF2-40B4-BE49-F238E27FC236}">
                <a16:creationId xmlns:a16="http://schemas.microsoft.com/office/drawing/2014/main" id="{100A177A-820E-4C0F-BA2C-6E917C831CCC}"/>
              </a:ext>
            </a:extLst>
          </p:cNvPr>
          <p:cNvSpPr>
            <a:spLocks/>
          </p:cNvSpPr>
          <p:nvPr/>
        </p:nvSpPr>
        <p:spPr bwMode="auto">
          <a:xfrm>
            <a:off x="2816160" y="3579354"/>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00" name="Freeform 810">
            <a:extLst>
              <a:ext uri="{FF2B5EF4-FFF2-40B4-BE49-F238E27FC236}">
                <a16:creationId xmlns:a16="http://schemas.microsoft.com/office/drawing/2014/main" id="{93DCD090-9AD4-42D1-8EBB-DF6E95D0D658}"/>
              </a:ext>
            </a:extLst>
          </p:cNvPr>
          <p:cNvSpPr>
            <a:spLocks/>
          </p:cNvSpPr>
          <p:nvPr/>
        </p:nvSpPr>
        <p:spPr bwMode="auto">
          <a:xfrm>
            <a:off x="3134960" y="3594558"/>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01" name="Freeform 814">
            <a:extLst>
              <a:ext uri="{FF2B5EF4-FFF2-40B4-BE49-F238E27FC236}">
                <a16:creationId xmlns:a16="http://schemas.microsoft.com/office/drawing/2014/main" id="{3CC010AE-447B-47D2-92BC-1BA012DCD3FA}"/>
              </a:ext>
            </a:extLst>
          </p:cNvPr>
          <p:cNvSpPr>
            <a:spLocks/>
          </p:cNvSpPr>
          <p:nvPr/>
        </p:nvSpPr>
        <p:spPr bwMode="auto">
          <a:xfrm>
            <a:off x="3295046" y="5049939"/>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2" name="Freeform 814">
            <a:extLst>
              <a:ext uri="{FF2B5EF4-FFF2-40B4-BE49-F238E27FC236}">
                <a16:creationId xmlns:a16="http://schemas.microsoft.com/office/drawing/2014/main" id="{7B199A65-4DBB-40B9-9E5F-695EA8AA5EF8}"/>
              </a:ext>
            </a:extLst>
          </p:cNvPr>
          <p:cNvSpPr>
            <a:spLocks/>
          </p:cNvSpPr>
          <p:nvPr/>
        </p:nvSpPr>
        <p:spPr bwMode="auto">
          <a:xfrm>
            <a:off x="3455667" y="5006730"/>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3" name="Freeform 814">
            <a:extLst>
              <a:ext uri="{FF2B5EF4-FFF2-40B4-BE49-F238E27FC236}">
                <a16:creationId xmlns:a16="http://schemas.microsoft.com/office/drawing/2014/main" id="{5CC1B89A-5F4F-404B-903A-105C6C3AB13D}"/>
              </a:ext>
            </a:extLst>
          </p:cNvPr>
          <p:cNvSpPr>
            <a:spLocks/>
          </p:cNvSpPr>
          <p:nvPr/>
        </p:nvSpPr>
        <p:spPr bwMode="auto">
          <a:xfrm>
            <a:off x="3770644" y="4692665"/>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4" name="Freeform 814">
            <a:extLst>
              <a:ext uri="{FF2B5EF4-FFF2-40B4-BE49-F238E27FC236}">
                <a16:creationId xmlns:a16="http://schemas.microsoft.com/office/drawing/2014/main" id="{EAFF6EED-E649-4805-96E5-0E6CEF0F48A3}"/>
              </a:ext>
            </a:extLst>
          </p:cNvPr>
          <p:cNvSpPr>
            <a:spLocks/>
          </p:cNvSpPr>
          <p:nvPr/>
        </p:nvSpPr>
        <p:spPr bwMode="auto">
          <a:xfrm>
            <a:off x="4083493" y="4854330"/>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5" name="Freeform 814">
            <a:extLst>
              <a:ext uri="{FF2B5EF4-FFF2-40B4-BE49-F238E27FC236}">
                <a16:creationId xmlns:a16="http://schemas.microsoft.com/office/drawing/2014/main" id="{3610857C-7F5E-4453-B118-ADAD2020A638}"/>
              </a:ext>
            </a:extLst>
          </p:cNvPr>
          <p:cNvSpPr>
            <a:spLocks/>
          </p:cNvSpPr>
          <p:nvPr/>
        </p:nvSpPr>
        <p:spPr bwMode="auto">
          <a:xfrm>
            <a:off x="4402280" y="4810431"/>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6" name="Freeform 814">
            <a:extLst>
              <a:ext uri="{FF2B5EF4-FFF2-40B4-BE49-F238E27FC236}">
                <a16:creationId xmlns:a16="http://schemas.microsoft.com/office/drawing/2014/main" id="{0FB4818A-3FEF-47DF-91C8-4E1C83D0F732}"/>
              </a:ext>
            </a:extLst>
          </p:cNvPr>
          <p:cNvSpPr>
            <a:spLocks/>
          </p:cNvSpPr>
          <p:nvPr/>
        </p:nvSpPr>
        <p:spPr bwMode="auto">
          <a:xfrm>
            <a:off x="4728687" y="4704541"/>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7" name="Freeform 814">
            <a:extLst>
              <a:ext uri="{FF2B5EF4-FFF2-40B4-BE49-F238E27FC236}">
                <a16:creationId xmlns:a16="http://schemas.microsoft.com/office/drawing/2014/main" id="{16271039-EAEA-4EB3-AA06-4B3373438CCE}"/>
              </a:ext>
            </a:extLst>
          </p:cNvPr>
          <p:cNvSpPr>
            <a:spLocks/>
          </p:cNvSpPr>
          <p:nvPr/>
        </p:nvSpPr>
        <p:spPr bwMode="auto">
          <a:xfrm>
            <a:off x="5039854" y="4786679"/>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808" name="Freeform 814">
            <a:extLst>
              <a:ext uri="{FF2B5EF4-FFF2-40B4-BE49-F238E27FC236}">
                <a16:creationId xmlns:a16="http://schemas.microsoft.com/office/drawing/2014/main" id="{2BA9C5B0-1BBB-4BED-8496-9B78ADD524E4}"/>
              </a:ext>
            </a:extLst>
          </p:cNvPr>
          <p:cNvSpPr>
            <a:spLocks/>
          </p:cNvSpPr>
          <p:nvPr/>
        </p:nvSpPr>
        <p:spPr bwMode="auto">
          <a:xfrm>
            <a:off x="5360323" y="4663969"/>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grpSp>
        <p:nvGrpSpPr>
          <p:cNvPr id="809" name="Group 808">
            <a:extLst>
              <a:ext uri="{FF2B5EF4-FFF2-40B4-BE49-F238E27FC236}">
                <a16:creationId xmlns:a16="http://schemas.microsoft.com/office/drawing/2014/main" id="{99A2C7C0-BF7B-49CC-87D5-7FDE2F4A6DC1}"/>
              </a:ext>
            </a:extLst>
          </p:cNvPr>
          <p:cNvGrpSpPr/>
          <p:nvPr/>
        </p:nvGrpSpPr>
        <p:grpSpPr>
          <a:xfrm>
            <a:off x="3188255" y="5169936"/>
            <a:ext cx="42973" cy="91440"/>
            <a:chOff x="3187084" y="4100370"/>
            <a:chExt cx="42973" cy="826692"/>
          </a:xfrm>
        </p:grpSpPr>
        <p:sp>
          <p:nvSpPr>
            <p:cNvPr id="910" name="Line 792">
              <a:extLst>
                <a:ext uri="{FF2B5EF4-FFF2-40B4-BE49-F238E27FC236}">
                  <a16:creationId xmlns:a16="http://schemas.microsoft.com/office/drawing/2014/main" id="{8BA11612-264D-4C07-9DAF-152544285E2D}"/>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911" name="Line 793">
              <a:extLst>
                <a:ext uri="{FF2B5EF4-FFF2-40B4-BE49-F238E27FC236}">
                  <a16:creationId xmlns:a16="http://schemas.microsoft.com/office/drawing/2014/main" id="{1FE32CAE-86BE-4877-AE42-7A09B3AC055D}"/>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12" name="Line 795">
              <a:extLst>
                <a:ext uri="{FF2B5EF4-FFF2-40B4-BE49-F238E27FC236}">
                  <a16:creationId xmlns:a16="http://schemas.microsoft.com/office/drawing/2014/main" id="{1EE4B1A2-6D99-44E2-A7C0-6419B5B0B954}"/>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0" name="Group 809">
            <a:extLst>
              <a:ext uri="{FF2B5EF4-FFF2-40B4-BE49-F238E27FC236}">
                <a16:creationId xmlns:a16="http://schemas.microsoft.com/office/drawing/2014/main" id="{A20DEB5D-484E-42FB-9E2F-67DBB3E5230A}"/>
              </a:ext>
            </a:extLst>
          </p:cNvPr>
          <p:cNvGrpSpPr/>
          <p:nvPr/>
        </p:nvGrpSpPr>
        <p:grpSpPr>
          <a:xfrm>
            <a:off x="3474968" y="4634278"/>
            <a:ext cx="42973" cy="576072"/>
            <a:chOff x="3187084" y="4100370"/>
            <a:chExt cx="42973" cy="826692"/>
          </a:xfrm>
        </p:grpSpPr>
        <p:sp>
          <p:nvSpPr>
            <p:cNvPr id="907" name="Line 792">
              <a:extLst>
                <a:ext uri="{FF2B5EF4-FFF2-40B4-BE49-F238E27FC236}">
                  <a16:creationId xmlns:a16="http://schemas.microsoft.com/office/drawing/2014/main" id="{3350704A-19EB-4667-81B2-BA81F015FF1F}"/>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908" name="Line 793">
              <a:extLst>
                <a:ext uri="{FF2B5EF4-FFF2-40B4-BE49-F238E27FC236}">
                  <a16:creationId xmlns:a16="http://schemas.microsoft.com/office/drawing/2014/main" id="{13943293-F072-4B65-AB4B-8FDF92B80DBE}"/>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09" name="Line 795">
              <a:extLst>
                <a:ext uri="{FF2B5EF4-FFF2-40B4-BE49-F238E27FC236}">
                  <a16:creationId xmlns:a16="http://schemas.microsoft.com/office/drawing/2014/main" id="{82FE301C-8F12-4FB9-9C0E-34C3E8ECB112}"/>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1" name="Group 810">
            <a:extLst>
              <a:ext uri="{FF2B5EF4-FFF2-40B4-BE49-F238E27FC236}">
                <a16:creationId xmlns:a16="http://schemas.microsoft.com/office/drawing/2014/main" id="{F4B120E4-73F4-414E-872F-704B6E89DDFC}"/>
              </a:ext>
            </a:extLst>
          </p:cNvPr>
          <p:cNvGrpSpPr/>
          <p:nvPr/>
        </p:nvGrpSpPr>
        <p:grpSpPr>
          <a:xfrm>
            <a:off x="3791371" y="4310558"/>
            <a:ext cx="42973" cy="841248"/>
            <a:chOff x="3187084" y="4100370"/>
            <a:chExt cx="42973" cy="826692"/>
          </a:xfrm>
        </p:grpSpPr>
        <p:sp>
          <p:nvSpPr>
            <p:cNvPr id="904" name="Line 792">
              <a:extLst>
                <a:ext uri="{FF2B5EF4-FFF2-40B4-BE49-F238E27FC236}">
                  <a16:creationId xmlns:a16="http://schemas.microsoft.com/office/drawing/2014/main" id="{59FD7A63-EA72-481D-B366-0A166C4E1862}"/>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905" name="Line 793">
              <a:extLst>
                <a:ext uri="{FF2B5EF4-FFF2-40B4-BE49-F238E27FC236}">
                  <a16:creationId xmlns:a16="http://schemas.microsoft.com/office/drawing/2014/main" id="{6ED1F030-F9AF-4476-A168-61433AD05239}"/>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06" name="Line 795">
              <a:extLst>
                <a:ext uri="{FF2B5EF4-FFF2-40B4-BE49-F238E27FC236}">
                  <a16:creationId xmlns:a16="http://schemas.microsoft.com/office/drawing/2014/main" id="{4C57A0CE-67FB-42F0-A93B-56864F874280}"/>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2" name="Group 811">
            <a:extLst>
              <a:ext uri="{FF2B5EF4-FFF2-40B4-BE49-F238E27FC236}">
                <a16:creationId xmlns:a16="http://schemas.microsoft.com/office/drawing/2014/main" id="{A7A8CC36-677D-4557-8799-2E3C8B2ABE32}"/>
              </a:ext>
            </a:extLst>
          </p:cNvPr>
          <p:cNvGrpSpPr/>
          <p:nvPr/>
        </p:nvGrpSpPr>
        <p:grpSpPr>
          <a:xfrm>
            <a:off x="4110448" y="4381926"/>
            <a:ext cx="42973" cy="804672"/>
            <a:chOff x="3187084" y="4100370"/>
            <a:chExt cx="42973" cy="826692"/>
          </a:xfrm>
        </p:grpSpPr>
        <p:sp>
          <p:nvSpPr>
            <p:cNvPr id="901" name="Line 792">
              <a:extLst>
                <a:ext uri="{FF2B5EF4-FFF2-40B4-BE49-F238E27FC236}">
                  <a16:creationId xmlns:a16="http://schemas.microsoft.com/office/drawing/2014/main" id="{AFF0B083-54C5-4D06-B972-F7A9D6816F3B}"/>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902" name="Line 793">
              <a:extLst>
                <a:ext uri="{FF2B5EF4-FFF2-40B4-BE49-F238E27FC236}">
                  <a16:creationId xmlns:a16="http://schemas.microsoft.com/office/drawing/2014/main" id="{7269919D-D17E-458A-BEF7-8F9555069BD5}"/>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03" name="Line 795">
              <a:extLst>
                <a:ext uri="{FF2B5EF4-FFF2-40B4-BE49-F238E27FC236}">
                  <a16:creationId xmlns:a16="http://schemas.microsoft.com/office/drawing/2014/main" id="{F5C63171-7785-4C22-B7C5-4EDBDEC3DE73}"/>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3" name="Group 812">
            <a:extLst>
              <a:ext uri="{FF2B5EF4-FFF2-40B4-BE49-F238E27FC236}">
                <a16:creationId xmlns:a16="http://schemas.microsoft.com/office/drawing/2014/main" id="{442B1B2C-69B4-49FD-A4E5-EEC4CAA66FC3}"/>
              </a:ext>
            </a:extLst>
          </p:cNvPr>
          <p:cNvGrpSpPr/>
          <p:nvPr/>
        </p:nvGrpSpPr>
        <p:grpSpPr>
          <a:xfrm>
            <a:off x="4423587" y="4305726"/>
            <a:ext cx="42973" cy="886968"/>
            <a:chOff x="3187084" y="4100370"/>
            <a:chExt cx="42973" cy="826692"/>
          </a:xfrm>
        </p:grpSpPr>
        <p:sp>
          <p:nvSpPr>
            <p:cNvPr id="898" name="Line 792">
              <a:extLst>
                <a:ext uri="{FF2B5EF4-FFF2-40B4-BE49-F238E27FC236}">
                  <a16:creationId xmlns:a16="http://schemas.microsoft.com/office/drawing/2014/main" id="{2CD95DA3-EE32-4117-B070-51C5506E33E5}"/>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899" name="Line 793">
              <a:extLst>
                <a:ext uri="{FF2B5EF4-FFF2-40B4-BE49-F238E27FC236}">
                  <a16:creationId xmlns:a16="http://schemas.microsoft.com/office/drawing/2014/main" id="{B05A2F46-7FE2-4CB9-BD21-F5B32B248BED}"/>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900" name="Line 795">
              <a:extLst>
                <a:ext uri="{FF2B5EF4-FFF2-40B4-BE49-F238E27FC236}">
                  <a16:creationId xmlns:a16="http://schemas.microsoft.com/office/drawing/2014/main" id="{28BAF5BB-F2D3-47F5-ADF8-EB2935FDCC99}"/>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4" name="Group 813">
            <a:extLst>
              <a:ext uri="{FF2B5EF4-FFF2-40B4-BE49-F238E27FC236}">
                <a16:creationId xmlns:a16="http://schemas.microsoft.com/office/drawing/2014/main" id="{B584EB84-D6B6-4B7B-B8E4-4C71D55543C6}"/>
              </a:ext>
            </a:extLst>
          </p:cNvPr>
          <p:cNvGrpSpPr/>
          <p:nvPr/>
        </p:nvGrpSpPr>
        <p:grpSpPr>
          <a:xfrm>
            <a:off x="4751420" y="4182022"/>
            <a:ext cx="42973" cy="1024128"/>
            <a:chOff x="3187084" y="4100370"/>
            <a:chExt cx="42973" cy="826692"/>
          </a:xfrm>
        </p:grpSpPr>
        <p:sp>
          <p:nvSpPr>
            <p:cNvPr id="895" name="Line 792">
              <a:extLst>
                <a:ext uri="{FF2B5EF4-FFF2-40B4-BE49-F238E27FC236}">
                  <a16:creationId xmlns:a16="http://schemas.microsoft.com/office/drawing/2014/main" id="{7C5220FE-BB09-4615-8060-56E717E6F891}"/>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896" name="Line 793">
              <a:extLst>
                <a:ext uri="{FF2B5EF4-FFF2-40B4-BE49-F238E27FC236}">
                  <a16:creationId xmlns:a16="http://schemas.microsoft.com/office/drawing/2014/main" id="{BA4A6C34-5AA4-4282-BEF2-555FE0045EEF}"/>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897" name="Line 795">
              <a:extLst>
                <a:ext uri="{FF2B5EF4-FFF2-40B4-BE49-F238E27FC236}">
                  <a16:creationId xmlns:a16="http://schemas.microsoft.com/office/drawing/2014/main" id="{F6075B35-0A28-4C0B-A284-AC7736FD06E7}"/>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5" name="Group 814">
            <a:extLst>
              <a:ext uri="{FF2B5EF4-FFF2-40B4-BE49-F238E27FC236}">
                <a16:creationId xmlns:a16="http://schemas.microsoft.com/office/drawing/2014/main" id="{8C7B4726-5139-4FA6-8728-BAC6101154F2}"/>
              </a:ext>
            </a:extLst>
          </p:cNvPr>
          <p:cNvGrpSpPr/>
          <p:nvPr/>
        </p:nvGrpSpPr>
        <p:grpSpPr>
          <a:xfrm>
            <a:off x="5064013" y="4194892"/>
            <a:ext cx="42973" cy="996696"/>
            <a:chOff x="3187084" y="4100370"/>
            <a:chExt cx="42973" cy="826692"/>
          </a:xfrm>
        </p:grpSpPr>
        <p:sp>
          <p:nvSpPr>
            <p:cNvPr id="892" name="Line 792">
              <a:extLst>
                <a:ext uri="{FF2B5EF4-FFF2-40B4-BE49-F238E27FC236}">
                  <a16:creationId xmlns:a16="http://schemas.microsoft.com/office/drawing/2014/main" id="{F183834F-205B-4880-81A8-54D90193E893}"/>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893" name="Line 793">
              <a:extLst>
                <a:ext uri="{FF2B5EF4-FFF2-40B4-BE49-F238E27FC236}">
                  <a16:creationId xmlns:a16="http://schemas.microsoft.com/office/drawing/2014/main" id="{8FCF8A11-8E86-4E9B-BEEF-C18DA3146A3D}"/>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894" name="Line 795">
              <a:extLst>
                <a:ext uri="{FF2B5EF4-FFF2-40B4-BE49-F238E27FC236}">
                  <a16:creationId xmlns:a16="http://schemas.microsoft.com/office/drawing/2014/main" id="{20FB1D9F-70E8-4BFC-97B1-78FFC16316B0}"/>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6" name="Group 815">
            <a:extLst>
              <a:ext uri="{FF2B5EF4-FFF2-40B4-BE49-F238E27FC236}">
                <a16:creationId xmlns:a16="http://schemas.microsoft.com/office/drawing/2014/main" id="{5133E57D-724D-4FF5-A8A7-9115BEAB9F47}"/>
              </a:ext>
            </a:extLst>
          </p:cNvPr>
          <p:cNvGrpSpPr/>
          <p:nvPr/>
        </p:nvGrpSpPr>
        <p:grpSpPr>
          <a:xfrm>
            <a:off x="5380241" y="3878216"/>
            <a:ext cx="42973" cy="1307592"/>
            <a:chOff x="3187084" y="4100370"/>
            <a:chExt cx="42973" cy="826692"/>
          </a:xfrm>
        </p:grpSpPr>
        <p:sp>
          <p:nvSpPr>
            <p:cNvPr id="889" name="Line 792">
              <a:extLst>
                <a:ext uri="{FF2B5EF4-FFF2-40B4-BE49-F238E27FC236}">
                  <a16:creationId xmlns:a16="http://schemas.microsoft.com/office/drawing/2014/main" id="{BD7B6A2C-577C-46A4-8B1A-2CB32BDF8BE9}"/>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890" name="Line 793">
              <a:extLst>
                <a:ext uri="{FF2B5EF4-FFF2-40B4-BE49-F238E27FC236}">
                  <a16:creationId xmlns:a16="http://schemas.microsoft.com/office/drawing/2014/main" id="{BFA2DA4D-0E1B-456B-A6DC-56F4BA9ECBF2}"/>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891" name="Line 795">
              <a:extLst>
                <a:ext uri="{FF2B5EF4-FFF2-40B4-BE49-F238E27FC236}">
                  <a16:creationId xmlns:a16="http://schemas.microsoft.com/office/drawing/2014/main" id="{CE0BD5E8-61C6-42DE-BA86-84F917B8D665}"/>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817" name="Group 816">
            <a:extLst>
              <a:ext uri="{FF2B5EF4-FFF2-40B4-BE49-F238E27FC236}">
                <a16:creationId xmlns:a16="http://schemas.microsoft.com/office/drawing/2014/main" id="{9D1A290E-A412-441B-858F-2F7D0F26C1B4}"/>
              </a:ext>
            </a:extLst>
          </p:cNvPr>
          <p:cNvGrpSpPr/>
          <p:nvPr/>
        </p:nvGrpSpPr>
        <p:grpSpPr>
          <a:xfrm>
            <a:off x="2240638" y="3387798"/>
            <a:ext cx="39154" cy="914400"/>
            <a:chOff x="1498658" y="3213220"/>
            <a:chExt cx="39154" cy="863492"/>
          </a:xfrm>
          <a:solidFill>
            <a:schemeClr val="bg2"/>
          </a:solidFill>
        </p:grpSpPr>
        <p:sp>
          <p:nvSpPr>
            <p:cNvPr id="886" name="Line 764">
              <a:extLst>
                <a:ext uri="{FF2B5EF4-FFF2-40B4-BE49-F238E27FC236}">
                  <a16:creationId xmlns:a16="http://schemas.microsoft.com/office/drawing/2014/main" id="{F69E514F-F34A-4AE6-AA70-2DE2C6AC597A}"/>
                </a:ext>
              </a:extLst>
            </p:cNvPr>
            <p:cNvSpPr>
              <a:spLocks noChangeShapeType="1"/>
            </p:cNvSpPr>
            <p:nvPr/>
          </p:nvSpPr>
          <p:spPr bwMode="auto">
            <a:xfrm>
              <a:off x="1518234" y="3213220"/>
              <a:ext cx="0" cy="863492"/>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7" name="Line 765">
              <a:extLst>
                <a:ext uri="{FF2B5EF4-FFF2-40B4-BE49-F238E27FC236}">
                  <a16:creationId xmlns:a16="http://schemas.microsoft.com/office/drawing/2014/main" id="{BE4DB29B-D4D9-48C4-BD9D-3BF1A93657B2}"/>
                </a:ext>
              </a:extLst>
            </p:cNvPr>
            <p:cNvSpPr>
              <a:spLocks noChangeShapeType="1"/>
            </p:cNvSpPr>
            <p:nvPr/>
          </p:nvSpPr>
          <p:spPr bwMode="auto">
            <a:xfrm>
              <a:off x="1498658" y="3213220"/>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8" name="Line 767">
              <a:extLst>
                <a:ext uri="{FF2B5EF4-FFF2-40B4-BE49-F238E27FC236}">
                  <a16:creationId xmlns:a16="http://schemas.microsoft.com/office/drawing/2014/main" id="{D3AFB08B-CC5D-408E-9566-0A2B0F321671}"/>
                </a:ext>
              </a:extLst>
            </p:cNvPr>
            <p:cNvSpPr>
              <a:spLocks noChangeShapeType="1"/>
            </p:cNvSpPr>
            <p:nvPr/>
          </p:nvSpPr>
          <p:spPr bwMode="auto">
            <a:xfrm>
              <a:off x="1498658" y="4076712"/>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818" name="Group 817">
            <a:extLst>
              <a:ext uri="{FF2B5EF4-FFF2-40B4-BE49-F238E27FC236}">
                <a16:creationId xmlns:a16="http://schemas.microsoft.com/office/drawing/2014/main" id="{E8E183D1-387F-4A4A-BB02-E4F54FBA4C05}"/>
              </a:ext>
            </a:extLst>
          </p:cNvPr>
          <p:cNvGrpSpPr/>
          <p:nvPr/>
        </p:nvGrpSpPr>
        <p:grpSpPr>
          <a:xfrm>
            <a:off x="2369286" y="3308616"/>
            <a:ext cx="39154" cy="1060704"/>
            <a:chOff x="1498658" y="3213220"/>
            <a:chExt cx="39154" cy="863492"/>
          </a:xfrm>
          <a:solidFill>
            <a:schemeClr val="bg2"/>
          </a:solidFill>
        </p:grpSpPr>
        <p:sp>
          <p:nvSpPr>
            <p:cNvPr id="883" name="Line 764">
              <a:extLst>
                <a:ext uri="{FF2B5EF4-FFF2-40B4-BE49-F238E27FC236}">
                  <a16:creationId xmlns:a16="http://schemas.microsoft.com/office/drawing/2014/main" id="{5CF20F8C-8FC4-4E8C-9114-F9148523E814}"/>
                </a:ext>
              </a:extLst>
            </p:cNvPr>
            <p:cNvSpPr>
              <a:spLocks noChangeShapeType="1"/>
            </p:cNvSpPr>
            <p:nvPr/>
          </p:nvSpPr>
          <p:spPr bwMode="auto">
            <a:xfrm>
              <a:off x="1518234" y="3213220"/>
              <a:ext cx="0" cy="863492"/>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4" name="Line 765">
              <a:extLst>
                <a:ext uri="{FF2B5EF4-FFF2-40B4-BE49-F238E27FC236}">
                  <a16:creationId xmlns:a16="http://schemas.microsoft.com/office/drawing/2014/main" id="{1BE05A50-B71C-429B-BF47-749683C31AAE}"/>
                </a:ext>
              </a:extLst>
            </p:cNvPr>
            <p:cNvSpPr>
              <a:spLocks noChangeShapeType="1"/>
            </p:cNvSpPr>
            <p:nvPr/>
          </p:nvSpPr>
          <p:spPr bwMode="auto">
            <a:xfrm>
              <a:off x="1498658" y="3213220"/>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5" name="Line 767">
              <a:extLst>
                <a:ext uri="{FF2B5EF4-FFF2-40B4-BE49-F238E27FC236}">
                  <a16:creationId xmlns:a16="http://schemas.microsoft.com/office/drawing/2014/main" id="{CA395B78-E30F-4E7B-93A7-A0D94F1B06E1}"/>
                </a:ext>
              </a:extLst>
            </p:cNvPr>
            <p:cNvSpPr>
              <a:spLocks noChangeShapeType="1"/>
            </p:cNvSpPr>
            <p:nvPr/>
          </p:nvSpPr>
          <p:spPr bwMode="auto">
            <a:xfrm>
              <a:off x="1498658" y="4076712"/>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819" name="Group 818">
            <a:extLst>
              <a:ext uri="{FF2B5EF4-FFF2-40B4-BE49-F238E27FC236}">
                <a16:creationId xmlns:a16="http://schemas.microsoft.com/office/drawing/2014/main" id="{D5E9CB6D-4E29-4F71-ADB8-A1AA7C69629F}"/>
              </a:ext>
            </a:extLst>
          </p:cNvPr>
          <p:cNvGrpSpPr/>
          <p:nvPr/>
        </p:nvGrpSpPr>
        <p:grpSpPr>
          <a:xfrm>
            <a:off x="2527624" y="3427112"/>
            <a:ext cx="39154" cy="868680"/>
            <a:chOff x="1498658" y="3213220"/>
            <a:chExt cx="39154" cy="863492"/>
          </a:xfrm>
          <a:solidFill>
            <a:schemeClr val="bg2"/>
          </a:solidFill>
        </p:grpSpPr>
        <p:sp>
          <p:nvSpPr>
            <p:cNvPr id="880" name="Line 764">
              <a:extLst>
                <a:ext uri="{FF2B5EF4-FFF2-40B4-BE49-F238E27FC236}">
                  <a16:creationId xmlns:a16="http://schemas.microsoft.com/office/drawing/2014/main" id="{F5C3CEFA-017A-4714-8F57-4D2202A0A98F}"/>
                </a:ext>
              </a:extLst>
            </p:cNvPr>
            <p:cNvSpPr>
              <a:spLocks noChangeShapeType="1"/>
            </p:cNvSpPr>
            <p:nvPr/>
          </p:nvSpPr>
          <p:spPr bwMode="auto">
            <a:xfrm>
              <a:off x="1518234" y="3213220"/>
              <a:ext cx="0" cy="863492"/>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1" name="Line 765">
              <a:extLst>
                <a:ext uri="{FF2B5EF4-FFF2-40B4-BE49-F238E27FC236}">
                  <a16:creationId xmlns:a16="http://schemas.microsoft.com/office/drawing/2014/main" id="{DB013EA2-66B7-44A1-AC63-AA777801A187}"/>
                </a:ext>
              </a:extLst>
            </p:cNvPr>
            <p:cNvSpPr>
              <a:spLocks noChangeShapeType="1"/>
            </p:cNvSpPr>
            <p:nvPr/>
          </p:nvSpPr>
          <p:spPr bwMode="auto">
            <a:xfrm>
              <a:off x="1498658" y="3213220"/>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82" name="Line 767">
              <a:extLst>
                <a:ext uri="{FF2B5EF4-FFF2-40B4-BE49-F238E27FC236}">
                  <a16:creationId xmlns:a16="http://schemas.microsoft.com/office/drawing/2014/main" id="{E30BB77F-05CD-4472-8AB8-B9B6ACDC56DF}"/>
                </a:ext>
              </a:extLst>
            </p:cNvPr>
            <p:cNvSpPr>
              <a:spLocks noChangeShapeType="1"/>
            </p:cNvSpPr>
            <p:nvPr/>
          </p:nvSpPr>
          <p:spPr bwMode="auto">
            <a:xfrm>
              <a:off x="1498658" y="4076712"/>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820" name="Group 819">
            <a:extLst>
              <a:ext uri="{FF2B5EF4-FFF2-40B4-BE49-F238E27FC236}">
                <a16:creationId xmlns:a16="http://schemas.microsoft.com/office/drawing/2014/main" id="{E20BB97D-7811-48EF-BA52-3419BFD279FB}"/>
              </a:ext>
            </a:extLst>
          </p:cNvPr>
          <p:cNvGrpSpPr/>
          <p:nvPr/>
        </p:nvGrpSpPr>
        <p:grpSpPr>
          <a:xfrm>
            <a:off x="2841888" y="3267622"/>
            <a:ext cx="39154" cy="640080"/>
            <a:chOff x="1498658" y="3213220"/>
            <a:chExt cx="39154" cy="863492"/>
          </a:xfrm>
          <a:solidFill>
            <a:schemeClr val="bg2"/>
          </a:solidFill>
        </p:grpSpPr>
        <p:sp>
          <p:nvSpPr>
            <p:cNvPr id="877" name="Line 764">
              <a:extLst>
                <a:ext uri="{FF2B5EF4-FFF2-40B4-BE49-F238E27FC236}">
                  <a16:creationId xmlns:a16="http://schemas.microsoft.com/office/drawing/2014/main" id="{120DDECC-B8E2-4EBA-8AF4-BC8E8E58EF7C}"/>
                </a:ext>
              </a:extLst>
            </p:cNvPr>
            <p:cNvSpPr>
              <a:spLocks noChangeShapeType="1"/>
            </p:cNvSpPr>
            <p:nvPr/>
          </p:nvSpPr>
          <p:spPr bwMode="auto">
            <a:xfrm>
              <a:off x="1518234" y="3213220"/>
              <a:ext cx="0" cy="863492"/>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78" name="Line 765">
              <a:extLst>
                <a:ext uri="{FF2B5EF4-FFF2-40B4-BE49-F238E27FC236}">
                  <a16:creationId xmlns:a16="http://schemas.microsoft.com/office/drawing/2014/main" id="{F03FF013-C749-483C-8806-F30AFD047A55}"/>
                </a:ext>
              </a:extLst>
            </p:cNvPr>
            <p:cNvSpPr>
              <a:spLocks noChangeShapeType="1"/>
            </p:cNvSpPr>
            <p:nvPr/>
          </p:nvSpPr>
          <p:spPr bwMode="auto">
            <a:xfrm>
              <a:off x="1498658" y="3213220"/>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79" name="Line 767">
              <a:extLst>
                <a:ext uri="{FF2B5EF4-FFF2-40B4-BE49-F238E27FC236}">
                  <a16:creationId xmlns:a16="http://schemas.microsoft.com/office/drawing/2014/main" id="{590F341C-218E-43DC-A210-F14800897FED}"/>
                </a:ext>
              </a:extLst>
            </p:cNvPr>
            <p:cNvSpPr>
              <a:spLocks noChangeShapeType="1"/>
            </p:cNvSpPr>
            <p:nvPr/>
          </p:nvSpPr>
          <p:spPr bwMode="auto">
            <a:xfrm>
              <a:off x="1498658" y="4076712"/>
              <a:ext cx="39154" cy="0"/>
            </a:xfrm>
            <a:prstGeom prst="line">
              <a:avLst/>
            </a:prstGeom>
            <a:grp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821" name="Group 820">
            <a:extLst>
              <a:ext uri="{FF2B5EF4-FFF2-40B4-BE49-F238E27FC236}">
                <a16:creationId xmlns:a16="http://schemas.microsoft.com/office/drawing/2014/main" id="{4D38BB3C-A2F2-4660-B097-BD84F11CE121}"/>
              </a:ext>
            </a:extLst>
          </p:cNvPr>
          <p:cNvGrpSpPr/>
          <p:nvPr/>
        </p:nvGrpSpPr>
        <p:grpSpPr>
          <a:xfrm>
            <a:off x="3158280" y="3150060"/>
            <a:ext cx="39154" cy="923544"/>
            <a:chOff x="1498658" y="3213220"/>
            <a:chExt cx="39154" cy="863492"/>
          </a:xfrm>
        </p:grpSpPr>
        <p:sp>
          <p:nvSpPr>
            <p:cNvPr id="874" name="Line 764">
              <a:extLst>
                <a:ext uri="{FF2B5EF4-FFF2-40B4-BE49-F238E27FC236}">
                  <a16:creationId xmlns:a16="http://schemas.microsoft.com/office/drawing/2014/main" id="{E9E08ED3-7F1D-4D77-811B-6A94E51A3619}"/>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75" name="Line 765">
              <a:extLst>
                <a:ext uri="{FF2B5EF4-FFF2-40B4-BE49-F238E27FC236}">
                  <a16:creationId xmlns:a16="http://schemas.microsoft.com/office/drawing/2014/main" id="{2DEFAFAB-82B8-4128-9616-E6DF0F2BC3F1}"/>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876" name="Line 767">
              <a:extLst>
                <a:ext uri="{FF2B5EF4-FFF2-40B4-BE49-F238E27FC236}">
                  <a16:creationId xmlns:a16="http://schemas.microsoft.com/office/drawing/2014/main" id="{BED8E0B6-32C5-4EEB-A5F9-3DFC0E793CA5}"/>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822" name="Group 821">
            <a:extLst>
              <a:ext uri="{FF2B5EF4-FFF2-40B4-BE49-F238E27FC236}">
                <a16:creationId xmlns:a16="http://schemas.microsoft.com/office/drawing/2014/main" id="{45D46DF5-ED04-4355-91F3-C12B12592AC9}"/>
              </a:ext>
            </a:extLst>
          </p:cNvPr>
          <p:cNvGrpSpPr/>
          <p:nvPr/>
        </p:nvGrpSpPr>
        <p:grpSpPr>
          <a:xfrm>
            <a:off x="2305512" y="4862878"/>
            <a:ext cx="40369" cy="329184"/>
            <a:chOff x="3128186" y="3389211"/>
            <a:chExt cx="40369" cy="1493040"/>
          </a:xfrm>
          <a:solidFill>
            <a:schemeClr val="accent3"/>
          </a:solidFill>
        </p:grpSpPr>
        <p:sp>
          <p:nvSpPr>
            <p:cNvPr id="871" name="Line 855">
              <a:extLst>
                <a:ext uri="{FF2B5EF4-FFF2-40B4-BE49-F238E27FC236}">
                  <a16:creationId xmlns:a16="http://schemas.microsoft.com/office/drawing/2014/main" id="{3C651405-65B3-4D47-B66C-A7A3F84471C4}"/>
                </a:ext>
              </a:extLst>
            </p:cNvPr>
            <p:cNvSpPr>
              <a:spLocks noChangeShapeType="1"/>
            </p:cNvSpPr>
            <p:nvPr/>
          </p:nvSpPr>
          <p:spPr bwMode="auto">
            <a:xfrm>
              <a:off x="3149020" y="3389211"/>
              <a:ext cx="1303" cy="1493040"/>
            </a:xfrm>
            <a:prstGeom prst="line">
              <a:avLst/>
            </a:prstGeom>
            <a:grpFill/>
            <a:ln w="9525" cap="sq">
              <a:solidFill>
                <a:schemeClr val="accent3"/>
              </a:solidFill>
              <a:miter lim="800000"/>
              <a:headEnd/>
              <a:tailEnd/>
            </a:ln>
          </p:spPr>
          <p:txBody>
            <a:bodyPr/>
            <a:lstStyle/>
            <a:p>
              <a:endParaRPr lang="en-US"/>
            </a:p>
          </p:txBody>
        </p:sp>
        <p:sp>
          <p:nvSpPr>
            <p:cNvPr id="872" name="Line 856">
              <a:extLst>
                <a:ext uri="{FF2B5EF4-FFF2-40B4-BE49-F238E27FC236}">
                  <a16:creationId xmlns:a16="http://schemas.microsoft.com/office/drawing/2014/main" id="{4FF72388-431C-49F3-A47F-E64F00C75A09}"/>
                </a:ext>
              </a:extLst>
            </p:cNvPr>
            <p:cNvSpPr>
              <a:spLocks noChangeShapeType="1"/>
            </p:cNvSpPr>
            <p:nvPr/>
          </p:nvSpPr>
          <p:spPr bwMode="auto">
            <a:xfrm>
              <a:off x="3128186" y="3389211"/>
              <a:ext cx="40369" cy="0"/>
            </a:xfrm>
            <a:prstGeom prst="line">
              <a:avLst/>
            </a:prstGeom>
            <a:grpFill/>
            <a:ln w="9525" cap="sq">
              <a:solidFill>
                <a:schemeClr val="accent3"/>
              </a:solidFill>
              <a:miter lim="800000"/>
              <a:headEnd/>
              <a:tailEnd/>
            </a:ln>
          </p:spPr>
          <p:txBody>
            <a:bodyPr/>
            <a:lstStyle/>
            <a:p>
              <a:endParaRPr lang="en-US"/>
            </a:p>
          </p:txBody>
        </p:sp>
        <p:sp>
          <p:nvSpPr>
            <p:cNvPr id="873" name="Line 858">
              <a:extLst>
                <a:ext uri="{FF2B5EF4-FFF2-40B4-BE49-F238E27FC236}">
                  <a16:creationId xmlns:a16="http://schemas.microsoft.com/office/drawing/2014/main" id="{CD53D2D1-F895-48A7-84EE-8E192BC577A4}"/>
                </a:ext>
              </a:extLst>
            </p:cNvPr>
            <p:cNvSpPr>
              <a:spLocks noChangeShapeType="1"/>
            </p:cNvSpPr>
            <p:nvPr/>
          </p:nvSpPr>
          <p:spPr bwMode="auto">
            <a:xfrm>
              <a:off x="3128186" y="4882251"/>
              <a:ext cx="40369" cy="0"/>
            </a:xfrm>
            <a:prstGeom prst="line">
              <a:avLst/>
            </a:prstGeom>
            <a:grpFill/>
            <a:ln w="9525" cap="sq">
              <a:solidFill>
                <a:schemeClr val="accent3"/>
              </a:solidFill>
              <a:miter lim="800000"/>
              <a:headEnd/>
              <a:tailEnd/>
            </a:ln>
          </p:spPr>
          <p:txBody>
            <a:bodyPr/>
            <a:lstStyle/>
            <a:p>
              <a:endParaRPr lang="en-US"/>
            </a:p>
          </p:txBody>
        </p:sp>
      </p:grpSp>
      <p:grpSp>
        <p:nvGrpSpPr>
          <p:cNvPr id="823" name="Group 822">
            <a:extLst>
              <a:ext uri="{FF2B5EF4-FFF2-40B4-BE49-F238E27FC236}">
                <a16:creationId xmlns:a16="http://schemas.microsoft.com/office/drawing/2014/main" id="{93945CCA-B0DE-42D5-921C-843BCABEA9D8}"/>
              </a:ext>
            </a:extLst>
          </p:cNvPr>
          <p:cNvGrpSpPr/>
          <p:nvPr/>
        </p:nvGrpSpPr>
        <p:grpSpPr>
          <a:xfrm>
            <a:off x="2469788" y="4680788"/>
            <a:ext cx="40369" cy="457200"/>
            <a:chOff x="3128186" y="3389211"/>
            <a:chExt cx="40369" cy="1493040"/>
          </a:xfrm>
          <a:solidFill>
            <a:schemeClr val="accent3"/>
          </a:solidFill>
        </p:grpSpPr>
        <p:sp>
          <p:nvSpPr>
            <p:cNvPr id="868" name="Line 855">
              <a:extLst>
                <a:ext uri="{FF2B5EF4-FFF2-40B4-BE49-F238E27FC236}">
                  <a16:creationId xmlns:a16="http://schemas.microsoft.com/office/drawing/2014/main" id="{E564A6FF-C280-417C-ADEE-D861EB2B9A19}"/>
                </a:ext>
              </a:extLst>
            </p:cNvPr>
            <p:cNvSpPr>
              <a:spLocks noChangeShapeType="1"/>
            </p:cNvSpPr>
            <p:nvPr/>
          </p:nvSpPr>
          <p:spPr bwMode="auto">
            <a:xfrm>
              <a:off x="3149020" y="3389211"/>
              <a:ext cx="1303" cy="1493040"/>
            </a:xfrm>
            <a:prstGeom prst="line">
              <a:avLst/>
            </a:prstGeom>
            <a:grpFill/>
            <a:ln w="9525" cap="sq">
              <a:solidFill>
                <a:schemeClr val="accent3"/>
              </a:solidFill>
              <a:miter lim="800000"/>
              <a:headEnd/>
              <a:tailEnd/>
            </a:ln>
          </p:spPr>
          <p:txBody>
            <a:bodyPr/>
            <a:lstStyle/>
            <a:p>
              <a:endParaRPr lang="en-US"/>
            </a:p>
          </p:txBody>
        </p:sp>
        <p:sp>
          <p:nvSpPr>
            <p:cNvPr id="869" name="Line 856">
              <a:extLst>
                <a:ext uri="{FF2B5EF4-FFF2-40B4-BE49-F238E27FC236}">
                  <a16:creationId xmlns:a16="http://schemas.microsoft.com/office/drawing/2014/main" id="{1A851C31-840C-4D7C-B769-B3383F74A14E}"/>
                </a:ext>
              </a:extLst>
            </p:cNvPr>
            <p:cNvSpPr>
              <a:spLocks noChangeShapeType="1"/>
            </p:cNvSpPr>
            <p:nvPr/>
          </p:nvSpPr>
          <p:spPr bwMode="auto">
            <a:xfrm>
              <a:off x="3128186" y="3389211"/>
              <a:ext cx="40369" cy="0"/>
            </a:xfrm>
            <a:prstGeom prst="line">
              <a:avLst/>
            </a:prstGeom>
            <a:grpFill/>
            <a:ln w="9525" cap="sq">
              <a:solidFill>
                <a:schemeClr val="accent3"/>
              </a:solidFill>
              <a:miter lim="800000"/>
              <a:headEnd/>
              <a:tailEnd/>
            </a:ln>
          </p:spPr>
          <p:txBody>
            <a:bodyPr/>
            <a:lstStyle/>
            <a:p>
              <a:endParaRPr lang="en-US"/>
            </a:p>
          </p:txBody>
        </p:sp>
        <p:sp>
          <p:nvSpPr>
            <p:cNvPr id="870" name="Line 858">
              <a:extLst>
                <a:ext uri="{FF2B5EF4-FFF2-40B4-BE49-F238E27FC236}">
                  <a16:creationId xmlns:a16="http://schemas.microsoft.com/office/drawing/2014/main" id="{FB5D120E-695F-4C95-A162-FE7A8E9210B7}"/>
                </a:ext>
              </a:extLst>
            </p:cNvPr>
            <p:cNvSpPr>
              <a:spLocks noChangeShapeType="1"/>
            </p:cNvSpPr>
            <p:nvPr/>
          </p:nvSpPr>
          <p:spPr bwMode="auto">
            <a:xfrm>
              <a:off x="3128186" y="4882251"/>
              <a:ext cx="40369" cy="0"/>
            </a:xfrm>
            <a:prstGeom prst="line">
              <a:avLst/>
            </a:prstGeom>
            <a:grpFill/>
            <a:ln w="9525" cap="sq">
              <a:solidFill>
                <a:schemeClr val="accent3"/>
              </a:solidFill>
              <a:miter lim="800000"/>
              <a:headEnd/>
              <a:tailEnd/>
            </a:ln>
          </p:spPr>
          <p:txBody>
            <a:bodyPr/>
            <a:lstStyle/>
            <a:p>
              <a:endParaRPr lang="en-US"/>
            </a:p>
          </p:txBody>
        </p:sp>
      </p:grpSp>
      <p:grpSp>
        <p:nvGrpSpPr>
          <p:cNvPr id="824" name="Group 823">
            <a:extLst>
              <a:ext uri="{FF2B5EF4-FFF2-40B4-BE49-F238E27FC236}">
                <a16:creationId xmlns:a16="http://schemas.microsoft.com/office/drawing/2014/main" id="{84CFB8B4-7F5E-4643-9E2D-9B5C529AE20B}"/>
              </a:ext>
            </a:extLst>
          </p:cNvPr>
          <p:cNvGrpSpPr/>
          <p:nvPr/>
        </p:nvGrpSpPr>
        <p:grpSpPr>
          <a:xfrm>
            <a:off x="2783503" y="4469008"/>
            <a:ext cx="40369" cy="640080"/>
            <a:chOff x="3128186" y="3389211"/>
            <a:chExt cx="40369" cy="1493040"/>
          </a:xfrm>
          <a:solidFill>
            <a:schemeClr val="accent3"/>
          </a:solidFill>
        </p:grpSpPr>
        <p:sp>
          <p:nvSpPr>
            <p:cNvPr id="865" name="Line 855">
              <a:extLst>
                <a:ext uri="{FF2B5EF4-FFF2-40B4-BE49-F238E27FC236}">
                  <a16:creationId xmlns:a16="http://schemas.microsoft.com/office/drawing/2014/main" id="{005C3ED8-9F88-48DB-8BAA-90C66B8DCA0C}"/>
                </a:ext>
              </a:extLst>
            </p:cNvPr>
            <p:cNvSpPr>
              <a:spLocks noChangeShapeType="1"/>
            </p:cNvSpPr>
            <p:nvPr/>
          </p:nvSpPr>
          <p:spPr bwMode="auto">
            <a:xfrm>
              <a:off x="3149020" y="3389211"/>
              <a:ext cx="1303" cy="1493040"/>
            </a:xfrm>
            <a:prstGeom prst="line">
              <a:avLst/>
            </a:prstGeom>
            <a:grpFill/>
            <a:ln w="9525" cap="sq">
              <a:solidFill>
                <a:schemeClr val="accent3"/>
              </a:solidFill>
              <a:miter lim="800000"/>
              <a:headEnd/>
              <a:tailEnd/>
            </a:ln>
          </p:spPr>
          <p:txBody>
            <a:bodyPr/>
            <a:lstStyle/>
            <a:p>
              <a:endParaRPr lang="en-US"/>
            </a:p>
          </p:txBody>
        </p:sp>
        <p:sp>
          <p:nvSpPr>
            <p:cNvPr id="866" name="Line 856">
              <a:extLst>
                <a:ext uri="{FF2B5EF4-FFF2-40B4-BE49-F238E27FC236}">
                  <a16:creationId xmlns:a16="http://schemas.microsoft.com/office/drawing/2014/main" id="{74CC0593-92CD-4FE9-AB27-E15129AC3677}"/>
                </a:ext>
              </a:extLst>
            </p:cNvPr>
            <p:cNvSpPr>
              <a:spLocks noChangeShapeType="1"/>
            </p:cNvSpPr>
            <p:nvPr/>
          </p:nvSpPr>
          <p:spPr bwMode="auto">
            <a:xfrm>
              <a:off x="3128186" y="3389211"/>
              <a:ext cx="40369" cy="0"/>
            </a:xfrm>
            <a:prstGeom prst="line">
              <a:avLst/>
            </a:prstGeom>
            <a:grpFill/>
            <a:ln w="9525" cap="sq">
              <a:solidFill>
                <a:schemeClr val="accent3"/>
              </a:solidFill>
              <a:miter lim="800000"/>
              <a:headEnd/>
              <a:tailEnd/>
            </a:ln>
          </p:spPr>
          <p:txBody>
            <a:bodyPr/>
            <a:lstStyle/>
            <a:p>
              <a:endParaRPr lang="en-US"/>
            </a:p>
          </p:txBody>
        </p:sp>
        <p:sp>
          <p:nvSpPr>
            <p:cNvPr id="867" name="Line 858">
              <a:extLst>
                <a:ext uri="{FF2B5EF4-FFF2-40B4-BE49-F238E27FC236}">
                  <a16:creationId xmlns:a16="http://schemas.microsoft.com/office/drawing/2014/main" id="{687F7441-CF51-4937-8B92-2D6423776621}"/>
                </a:ext>
              </a:extLst>
            </p:cNvPr>
            <p:cNvSpPr>
              <a:spLocks noChangeShapeType="1"/>
            </p:cNvSpPr>
            <p:nvPr/>
          </p:nvSpPr>
          <p:spPr bwMode="auto">
            <a:xfrm>
              <a:off x="3128186" y="4882251"/>
              <a:ext cx="40369" cy="0"/>
            </a:xfrm>
            <a:prstGeom prst="line">
              <a:avLst/>
            </a:prstGeom>
            <a:grpFill/>
            <a:ln w="9525" cap="sq">
              <a:solidFill>
                <a:schemeClr val="accent3"/>
              </a:solidFill>
              <a:miter lim="800000"/>
              <a:headEnd/>
              <a:tailEnd/>
            </a:ln>
          </p:spPr>
          <p:txBody>
            <a:bodyPr/>
            <a:lstStyle/>
            <a:p>
              <a:endParaRPr lang="en-US"/>
            </a:p>
          </p:txBody>
        </p:sp>
      </p:grpSp>
      <p:grpSp>
        <p:nvGrpSpPr>
          <p:cNvPr id="825" name="Group 824">
            <a:extLst>
              <a:ext uri="{FF2B5EF4-FFF2-40B4-BE49-F238E27FC236}">
                <a16:creationId xmlns:a16="http://schemas.microsoft.com/office/drawing/2014/main" id="{64838FD4-B3FE-4553-9B02-60AC0DEEE3D8}"/>
              </a:ext>
            </a:extLst>
          </p:cNvPr>
          <p:cNvGrpSpPr/>
          <p:nvPr/>
        </p:nvGrpSpPr>
        <p:grpSpPr>
          <a:xfrm>
            <a:off x="3097218" y="3679306"/>
            <a:ext cx="40369" cy="1426464"/>
            <a:chOff x="3128186" y="3389211"/>
            <a:chExt cx="40369" cy="1493040"/>
          </a:xfrm>
        </p:grpSpPr>
        <p:sp>
          <p:nvSpPr>
            <p:cNvPr id="862" name="Line 855">
              <a:extLst>
                <a:ext uri="{FF2B5EF4-FFF2-40B4-BE49-F238E27FC236}">
                  <a16:creationId xmlns:a16="http://schemas.microsoft.com/office/drawing/2014/main" id="{A4A024F8-C83C-4748-87CB-0F35926896B2}"/>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63" name="Line 856">
              <a:extLst>
                <a:ext uri="{FF2B5EF4-FFF2-40B4-BE49-F238E27FC236}">
                  <a16:creationId xmlns:a16="http://schemas.microsoft.com/office/drawing/2014/main" id="{2D0F8A1C-EB32-4A64-A2EB-B957A8DBE10F}"/>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64" name="Line 858">
              <a:extLst>
                <a:ext uri="{FF2B5EF4-FFF2-40B4-BE49-F238E27FC236}">
                  <a16:creationId xmlns:a16="http://schemas.microsoft.com/office/drawing/2014/main" id="{044DAAA3-FF91-48FD-A225-395DAC13639E}"/>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26" name="Group 825">
            <a:extLst>
              <a:ext uri="{FF2B5EF4-FFF2-40B4-BE49-F238E27FC236}">
                <a16:creationId xmlns:a16="http://schemas.microsoft.com/office/drawing/2014/main" id="{98898855-05C1-4473-BCE8-C6F81E8DFFD6}"/>
              </a:ext>
            </a:extLst>
          </p:cNvPr>
          <p:cNvGrpSpPr/>
          <p:nvPr/>
        </p:nvGrpSpPr>
        <p:grpSpPr>
          <a:xfrm>
            <a:off x="3264455" y="4399740"/>
            <a:ext cx="40369" cy="822960"/>
            <a:chOff x="3128186" y="3389211"/>
            <a:chExt cx="40369" cy="1493040"/>
          </a:xfrm>
        </p:grpSpPr>
        <p:sp>
          <p:nvSpPr>
            <p:cNvPr id="859" name="Line 855">
              <a:extLst>
                <a:ext uri="{FF2B5EF4-FFF2-40B4-BE49-F238E27FC236}">
                  <a16:creationId xmlns:a16="http://schemas.microsoft.com/office/drawing/2014/main" id="{7E5EFB89-A6E1-4A23-8116-15F3C7D096B8}"/>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60" name="Line 856">
              <a:extLst>
                <a:ext uri="{FF2B5EF4-FFF2-40B4-BE49-F238E27FC236}">
                  <a16:creationId xmlns:a16="http://schemas.microsoft.com/office/drawing/2014/main" id="{BA73B9AB-A0FA-4A6A-AF9D-61D16A2A3748}"/>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61" name="Line 858">
              <a:extLst>
                <a:ext uri="{FF2B5EF4-FFF2-40B4-BE49-F238E27FC236}">
                  <a16:creationId xmlns:a16="http://schemas.microsoft.com/office/drawing/2014/main" id="{F9B32C36-BCC7-42FC-860F-04E6B40B131A}"/>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27" name="Group 826">
            <a:extLst>
              <a:ext uri="{FF2B5EF4-FFF2-40B4-BE49-F238E27FC236}">
                <a16:creationId xmlns:a16="http://schemas.microsoft.com/office/drawing/2014/main" id="{933D8658-6B19-44BC-97A9-93BDC8B5C517}"/>
              </a:ext>
            </a:extLst>
          </p:cNvPr>
          <p:cNvGrpSpPr/>
          <p:nvPr/>
        </p:nvGrpSpPr>
        <p:grpSpPr>
          <a:xfrm>
            <a:off x="3416855" y="4169560"/>
            <a:ext cx="40369" cy="1033272"/>
            <a:chOff x="3128186" y="3389211"/>
            <a:chExt cx="40369" cy="1493040"/>
          </a:xfrm>
        </p:grpSpPr>
        <p:sp>
          <p:nvSpPr>
            <p:cNvPr id="855" name="Line 855">
              <a:extLst>
                <a:ext uri="{FF2B5EF4-FFF2-40B4-BE49-F238E27FC236}">
                  <a16:creationId xmlns:a16="http://schemas.microsoft.com/office/drawing/2014/main" id="{2B365284-5FC6-4ED3-9C3F-FBABF80C660D}"/>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56" name="Line 856">
              <a:extLst>
                <a:ext uri="{FF2B5EF4-FFF2-40B4-BE49-F238E27FC236}">
                  <a16:creationId xmlns:a16="http://schemas.microsoft.com/office/drawing/2014/main" id="{148FA258-EC3B-4EB2-B8E3-0A5B84C33BBF}"/>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58" name="Line 858">
              <a:extLst>
                <a:ext uri="{FF2B5EF4-FFF2-40B4-BE49-F238E27FC236}">
                  <a16:creationId xmlns:a16="http://schemas.microsoft.com/office/drawing/2014/main" id="{CCD841FC-1F96-4912-8139-F6C9659423D8}"/>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28" name="Group 827">
            <a:extLst>
              <a:ext uri="{FF2B5EF4-FFF2-40B4-BE49-F238E27FC236}">
                <a16:creationId xmlns:a16="http://schemas.microsoft.com/office/drawing/2014/main" id="{DEB3C8EF-61EE-4061-A01E-2DB0AC946850}"/>
              </a:ext>
            </a:extLst>
          </p:cNvPr>
          <p:cNvGrpSpPr/>
          <p:nvPr/>
        </p:nvGrpSpPr>
        <p:grpSpPr>
          <a:xfrm>
            <a:off x="3733734" y="3612882"/>
            <a:ext cx="40369" cy="1490472"/>
            <a:chOff x="3128186" y="3389211"/>
            <a:chExt cx="40369" cy="1493040"/>
          </a:xfrm>
        </p:grpSpPr>
        <p:sp>
          <p:nvSpPr>
            <p:cNvPr id="852" name="Line 855">
              <a:extLst>
                <a:ext uri="{FF2B5EF4-FFF2-40B4-BE49-F238E27FC236}">
                  <a16:creationId xmlns:a16="http://schemas.microsoft.com/office/drawing/2014/main" id="{0ACD5D3E-B9E6-4A6B-BE35-9384D2F4D3DA}"/>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53" name="Line 856">
              <a:extLst>
                <a:ext uri="{FF2B5EF4-FFF2-40B4-BE49-F238E27FC236}">
                  <a16:creationId xmlns:a16="http://schemas.microsoft.com/office/drawing/2014/main" id="{D3700B41-A60F-4DA7-A9B8-50E5F8F47F51}"/>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54" name="Line 858">
              <a:extLst>
                <a:ext uri="{FF2B5EF4-FFF2-40B4-BE49-F238E27FC236}">
                  <a16:creationId xmlns:a16="http://schemas.microsoft.com/office/drawing/2014/main" id="{54C7870B-A1A7-4065-9BCD-4CF62F9B18BC}"/>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29" name="Group 828">
            <a:extLst>
              <a:ext uri="{FF2B5EF4-FFF2-40B4-BE49-F238E27FC236}">
                <a16:creationId xmlns:a16="http://schemas.microsoft.com/office/drawing/2014/main" id="{9FED6D89-737A-422A-9FE4-0F7B2072431F}"/>
              </a:ext>
            </a:extLst>
          </p:cNvPr>
          <p:cNvGrpSpPr/>
          <p:nvPr/>
        </p:nvGrpSpPr>
        <p:grpSpPr>
          <a:xfrm>
            <a:off x="4050613" y="3783096"/>
            <a:ext cx="40369" cy="1344168"/>
            <a:chOff x="3128186" y="3389211"/>
            <a:chExt cx="40369" cy="1493040"/>
          </a:xfrm>
        </p:grpSpPr>
        <p:sp>
          <p:nvSpPr>
            <p:cNvPr id="849" name="Line 855">
              <a:extLst>
                <a:ext uri="{FF2B5EF4-FFF2-40B4-BE49-F238E27FC236}">
                  <a16:creationId xmlns:a16="http://schemas.microsoft.com/office/drawing/2014/main" id="{2460761C-C349-4EEE-B22E-E0E2F36BA872}"/>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50" name="Line 856">
              <a:extLst>
                <a:ext uri="{FF2B5EF4-FFF2-40B4-BE49-F238E27FC236}">
                  <a16:creationId xmlns:a16="http://schemas.microsoft.com/office/drawing/2014/main" id="{1A11398E-7526-4932-946A-9F7166C62C74}"/>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51" name="Line 858">
              <a:extLst>
                <a:ext uri="{FF2B5EF4-FFF2-40B4-BE49-F238E27FC236}">
                  <a16:creationId xmlns:a16="http://schemas.microsoft.com/office/drawing/2014/main" id="{1D2E5649-689F-473B-B77A-D66F4B12F269}"/>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30" name="Group 829">
            <a:extLst>
              <a:ext uri="{FF2B5EF4-FFF2-40B4-BE49-F238E27FC236}">
                <a16:creationId xmlns:a16="http://schemas.microsoft.com/office/drawing/2014/main" id="{30EBE2CA-360B-4AA8-95B0-10FC15D9FC05}"/>
              </a:ext>
            </a:extLst>
          </p:cNvPr>
          <p:cNvGrpSpPr/>
          <p:nvPr/>
        </p:nvGrpSpPr>
        <p:grpSpPr>
          <a:xfrm>
            <a:off x="4367492" y="3993724"/>
            <a:ext cx="40369" cy="1152144"/>
            <a:chOff x="3128186" y="3389211"/>
            <a:chExt cx="40369" cy="1493040"/>
          </a:xfrm>
        </p:grpSpPr>
        <p:sp>
          <p:nvSpPr>
            <p:cNvPr id="846" name="Line 855">
              <a:extLst>
                <a:ext uri="{FF2B5EF4-FFF2-40B4-BE49-F238E27FC236}">
                  <a16:creationId xmlns:a16="http://schemas.microsoft.com/office/drawing/2014/main" id="{F5D840A4-7484-445B-AAF2-24711A8BB15F}"/>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47" name="Line 856">
              <a:extLst>
                <a:ext uri="{FF2B5EF4-FFF2-40B4-BE49-F238E27FC236}">
                  <a16:creationId xmlns:a16="http://schemas.microsoft.com/office/drawing/2014/main" id="{C2812A54-DD7C-4CA8-A837-43FC5A5E65C2}"/>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48" name="Line 858">
              <a:extLst>
                <a:ext uri="{FF2B5EF4-FFF2-40B4-BE49-F238E27FC236}">
                  <a16:creationId xmlns:a16="http://schemas.microsoft.com/office/drawing/2014/main" id="{A36168CC-6A65-4387-86CE-088D8899D7FB}"/>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31" name="Group 830">
            <a:extLst>
              <a:ext uri="{FF2B5EF4-FFF2-40B4-BE49-F238E27FC236}">
                <a16:creationId xmlns:a16="http://schemas.microsoft.com/office/drawing/2014/main" id="{50104672-E5BC-4896-913A-11FB32C01FD3}"/>
              </a:ext>
            </a:extLst>
          </p:cNvPr>
          <p:cNvGrpSpPr/>
          <p:nvPr/>
        </p:nvGrpSpPr>
        <p:grpSpPr>
          <a:xfrm>
            <a:off x="4690309" y="3866340"/>
            <a:ext cx="40369" cy="1280160"/>
            <a:chOff x="3128186" y="3389211"/>
            <a:chExt cx="40369" cy="1493040"/>
          </a:xfrm>
        </p:grpSpPr>
        <p:sp>
          <p:nvSpPr>
            <p:cNvPr id="843" name="Line 855">
              <a:extLst>
                <a:ext uri="{FF2B5EF4-FFF2-40B4-BE49-F238E27FC236}">
                  <a16:creationId xmlns:a16="http://schemas.microsoft.com/office/drawing/2014/main" id="{65A4E87D-BFDD-4CED-9D70-F6FA2DFB8EA1}"/>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44" name="Line 856">
              <a:extLst>
                <a:ext uri="{FF2B5EF4-FFF2-40B4-BE49-F238E27FC236}">
                  <a16:creationId xmlns:a16="http://schemas.microsoft.com/office/drawing/2014/main" id="{482CA8B8-0A07-4B86-BB4C-D984BE3220CC}"/>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45" name="Line 858">
              <a:extLst>
                <a:ext uri="{FF2B5EF4-FFF2-40B4-BE49-F238E27FC236}">
                  <a16:creationId xmlns:a16="http://schemas.microsoft.com/office/drawing/2014/main" id="{D7683BED-BE32-49FE-A225-80F23E078895}"/>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32" name="Group 831">
            <a:extLst>
              <a:ext uri="{FF2B5EF4-FFF2-40B4-BE49-F238E27FC236}">
                <a16:creationId xmlns:a16="http://schemas.microsoft.com/office/drawing/2014/main" id="{C0F5F707-DCC2-41B6-AEAF-15CEEC04F543}"/>
              </a:ext>
            </a:extLst>
          </p:cNvPr>
          <p:cNvGrpSpPr/>
          <p:nvPr/>
        </p:nvGrpSpPr>
        <p:grpSpPr>
          <a:xfrm>
            <a:off x="4999241" y="3829132"/>
            <a:ext cx="40369" cy="1344168"/>
            <a:chOff x="3128186" y="3389211"/>
            <a:chExt cx="40369" cy="1493040"/>
          </a:xfrm>
        </p:grpSpPr>
        <p:sp>
          <p:nvSpPr>
            <p:cNvPr id="840" name="Line 855">
              <a:extLst>
                <a:ext uri="{FF2B5EF4-FFF2-40B4-BE49-F238E27FC236}">
                  <a16:creationId xmlns:a16="http://schemas.microsoft.com/office/drawing/2014/main" id="{A850752F-24AC-48C9-AC03-5D10822DBDDE}"/>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41" name="Line 856">
              <a:extLst>
                <a:ext uri="{FF2B5EF4-FFF2-40B4-BE49-F238E27FC236}">
                  <a16:creationId xmlns:a16="http://schemas.microsoft.com/office/drawing/2014/main" id="{1E2CD87D-F686-4124-88F0-0A990C865947}"/>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42" name="Line 858">
              <a:extLst>
                <a:ext uri="{FF2B5EF4-FFF2-40B4-BE49-F238E27FC236}">
                  <a16:creationId xmlns:a16="http://schemas.microsoft.com/office/drawing/2014/main" id="{6F9045F3-AB6B-4396-8A14-DD6D6529CD0E}"/>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833" name="Group 832">
            <a:extLst>
              <a:ext uri="{FF2B5EF4-FFF2-40B4-BE49-F238E27FC236}">
                <a16:creationId xmlns:a16="http://schemas.microsoft.com/office/drawing/2014/main" id="{70BF7422-858B-47D9-9636-3AAC7EB5C694}"/>
              </a:ext>
            </a:extLst>
          </p:cNvPr>
          <p:cNvGrpSpPr/>
          <p:nvPr/>
        </p:nvGrpSpPr>
        <p:grpSpPr>
          <a:xfrm>
            <a:off x="5314111" y="3833490"/>
            <a:ext cx="40369" cy="1261872"/>
            <a:chOff x="3128186" y="3389211"/>
            <a:chExt cx="40369" cy="1493040"/>
          </a:xfrm>
        </p:grpSpPr>
        <p:sp>
          <p:nvSpPr>
            <p:cNvPr id="837" name="Line 855">
              <a:extLst>
                <a:ext uri="{FF2B5EF4-FFF2-40B4-BE49-F238E27FC236}">
                  <a16:creationId xmlns:a16="http://schemas.microsoft.com/office/drawing/2014/main" id="{988CD574-24DA-4527-B087-DB29B4F5734D}"/>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838" name="Line 856">
              <a:extLst>
                <a:ext uri="{FF2B5EF4-FFF2-40B4-BE49-F238E27FC236}">
                  <a16:creationId xmlns:a16="http://schemas.microsoft.com/office/drawing/2014/main" id="{94213454-DBA6-465D-ABCE-664654DE7A42}"/>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839" name="Line 858">
              <a:extLst>
                <a:ext uri="{FF2B5EF4-FFF2-40B4-BE49-F238E27FC236}">
                  <a16:creationId xmlns:a16="http://schemas.microsoft.com/office/drawing/2014/main" id="{D9206642-DF6D-4A53-81DD-43C42331081A}"/>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sp>
        <p:nvSpPr>
          <p:cNvPr id="834" name="Freeform 13">
            <a:extLst>
              <a:ext uri="{FF2B5EF4-FFF2-40B4-BE49-F238E27FC236}">
                <a16:creationId xmlns:a16="http://schemas.microsoft.com/office/drawing/2014/main" id="{A869FD1D-E428-4C9E-8F72-1AE1419FCB45}"/>
              </a:ext>
            </a:extLst>
          </p:cNvPr>
          <p:cNvSpPr/>
          <p:nvPr/>
        </p:nvSpPr>
        <p:spPr bwMode="auto">
          <a:xfrm>
            <a:off x="2229322" y="3647242"/>
            <a:ext cx="948739" cy="368135"/>
          </a:xfrm>
          <a:custGeom>
            <a:avLst/>
            <a:gdLst>
              <a:gd name="connsiteX0" fmla="*/ 0 w 967838"/>
              <a:gd name="connsiteY0" fmla="*/ 47501 h 368135"/>
              <a:gd name="connsiteX1" fmla="*/ 23750 w 967838"/>
              <a:gd name="connsiteY1" fmla="*/ 160317 h 368135"/>
              <a:gd name="connsiteX2" fmla="*/ 160316 w 967838"/>
              <a:gd name="connsiteY2" fmla="*/ 368135 h 368135"/>
              <a:gd name="connsiteX3" fmla="*/ 320633 w 967838"/>
              <a:gd name="connsiteY3" fmla="*/ 255319 h 368135"/>
              <a:gd name="connsiteX4" fmla="*/ 635329 w 967838"/>
              <a:gd name="connsiteY4" fmla="*/ 0 h 368135"/>
              <a:gd name="connsiteX5" fmla="*/ 967838 w 967838"/>
              <a:gd name="connsiteY5" fmla="*/ 17813 h 36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838" h="368135">
                <a:moveTo>
                  <a:pt x="0" y="47501"/>
                </a:moveTo>
                <a:lnTo>
                  <a:pt x="23750" y="160317"/>
                </a:lnTo>
                <a:lnTo>
                  <a:pt x="160316" y="368135"/>
                </a:lnTo>
                <a:lnTo>
                  <a:pt x="320633" y="255319"/>
                </a:lnTo>
                <a:lnTo>
                  <a:pt x="635329" y="0"/>
                </a:lnTo>
                <a:lnTo>
                  <a:pt x="967838" y="17813"/>
                </a:lnTo>
              </a:path>
            </a:pathLst>
          </a:custGeom>
          <a:noFill/>
          <a:ln w="25400" cap="flat" cmpd="sng" algn="ctr">
            <a:solidFill>
              <a:schemeClr val="bg2"/>
            </a:solidFill>
            <a:prstDash val="solid"/>
            <a:round/>
            <a:headEnd type="none" w="med" len="med"/>
            <a:tailEnd type="none" w="med" len="med"/>
          </a:ln>
          <a:effectLst/>
        </p:spPr>
        <p:txBody>
          <a:bodyPr rtlCol="0" anchor="ctr"/>
          <a:lstStyle/>
          <a:p>
            <a:pPr algn="ctr"/>
            <a:endParaRPr lang="en-US"/>
          </a:p>
        </p:txBody>
      </p:sp>
      <p:sp>
        <p:nvSpPr>
          <p:cNvPr id="835" name="Freeform 14">
            <a:extLst>
              <a:ext uri="{FF2B5EF4-FFF2-40B4-BE49-F238E27FC236}">
                <a16:creationId xmlns:a16="http://schemas.microsoft.com/office/drawing/2014/main" id="{DE3D4FE3-CF9A-49EA-8755-7D9A2455454E}"/>
              </a:ext>
            </a:extLst>
          </p:cNvPr>
          <p:cNvSpPr/>
          <p:nvPr/>
        </p:nvSpPr>
        <p:spPr bwMode="auto">
          <a:xfrm>
            <a:off x="2176030" y="3824876"/>
            <a:ext cx="3166110" cy="1409700"/>
          </a:xfrm>
          <a:custGeom>
            <a:avLst/>
            <a:gdLst>
              <a:gd name="connsiteX0" fmla="*/ 0 w 3166110"/>
              <a:gd name="connsiteY0" fmla="*/ 0 h 1409700"/>
              <a:gd name="connsiteX1" fmla="*/ 11430 w 3166110"/>
              <a:gd name="connsiteY1" fmla="*/ 1409700 h 1409700"/>
              <a:gd name="connsiteX2" fmla="*/ 160020 w 3166110"/>
              <a:gd name="connsiteY2" fmla="*/ 1261110 h 1409700"/>
              <a:gd name="connsiteX3" fmla="*/ 316230 w 3166110"/>
              <a:gd name="connsiteY3" fmla="*/ 1135380 h 1409700"/>
              <a:gd name="connsiteX4" fmla="*/ 632460 w 3166110"/>
              <a:gd name="connsiteY4" fmla="*/ 933450 h 1409700"/>
              <a:gd name="connsiteX5" fmla="*/ 952500 w 3166110"/>
              <a:gd name="connsiteY5" fmla="*/ 1002030 h 1409700"/>
              <a:gd name="connsiteX6" fmla="*/ 971550 w 3166110"/>
              <a:gd name="connsiteY6" fmla="*/ 1402080 h 1409700"/>
              <a:gd name="connsiteX7" fmla="*/ 1108710 w 3166110"/>
              <a:gd name="connsiteY7" fmla="*/ 1131570 h 1409700"/>
              <a:gd name="connsiteX8" fmla="*/ 1272540 w 3166110"/>
              <a:gd name="connsiteY8" fmla="*/ 1013460 h 1409700"/>
              <a:gd name="connsiteX9" fmla="*/ 1573530 w 3166110"/>
              <a:gd name="connsiteY9" fmla="*/ 830580 h 1409700"/>
              <a:gd name="connsiteX10" fmla="*/ 1901190 w 3166110"/>
              <a:gd name="connsiteY10" fmla="*/ 830580 h 1409700"/>
              <a:gd name="connsiteX11" fmla="*/ 2221230 w 3166110"/>
              <a:gd name="connsiteY11" fmla="*/ 914400 h 1409700"/>
              <a:gd name="connsiteX12" fmla="*/ 2537460 w 3166110"/>
              <a:gd name="connsiteY12" fmla="*/ 803910 h 1409700"/>
              <a:gd name="connsiteX13" fmla="*/ 2853690 w 3166110"/>
              <a:gd name="connsiteY13" fmla="*/ 864870 h 1409700"/>
              <a:gd name="connsiteX14" fmla="*/ 3166110 w 3166110"/>
              <a:gd name="connsiteY14" fmla="*/ 85725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6110" h="1409700">
                <a:moveTo>
                  <a:pt x="0" y="0"/>
                </a:moveTo>
                <a:lnTo>
                  <a:pt x="11430" y="1409700"/>
                </a:lnTo>
                <a:lnTo>
                  <a:pt x="160020" y="1261110"/>
                </a:lnTo>
                <a:lnTo>
                  <a:pt x="316230" y="1135380"/>
                </a:lnTo>
                <a:lnTo>
                  <a:pt x="632460" y="933450"/>
                </a:lnTo>
                <a:lnTo>
                  <a:pt x="952500" y="1002030"/>
                </a:lnTo>
                <a:lnTo>
                  <a:pt x="971550" y="1402080"/>
                </a:lnTo>
                <a:lnTo>
                  <a:pt x="1108710" y="1131570"/>
                </a:lnTo>
                <a:lnTo>
                  <a:pt x="1272540" y="1013460"/>
                </a:lnTo>
                <a:lnTo>
                  <a:pt x="1573530" y="830580"/>
                </a:lnTo>
                <a:lnTo>
                  <a:pt x="1901190" y="830580"/>
                </a:lnTo>
                <a:lnTo>
                  <a:pt x="2221230" y="914400"/>
                </a:lnTo>
                <a:lnTo>
                  <a:pt x="2537460" y="803910"/>
                </a:lnTo>
                <a:lnTo>
                  <a:pt x="2853690" y="864870"/>
                </a:lnTo>
                <a:lnTo>
                  <a:pt x="3166110" y="857250"/>
                </a:lnTo>
              </a:path>
            </a:pathLst>
          </a:custGeom>
          <a:noFill/>
          <a:ln w="25400" cap="flat" cmpd="sng" algn="ctr">
            <a:solidFill>
              <a:schemeClr val="accent3"/>
            </a:solidFill>
            <a:prstDash val="solid"/>
            <a:round/>
            <a:headEnd type="none" w="med" len="med"/>
            <a:tailEnd type="none" w="med" len="med"/>
          </a:ln>
          <a:effectLst/>
        </p:spPr>
        <p:txBody>
          <a:bodyPr rtlCol="0" anchor="ctr"/>
          <a:lstStyle/>
          <a:p>
            <a:pPr algn="ctr"/>
            <a:endParaRPr lang="en-US"/>
          </a:p>
        </p:txBody>
      </p:sp>
      <p:sp>
        <p:nvSpPr>
          <p:cNvPr id="836" name="Freeform 15">
            <a:extLst>
              <a:ext uri="{FF2B5EF4-FFF2-40B4-BE49-F238E27FC236}">
                <a16:creationId xmlns:a16="http://schemas.microsoft.com/office/drawing/2014/main" id="{D5E797AD-2E8E-4AAF-B408-81F7C5A7FA55}"/>
              </a:ext>
            </a:extLst>
          </p:cNvPr>
          <p:cNvSpPr/>
          <p:nvPr/>
        </p:nvSpPr>
        <p:spPr bwMode="auto">
          <a:xfrm>
            <a:off x="3185680" y="3653426"/>
            <a:ext cx="2221230" cy="1596390"/>
          </a:xfrm>
          <a:custGeom>
            <a:avLst/>
            <a:gdLst>
              <a:gd name="connsiteX0" fmla="*/ 0 w 2221230"/>
              <a:gd name="connsiteY0" fmla="*/ 0 h 1596390"/>
              <a:gd name="connsiteX1" fmla="*/ 26670 w 2221230"/>
              <a:gd name="connsiteY1" fmla="*/ 1596390 h 1596390"/>
              <a:gd name="connsiteX2" fmla="*/ 160020 w 2221230"/>
              <a:gd name="connsiteY2" fmla="*/ 1447800 h 1596390"/>
              <a:gd name="connsiteX3" fmla="*/ 320040 w 2221230"/>
              <a:gd name="connsiteY3" fmla="*/ 1405890 h 1596390"/>
              <a:gd name="connsiteX4" fmla="*/ 636270 w 2221230"/>
              <a:gd name="connsiteY4" fmla="*/ 1097280 h 1596390"/>
              <a:gd name="connsiteX5" fmla="*/ 960120 w 2221230"/>
              <a:gd name="connsiteY5" fmla="*/ 1264920 h 1596390"/>
              <a:gd name="connsiteX6" fmla="*/ 1272540 w 2221230"/>
              <a:gd name="connsiteY6" fmla="*/ 1215390 h 1596390"/>
              <a:gd name="connsiteX7" fmla="*/ 1592580 w 2221230"/>
              <a:gd name="connsiteY7" fmla="*/ 1112520 h 1596390"/>
              <a:gd name="connsiteX8" fmla="*/ 1916430 w 2221230"/>
              <a:gd name="connsiteY8" fmla="*/ 1196340 h 1596390"/>
              <a:gd name="connsiteX9" fmla="*/ 2221230 w 2221230"/>
              <a:gd name="connsiteY9" fmla="*/ 1070610 h 159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1230" h="1596390">
                <a:moveTo>
                  <a:pt x="0" y="0"/>
                </a:moveTo>
                <a:lnTo>
                  <a:pt x="26670" y="1596390"/>
                </a:lnTo>
                <a:lnTo>
                  <a:pt x="160020" y="1447800"/>
                </a:lnTo>
                <a:lnTo>
                  <a:pt x="320040" y="1405890"/>
                </a:lnTo>
                <a:lnTo>
                  <a:pt x="636270" y="1097280"/>
                </a:lnTo>
                <a:lnTo>
                  <a:pt x="960120" y="1264920"/>
                </a:lnTo>
                <a:lnTo>
                  <a:pt x="1272540" y="1215390"/>
                </a:lnTo>
                <a:lnTo>
                  <a:pt x="1592580" y="1112520"/>
                </a:lnTo>
                <a:lnTo>
                  <a:pt x="1916430" y="1196340"/>
                </a:lnTo>
                <a:lnTo>
                  <a:pt x="2221230" y="1070610"/>
                </a:lnTo>
              </a:path>
            </a:pathLst>
          </a:custGeom>
          <a:noFill/>
          <a:ln w="25400" cap="flat" cmpd="sng" algn="ctr">
            <a:solidFill>
              <a:schemeClr val="accent2"/>
            </a:solidFill>
            <a:prstDash val="sysDot"/>
            <a:round/>
            <a:headEnd type="none" w="med" len="med"/>
            <a:tailEnd type="none" w="med" len="med"/>
          </a:ln>
          <a:effectLst/>
        </p:spPr>
        <p:txBody>
          <a:bodyPr rtlCol="0" anchor="ctr"/>
          <a:lstStyle/>
          <a:p>
            <a:pPr algn="ctr"/>
            <a:endParaRPr lang="en-US"/>
          </a:p>
        </p:txBody>
      </p:sp>
      <p:cxnSp>
        <p:nvCxnSpPr>
          <p:cNvPr id="925" name="Straight Connector 924">
            <a:extLst>
              <a:ext uri="{FF2B5EF4-FFF2-40B4-BE49-F238E27FC236}">
                <a16:creationId xmlns:a16="http://schemas.microsoft.com/office/drawing/2014/main" id="{523003D1-C547-424B-87F5-63BA4F770391}"/>
              </a:ext>
            </a:extLst>
          </p:cNvPr>
          <p:cNvCxnSpPr/>
          <p:nvPr/>
        </p:nvCxnSpPr>
        <p:spPr bwMode="auto">
          <a:xfrm>
            <a:off x="7251910" y="2293178"/>
            <a:ext cx="7331" cy="3052103"/>
          </a:xfrm>
          <a:prstGeom prst="line">
            <a:avLst/>
          </a:prstGeom>
          <a:noFill/>
          <a:ln w="12700" cap="flat" cmpd="sng" algn="ctr">
            <a:solidFill>
              <a:schemeClr val="tx1"/>
            </a:solidFill>
            <a:prstDash val="solid"/>
            <a:round/>
            <a:headEnd type="none" w="med" len="med"/>
            <a:tailEnd type="none" w="med" len="med"/>
          </a:ln>
          <a:effectLst/>
        </p:spPr>
      </p:cxnSp>
      <p:sp>
        <p:nvSpPr>
          <p:cNvPr id="928" name="Rectangle 299">
            <a:extLst>
              <a:ext uri="{FF2B5EF4-FFF2-40B4-BE49-F238E27FC236}">
                <a16:creationId xmlns:a16="http://schemas.microsoft.com/office/drawing/2014/main" id="{CEFFD1D4-D29D-49DB-94E9-7D931CBC6836}"/>
              </a:ext>
            </a:extLst>
          </p:cNvPr>
          <p:cNvSpPr>
            <a:spLocks noChangeArrowheads="1"/>
          </p:cNvSpPr>
          <p:nvPr/>
        </p:nvSpPr>
        <p:spPr bwMode="auto">
          <a:xfrm>
            <a:off x="8358984" y="2300294"/>
            <a:ext cx="2305833" cy="3051990"/>
          </a:xfrm>
          <a:prstGeom prst="rect">
            <a:avLst/>
          </a:prstGeom>
          <a:solidFill>
            <a:schemeClr val="bg2">
              <a:alpha val="54000"/>
            </a:schemeClr>
          </a:solidFill>
          <a:ln w="12700" algn="ctr">
            <a:noFill/>
            <a:round/>
            <a:headEnd/>
            <a:tailEnd/>
          </a:ln>
        </p:spPr>
        <p:txBody>
          <a:bodyPr lIns="45720" rIns="45720" anchor="ctr" anchorCtr="1"/>
          <a:lstStyle/>
          <a:p>
            <a:endParaRPr lang="fr-FR"/>
          </a:p>
        </p:txBody>
      </p:sp>
      <p:sp>
        <p:nvSpPr>
          <p:cNvPr id="929" name="Text Box 20">
            <a:extLst>
              <a:ext uri="{FF2B5EF4-FFF2-40B4-BE49-F238E27FC236}">
                <a16:creationId xmlns:a16="http://schemas.microsoft.com/office/drawing/2014/main" id="{CD18D4C9-E070-48FE-9989-E76A8D6B4DFA}"/>
              </a:ext>
            </a:extLst>
          </p:cNvPr>
          <p:cNvSpPr txBox="1">
            <a:spLocks noChangeArrowheads="1"/>
          </p:cNvSpPr>
          <p:nvPr/>
        </p:nvSpPr>
        <p:spPr bwMode="auto">
          <a:xfrm>
            <a:off x="8265739" y="1957363"/>
            <a:ext cx="1421928" cy="286232"/>
          </a:xfrm>
          <a:prstGeom prst="rect">
            <a:avLst/>
          </a:prstGeom>
          <a:noFill/>
          <a:ln w="9525">
            <a:noFill/>
            <a:miter lim="800000"/>
            <a:headEnd/>
            <a:tailEnd/>
          </a:ln>
        </p:spPr>
        <p:txBody>
          <a:bodyPr wrap="none" lIns="18288" tIns="18288" rIns="18288" bIns="18288">
            <a:spAutoFit/>
          </a:bodyPr>
          <a:lstStyle/>
          <a:p>
            <a:pPr algn="ctr">
              <a:lnSpc>
                <a:spcPct val="90000"/>
              </a:lnSpc>
            </a:pPr>
            <a:r>
              <a:rPr lang="en-US" b="1" dirty="0"/>
              <a:t>Serum P1NP</a:t>
            </a:r>
          </a:p>
        </p:txBody>
      </p:sp>
      <p:cxnSp>
        <p:nvCxnSpPr>
          <p:cNvPr id="932" name="Straight Connector 617">
            <a:extLst>
              <a:ext uri="{FF2B5EF4-FFF2-40B4-BE49-F238E27FC236}">
                <a16:creationId xmlns:a16="http://schemas.microsoft.com/office/drawing/2014/main" id="{7E450FB4-B275-4080-80EF-2CAC18B51750}"/>
              </a:ext>
            </a:extLst>
          </p:cNvPr>
          <p:cNvCxnSpPr>
            <a:cxnSpLocks noChangeShapeType="1"/>
          </p:cNvCxnSpPr>
          <p:nvPr/>
        </p:nvCxnSpPr>
        <p:spPr bwMode="auto">
          <a:xfrm flipV="1">
            <a:off x="7277009" y="3495330"/>
            <a:ext cx="3474720" cy="0"/>
          </a:xfrm>
          <a:prstGeom prst="line">
            <a:avLst/>
          </a:prstGeom>
          <a:noFill/>
          <a:ln w="6350" algn="ctr">
            <a:solidFill>
              <a:schemeClr val="tx1"/>
            </a:solidFill>
            <a:prstDash val="dash"/>
            <a:round/>
            <a:headEnd/>
            <a:tailEnd/>
          </a:ln>
        </p:spPr>
      </p:cxnSp>
      <p:cxnSp>
        <p:nvCxnSpPr>
          <p:cNvPr id="933" name="Straight Connector 616">
            <a:extLst>
              <a:ext uri="{FF2B5EF4-FFF2-40B4-BE49-F238E27FC236}">
                <a16:creationId xmlns:a16="http://schemas.microsoft.com/office/drawing/2014/main" id="{06E5F6C6-02F1-4FFE-A979-37FFE5EC9302}"/>
              </a:ext>
            </a:extLst>
          </p:cNvPr>
          <p:cNvCxnSpPr>
            <a:cxnSpLocks noChangeShapeType="1"/>
          </p:cNvCxnSpPr>
          <p:nvPr/>
        </p:nvCxnSpPr>
        <p:spPr bwMode="auto">
          <a:xfrm flipV="1">
            <a:off x="7277009" y="4820141"/>
            <a:ext cx="3474720" cy="0"/>
          </a:xfrm>
          <a:prstGeom prst="line">
            <a:avLst/>
          </a:prstGeom>
          <a:noFill/>
          <a:ln w="6350" algn="ctr">
            <a:solidFill>
              <a:schemeClr val="tx1"/>
            </a:solidFill>
            <a:prstDash val="dash"/>
            <a:round/>
            <a:headEnd/>
            <a:tailEnd/>
          </a:ln>
        </p:spPr>
      </p:cxnSp>
      <p:sp>
        <p:nvSpPr>
          <p:cNvPr id="936" name="Rectangle 282">
            <a:extLst>
              <a:ext uri="{FF2B5EF4-FFF2-40B4-BE49-F238E27FC236}">
                <a16:creationId xmlns:a16="http://schemas.microsoft.com/office/drawing/2014/main" id="{875058D7-6129-4900-A3EB-D8AC7660271A}"/>
              </a:ext>
            </a:extLst>
          </p:cNvPr>
          <p:cNvSpPr>
            <a:spLocks noChangeArrowheads="1"/>
          </p:cNvSpPr>
          <p:nvPr/>
        </p:nvSpPr>
        <p:spPr bwMode="auto">
          <a:xfrm>
            <a:off x="7074791" y="5256633"/>
            <a:ext cx="84959" cy="184666"/>
          </a:xfrm>
          <a:prstGeom prst="rect">
            <a:avLst/>
          </a:prstGeom>
          <a:noFill/>
          <a:ln w="9525">
            <a:noFill/>
            <a:miter lim="800000"/>
            <a:headEnd/>
            <a:tailEnd/>
          </a:ln>
        </p:spPr>
        <p:txBody>
          <a:bodyPr wrap="none" lIns="0" tIns="0" rIns="0" bIns="0">
            <a:spAutoFit/>
          </a:bodyPr>
          <a:lstStyle/>
          <a:p>
            <a:pPr algn="r"/>
            <a:r>
              <a:rPr lang="en-US" sz="1200"/>
              <a:t>0</a:t>
            </a:r>
          </a:p>
        </p:txBody>
      </p:sp>
      <p:sp>
        <p:nvSpPr>
          <p:cNvPr id="937" name="Line 281">
            <a:extLst>
              <a:ext uri="{FF2B5EF4-FFF2-40B4-BE49-F238E27FC236}">
                <a16:creationId xmlns:a16="http://schemas.microsoft.com/office/drawing/2014/main" id="{F4770D64-EB2A-4387-8FA4-7A1C5A8E0984}"/>
              </a:ext>
            </a:extLst>
          </p:cNvPr>
          <p:cNvSpPr>
            <a:spLocks noChangeShapeType="1"/>
          </p:cNvSpPr>
          <p:nvPr/>
        </p:nvSpPr>
        <p:spPr bwMode="auto">
          <a:xfrm flipH="1">
            <a:off x="7180531" y="5342190"/>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939" name="Line 285">
            <a:extLst>
              <a:ext uri="{FF2B5EF4-FFF2-40B4-BE49-F238E27FC236}">
                <a16:creationId xmlns:a16="http://schemas.microsoft.com/office/drawing/2014/main" id="{B9E5DB22-9698-4B72-B8C7-3BBB1C0C536B}"/>
              </a:ext>
            </a:extLst>
          </p:cNvPr>
          <p:cNvSpPr>
            <a:spLocks noChangeShapeType="1"/>
          </p:cNvSpPr>
          <p:nvPr/>
        </p:nvSpPr>
        <p:spPr bwMode="auto">
          <a:xfrm flipH="1">
            <a:off x="7180531" y="4732230"/>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940" name="Rectangle 286">
            <a:extLst>
              <a:ext uri="{FF2B5EF4-FFF2-40B4-BE49-F238E27FC236}">
                <a16:creationId xmlns:a16="http://schemas.microsoft.com/office/drawing/2014/main" id="{5EF40C3F-17D7-4934-B88B-16FC6AEF1BD1}"/>
              </a:ext>
            </a:extLst>
          </p:cNvPr>
          <p:cNvSpPr>
            <a:spLocks noChangeArrowheads="1"/>
          </p:cNvSpPr>
          <p:nvPr/>
        </p:nvSpPr>
        <p:spPr bwMode="auto">
          <a:xfrm>
            <a:off x="6991317" y="4642857"/>
            <a:ext cx="169918" cy="184666"/>
          </a:xfrm>
          <a:prstGeom prst="rect">
            <a:avLst/>
          </a:prstGeom>
          <a:noFill/>
          <a:ln w="9525">
            <a:noFill/>
            <a:miter lim="800000"/>
            <a:headEnd/>
            <a:tailEnd/>
          </a:ln>
        </p:spPr>
        <p:txBody>
          <a:bodyPr wrap="none" lIns="0" tIns="0" rIns="0" bIns="0">
            <a:spAutoFit/>
          </a:bodyPr>
          <a:lstStyle/>
          <a:p>
            <a:pPr algn="r"/>
            <a:r>
              <a:rPr lang="en-US" sz="1200"/>
              <a:t>20</a:t>
            </a:r>
          </a:p>
        </p:txBody>
      </p:sp>
      <p:sp>
        <p:nvSpPr>
          <p:cNvPr id="941" name="Line 289">
            <a:extLst>
              <a:ext uri="{FF2B5EF4-FFF2-40B4-BE49-F238E27FC236}">
                <a16:creationId xmlns:a16="http://schemas.microsoft.com/office/drawing/2014/main" id="{3A51ADF9-5DB2-4803-BCD7-C4BC7DC91D9D}"/>
              </a:ext>
            </a:extLst>
          </p:cNvPr>
          <p:cNvSpPr>
            <a:spLocks noChangeShapeType="1"/>
          </p:cNvSpPr>
          <p:nvPr/>
        </p:nvSpPr>
        <p:spPr bwMode="auto">
          <a:xfrm flipH="1">
            <a:off x="7180531" y="4127653"/>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942" name="Rectangle 290">
            <a:extLst>
              <a:ext uri="{FF2B5EF4-FFF2-40B4-BE49-F238E27FC236}">
                <a16:creationId xmlns:a16="http://schemas.microsoft.com/office/drawing/2014/main" id="{F7CC8AAB-D93C-4CDD-A72E-C8D36BBD4E1E}"/>
              </a:ext>
            </a:extLst>
          </p:cNvPr>
          <p:cNvSpPr>
            <a:spLocks noChangeArrowheads="1"/>
          </p:cNvSpPr>
          <p:nvPr/>
        </p:nvSpPr>
        <p:spPr bwMode="auto">
          <a:xfrm>
            <a:off x="6991317" y="4036966"/>
            <a:ext cx="169918" cy="184666"/>
          </a:xfrm>
          <a:prstGeom prst="rect">
            <a:avLst/>
          </a:prstGeom>
          <a:noFill/>
          <a:ln w="9525">
            <a:noFill/>
            <a:miter lim="800000"/>
            <a:headEnd/>
            <a:tailEnd/>
          </a:ln>
        </p:spPr>
        <p:txBody>
          <a:bodyPr wrap="none" lIns="0" tIns="0" rIns="0" bIns="0">
            <a:spAutoFit/>
          </a:bodyPr>
          <a:lstStyle/>
          <a:p>
            <a:pPr algn="r"/>
            <a:r>
              <a:rPr lang="en-US" sz="1200"/>
              <a:t>40</a:t>
            </a:r>
          </a:p>
        </p:txBody>
      </p:sp>
      <p:sp>
        <p:nvSpPr>
          <p:cNvPr id="943" name="Line 293">
            <a:extLst>
              <a:ext uri="{FF2B5EF4-FFF2-40B4-BE49-F238E27FC236}">
                <a16:creationId xmlns:a16="http://schemas.microsoft.com/office/drawing/2014/main" id="{B96E76A1-5CD4-4B1E-8DCC-657875796F03}"/>
              </a:ext>
            </a:extLst>
          </p:cNvPr>
          <p:cNvSpPr>
            <a:spLocks noChangeShapeType="1"/>
          </p:cNvSpPr>
          <p:nvPr/>
        </p:nvSpPr>
        <p:spPr bwMode="auto">
          <a:xfrm flipH="1">
            <a:off x="7180531" y="3520449"/>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944" name="Rectangle 294">
            <a:extLst>
              <a:ext uri="{FF2B5EF4-FFF2-40B4-BE49-F238E27FC236}">
                <a16:creationId xmlns:a16="http://schemas.microsoft.com/office/drawing/2014/main" id="{26CD6CBD-403F-422A-AB54-D1FAFE9A80B0}"/>
              </a:ext>
            </a:extLst>
          </p:cNvPr>
          <p:cNvSpPr>
            <a:spLocks noChangeArrowheads="1"/>
          </p:cNvSpPr>
          <p:nvPr/>
        </p:nvSpPr>
        <p:spPr bwMode="auto">
          <a:xfrm>
            <a:off x="6991317" y="3432390"/>
            <a:ext cx="169918" cy="184666"/>
          </a:xfrm>
          <a:prstGeom prst="rect">
            <a:avLst/>
          </a:prstGeom>
          <a:noFill/>
          <a:ln w="9525">
            <a:noFill/>
            <a:miter lim="800000"/>
            <a:headEnd/>
            <a:tailEnd/>
          </a:ln>
        </p:spPr>
        <p:txBody>
          <a:bodyPr wrap="none" lIns="0" tIns="0" rIns="0" bIns="0">
            <a:spAutoFit/>
          </a:bodyPr>
          <a:lstStyle/>
          <a:p>
            <a:pPr algn="r"/>
            <a:r>
              <a:rPr lang="en-US" sz="1200"/>
              <a:t>60</a:t>
            </a:r>
          </a:p>
        </p:txBody>
      </p:sp>
      <p:sp>
        <p:nvSpPr>
          <p:cNvPr id="945" name="Rectangle 298">
            <a:extLst>
              <a:ext uri="{FF2B5EF4-FFF2-40B4-BE49-F238E27FC236}">
                <a16:creationId xmlns:a16="http://schemas.microsoft.com/office/drawing/2014/main" id="{121BE1D1-D0C0-43AA-9BAA-2F7CA0271A85}"/>
              </a:ext>
            </a:extLst>
          </p:cNvPr>
          <p:cNvSpPr>
            <a:spLocks noChangeArrowheads="1"/>
          </p:cNvSpPr>
          <p:nvPr/>
        </p:nvSpPr>
        <p:spPr bwMode="auto">
          <a:xfrm>
            <a:off x="6991317" y="2825185"/>
            <a:ext cx="169918" cy="184666"/>
          </a:xfrm>
          <a:prstGeom prst="rect">
            <a:avLst/>
          </a:prstGeom>
          <a:noFill/>
          <a:ln w="9525">
            <a:noFill/>
            <a:miter lim="800000"/>
            <a:headEnd/>
            <a:tailEnd/>
          </a:ln>
        </p:spPr>
        <p:txBody>
          <a:bodyPr wrap="none" lIns="0" tIns="0" rIns="0" bIns="0">
            <a:spAutoFit/>
          </a:bodyPr>
          <a:lstStyle/>
          <a:p>
            <a:pPr algn="r"/>
            <a:r>
              <a:rPr lang="en-US" sz="1200"/>
              <a:t>80</a:t>
            </a:r>
          </a:p>
        </p:txBody>
      </p:sp>
      <p:sp>
        <p:nvSpPr>
          <p:cNvPr id="946" name="Line 297">
            <a:extLst>
              <a:ext uri="{FF2B5EF4-FFF2-40B4-BE49-F238E27FC236}">
                <a16:creationId xmlns:a16="http://schemas.microsoft.com/office/drawing/2014/main" id="{118CFCF9-0C97-4E2E-AFB7-5D272B7B7852}"/>
              </a:ext>
            </a:extLst>
          </p:cNvPr>
          <p:cNvSpPr>
            <a:spLocks noChangeShapeType="1"/>
          </p:cNvSpPr>
          <p:nvPr/>
        </p:nvSpPr>
        <p:spPr bwMode="auto">
          <a:xfrm flipH="1">
            <a:off x="7180531" y="2918501"/>
            <a:ext cx="86089" cy="0"/>
          </a:xfrm>
          <a:prstGeom prst="line">
            <a:avLst/>
          </a:prstGeom>
          <a:noFill/>
          <a:ln w="12700" cap="flat" cmpd="sng" algn="ctr">
            <a:solidFill>
              <a:schemeClr val="tx1"/>
            </a:solidFill>
            <a:prstDash val="solid"/>
            <a:round/>
            <a:headEnd type="none" w="med" len="med"/>
            <a:tailEnd type="none" w="med" len="med"/>
          </a:ln>
          <a:effectLst/>
        </p:spPr>
        <p:txBody>
          <a:bodyPr/>
          <a:lstStyle/>
          <a:p>
            <a:endParaRPr lang="en-US"/>
          </a:p>
        </p:txBody>
      </p:sp>
      <p:sp>
        <p:nvSpPr>
          <p:cNvPr id="947" name="Line 297">
            <a:extLst>
              <a:ext uri="{FF2B5EF4-FFF2-40B4-BE49-F238E27FC236}">
                <a16:creationId xmlns:a16="http://schemas.microsoft.com/office/drawing/2014/main" id="{E589BDBA-1A67-4EE9-99A4-88CBDBC0B656}"/>
              </a:ext>
            </a:extLst>
          </p:cNvPr>
          <p:cNvSpPr>
            <a:spLocks noChangeShapeType="1"/>
          </p:cNvSpPr>
          <p:nvPr/>
        </p:nvSpPr>
        <p:spPr bwMode="auto">
          <a:xfrm flipH="1">
            <a:off x="7180530" y="2316555"/>
            <a:ext cx="86089" cy="0"/>
          </a:xfrm>
          <a:prstGeom prst="line">
            <a:avLst/>
          </a:prstGeom>
          <a:noFill/>
          <a:ln w="12700">
            <a:solidFill>
              <a:schemeClr val="tx1"/>
            </a:solidFill>
            <a:round/>
            <a:headEnd/>
            <a:tailEnd/>
          </a:ln>
        </p:spPr>
        <p:txBody>
          <a:bodyPr/>
          <a:lstStyle/>
          <a:p>
            <a:endParaRPr lang="en-US"/>
          </a:p>
        </p:txBody>
      </p:sp>
      <p:sp>
        <p:nvSpPr>
          <p:cNvPr id="948" name="Rectangle 298">
            <a:extLst>
              <a:ext uri="{FF2B5EF4-FFF2-40B4-BE49-F238E27FC236}">
                <a16:creationId xmlns:a16="http://schemas.microsoft.com/office/drawing/2014/main" id="{030E0303-E4DC-4744-BFC3-888681373D77}"/>
              </a:ext>
            </a:extLst>
          </p:cNvPr>
          <p:cNvSpPr>
            <a:spLocks noChangeArrowheads="1"/>
          </p:cNvSpPr>
          <p:nvPr/>
        </p:nvSpPr>
        <p:spPr bwMode="auto">
          <a:xfrm>
            <a:off x="6906364" y="2224551"/>
            <a:ext cx="254877" cy="184666"/>
          </a:xfrm>
          <a:prstGeom prst="rect">
            <a:avLst/>
          </a:prstGeom>
          <a:noFill/>
          <a:ln w="9525">
            <a:noFill/>
            <a:miter lim="800000"/>
            <a:headEnd/>
            <a:tailEnd/>
          </a:ln>
        </p:spPr>
        <p:txBody>
          <a:bodyPr wrap="none" lIns="0" tIns="0" rIns="0" bIns="0">
            <a:spAutoFit/>
          </a:bodyPr>
          <a:lstStyle/>
          <a:p>
            <a:pPr algn="r"/>
            <a:r>
              <a:rPr lang="en-US" sz="1200"/>
              <a:t>100</a:t>
            </a:r>
          </a:p>
        </p:txBody>
      </p:sp>
      <p:cxnSp>
        <p:nvCxnSpPr>
          <p:cNvPr id="949" name="Straight Connector 948">
            <a:extLst>
              <a:ext uri="{FF2B5EF4-FFF2-40B4-BE49-F238E27FC236}">
                <a16:creationId xmlns:a16="http://schemas.microsoft.com/office/drawing/2014/main" id="{8F8FE0BB-5D02-417B-B3D7-C99F74920A08}"/>
              </a:ext>
            </a:extLst>
          </p:cNvPr>
          <p:cNvCxnSpPr/>
          <p:nvPr/>
        </p:nvCxnSpPr>
        <p:spPr bwMode="auto">
          <a:xfrm>
            <a:off x="7265178" y="5341690"/>
            <a:ext cx="3474720" cy="0"/>
          </a:xfrm>
          <a:prstGeom prst="line">
            <a:avLst/>
          </a:prstGeom>
          <a:noFill/>
          <a:ln w="12700" cap="flat" cmpd="sng" algn="ctr">
            <a:solidFill>
              <a:schemeClr val="tx1"/>
            </a:solidFill>
            <a:prstDash val="solid"/>
            <a:round/>
            <a:headEnd type="none" w="med" len="med"/>
            <a:tailEnd type="none" w="med" len="med"/>
          </a:ln>
          <a:effectLst/>
        </p:spPr>
      </p:cxnSp>
      <p:sp>
        <p:nvSpPr>
          <p:cNvPr id="950" name="Rectangle 4269">
            <a:extLst>
              <a:ext uri="{FF2B5EF4-FFF2-40B4-BE49-F238E27FC236}">
                <a16:creationId xmlns:a16="http://schemas.microsoft.com/office/drawing/2014/main" id="{D81A019D-7B9C-4C74-BFB0-EF450B154848}"/>
              </a:ext>
            </a:extLst>
          </p:cNvPr>
          <p:cNvSpPr>
            <a:spLocks noChangeArrowheads="1"/>
          </p:cNvSpPr>
          <p:nvPr/>
        </p:nvSpPr>
        <p:spPr bwMode="auto">
          <a:xfrm>
            <a:off x="7455760" y="2721050"/>
            <a:ext cx="769441" cy="184666"/>
          </a:xfrm>
          <a:prstGeom prst="rect">
            <a:avLst/>
          </a:prstGeom>
          <a:noFill/>
          <a:ln w="9525">
            <a:noFill/>
            <a:miter lim="800000"/>
            <a:headEnd/>
            <a:tailEnd/>
          </a:ln>
        </p:spPr>
        <p:txBody>
          <a:bodyPr wrap="none" lIns="0" tIns="0" rIns="0" bIns="0">
            <a:spAutoFit/>
          </a:bodyPr>
          <a:lstStyle/>
          <a:p>
            <a:pPr algn="ctr">
              <a:defRPr/>
            </a:pPr>
            <a:r>
              <a:rPr lang="en-US" sz="1200" b="1" kern="0" dirty="0"/>
              <a:t>FREEDOM</a:t>
            </a:r>
          </a:p>
        </p:txBody>
      </p:sp>
      <p:sp>
        <p:nvSpPr>
          <p:cNvPr id="951" name="Rectangle 4270">
            <a:extLst>
              <a:ext uri="{FF2B5EF4-FFF2-40B4-BE49-F238E27FC236}">
                <a16:creationId xmlns:a16="http://schemas.microsoft.com/office/drawing/2014/main" id="{5C8CE0D2-FE4D-4541-8A62-BA5024E18C77}"/>
              </a:ext>
            </a:extLst>
          </p:cNvPr>
          <p:cNvSpPr>
            <a:spLocks noChangeArrowheads="1"/>
          </p:cNvSpPr>
          <p:nvPr/>
        </p:nvSpPr>
        <p:spPr bwMode="auto">
          <a:xfrm>
            <a:off x="9014491" y="2721050"/>
            <a:ext cx="992258" cy="184666"/>
          </a:xfrm>
          <a:prstGeom prst="rect">
            <a:avLst/>
          </a:prstGeom>
          <a:noFill/>
          <a:ln w="9525">
            <a:noFill/>
            <a:miter lim="800000"/>
            <a:headEnd/>
            <a:tailEnd/>
          </a:ln>
        </p:spPr>
        <p:txBody>
          <a:bodyPr wrap="none" lIns="0" tIns="0" rIns="0" bIns="0">
            <a:spAutoFit/>
          </a:bodyPr>
          <a:lstStyle/>
          <a:p>
            <a:pPr algn="ctr">
              <a:defRPr/>
            </a:pPr>
            <a:r>
              <a:rPr lang="en-US" sz="1200" b="1" kern="0" dirty="0" err="1"/>
              <a:t>Verlängerung</a:t>
            </a:r>
            <a:endParaRPr lang="en-US" sz="1200" b="1" kern="0" dirty="0"/>
          </a:p>
        </p:txBody>
      </p:sp>
      <p:sp>
        <p:nvSpPr>
          <p:cNvPr id="953" name="Rectangle 4229">
            <a:extLst>
              <a:ext uri="{FF2B5EF4-FFF2-40B4-BE49-F238E27FC236}">
                <a16:creationId xmlns:a16="http://schemas.microsoft.com/office/drawing/2014/main" id="{1CE39E26-BDC6-4E38-A206-5AEC3A21C89F}"/>
              </a:ext>
            </a:extLst>
          </p:cNvPr>
          <p:cNvSpPr>
            <a:spLocks noChangeArrowheads="1"/>
          </p:cNvSpPr>
          <p:nvPr/>
        </p:nvSpPr>
        <p:spPr bwMode="auto">
          <a:xfrm rot="16200000">
            <a:off x="5900760" y="3734012"/>
            <a:ext cx="1904999" cy="184666"/>
          </a:xfrm>
          <a:prstGeom prst="rect">
            <a:avLst/>
          </a:prstGeom>
          <a:noFill/>
          <a:ln w="9525">
            <a:noFill/>
            <a:miter lim="800000"/>
            <a:headEnd/>
            <a:tailEnd/>
          </a:ln>
        </p:spPr>
        <p:txBody>
          <a:bodyPr wrap="square" lIns="0" tIns="0" rIns="0" bIns="0">
            <a:spAutoFit/>
          </a:bodyPr>
          <a:lstStyle/>
          <a:p>
            <a:pPr algn="ctr"/>
            <a:r>
              <a:rPr lang="en-US" sz="1200" b="1" dirty="0"/>
              <a:t>Serum P1NP, </a:t>
            </a:r>
            <a:r>
              <a:rPr lang="el-GR" sz="1200" b="1" dirty="0"/>
              <a:t>μ</a:t>
            </a:r>
            <a:r>
              <a:rPr lang="en-US" sz="1200" b="1" dirty="0"/>
              <a:t>g/L</a:t>
            </a:r>
          </a:p>
        </p:txBody>
      </p:sp>
      <p:sp>
        <p:nvSpPr>
          <p:cNvPr id="954" name="Line 59">
            <a:extLst>
              <a:ext uri="{FF2B5EF4-FFF2-40B4-BE49-F238E27FC236}">
                <a16:creationId xmlns:a16="http://schemas.microsoft.com/office/drawing/2014/main" id="{F9922478-D7A8-4F76-804D-96446D4917FE}"/>
              </a:ext>
            </a:extLst>
          </p:cNvPr>
          <p:cNvSpPr>
            <a:spLocks noChangeShapeType="1"/>
          </p:cNvSpPr>
          <p:nvPr/>
        </p:nvSpPr>
        <p:spPr bwMode="auto">
          <a:xfrm>
            <a:off x="7371410"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55" name="Line 345">
            <a:extLst>
              <a:ext uri="{FF2B5EF4-FFF2-40B4-BE49-F238E27FC236}">
                <a16:creationId xmlns:a16="http://schemas.microsoft.com/office/drawing/2014/main" id="{5F4B2280-75BD-4D2C-9CAB-EC912F43C349}"/>
              </a:ext>
            </a:extLst>
          </p:cNvPr>
          <p:cNvSpPr>
            <a:spLocks noChangeShapeType="1"/>
          </p:cNvSpPr>
          <p:nvPr/>
        </p:nvSpPr>
        <p:spPr bwMode="auto">
          <a:xfrm>
            <a:off x="7700815"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56" name="Line 346">
            <a:extLst>
              <a:ext uri="{FF2B5EF4-FFF2-40B4-BE49-F238E27FC236}">
                <a16:creationId xmlns:a16="http://schemas.microsoft.com/office/drawing/2014/main" id="{A8279C68-689D-429C-B651-7CDF819982B3}"/>
              </a:ext>
            </a:extLst>
          </p:cNvPr>
          <p:cNvSpPr>
            <a:spLocks noChangeShapeType="1"/>
          </p:cNvSpPr>
          <p:nvPr/>
        </p:nvSpPr>
        <p:spPr bwMode="auto">
          <a:xfrm>
            <a:off x="8689030"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57" name="Line 347">
            <a:extLst>
              <a:ext uri="{FF2B5EF4-FFF2-40B4-BE49-F238E27FC236}">
                <a16:creationId xmlns:a16="http://schemas.microsoft.com/office/drawing/2014/main" id="{AC5A1021-E9EA-47C4-AF97-39F0915C2420}"/>
              </a:ext>
            </a:extLst>
          </p:cNvPr>
          <p:cNvSpPr>
            <a:spLocks noChangeShapeType="1"/>
          </p:cNvSpPr>
          <p:nvPr/>
        </p:nvSpPr>
        <p:spPr bwMode="auto">
          <a:xfrm>
            <a:off x="9347840"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58" name="Line 348">
            <a:extLst>
              <a:ext uri="{FF2B5EF4-FFF2-40B4-BE49-F238E27FC236}">
                <a16:creationId xmlns:a16="http://schemas.microsoft.com/office/drawing/2014/main" id="{51C944FF-B21A-4BDF-AB21-73071EE09F01}"/>
              </a:ext>
            </a:extLst>
          </p:cNvPr>
          <p:cNvSpPr>
            <a:spLocks noChangeShapeType="1"/>
          </p:cNvSpPr>
          <p:nvPr/>
        </p:nvSpPr>
        <p:spPr bwMode="auto">
          <a:xfrm>
            <a:off x="9677245"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59" name="Line 349">
            <a:extLst>
              <a:ext uri="{FF2B5EF4-FFF2-40B4-BE49-F238E27FC236}">
                <a16:creationId xmlns:a16="http://schemas.microsoft.com/office/drawing/2014/main" id="{FAC28E5D-D2E3-41BD-9868-B4947AB6CFC2}"/>
              </a:ext>
            </a:extLst>
          </p:cNvPr>
          <p:cNvSpPr>
            <a:spLocks noChangeShapeType="1"/>
          </p:cNvSpPr>
          <p:nvPr/>
        </p:nvSpPr>
        <p:spPr bwMode="auto">
          <a:xfrm>
            <a:off x="10006650"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60" name="Line 350">
            <a:extLst>
              <a:ext uri="{FF2B5EF4-FFF2-40B4-BE49-F238E27FC236}">
                <a16:creationId xmlns:a16="http://schemas.microsoft.com/office/drawing/2014/main" id="{88F30ECB-00F9-4217-B139-FC375ABF05CB}"/>
              </a:ext>
            </a:extLst>
          </p:cNvPr>
          <p:cNvSpPr>
            <a:spLocks noChangeShapeType="1"/>
          </p:cNvSpPr>
          <p:nvPr/>
        </p:nvSpPr>
        <p:spPr bwMode="auto">
          <a:xfrm>
            <a:off x="10336055"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61" name="Line 351">
            <a:extLst>
              <a:ext uri="{FF2B5EF4-FFF2-40B4-BE49-F238E27FC236}">
                <a16:creationId xmlns:a16="http://schemas.microsoft.com/office/drawing/2014/main" id="{584FA025-24E9-4604-802C-10C620E5C2AF}"/>
              </a:ext>
            </a:extLst>
          </p:cNvPr>
          <p:cNvSpPr>
            <a:spLocks noChangeShapeType="1"/>
          </p:cNvSpPr>
          <p:nvPr/>
        </p:nvSpPr>
        <p:spPr bwMode="auto">
          <a:xfrm>
            <a:off x="10665458"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62" name="Rectangle 4464">
            <a:extLst>
              <a:ext uri="{FF2B5EF4-FFF2-40B4-BE49-F238E27FC236}">
                <a16:creationId xmlns:a16="http://schemas.microsoft.com/office/drawing/2014/main" id="{1DA65A5D-44EE-4110-A75E-70BA62D3C94A}"/>
              </a:ext>
            </a:extLst>
          </p:cNvPr>
          <p:cNvSpPr>
            <a:spLocks noChangeArrowheads="1"/>
          </p:cNvSpPr>
          <p:nvPr/>
        </p:nvSpPr>
        <p:spPr bwMode="auto">
          <a:xfrm>
            <a:off x="7651857" y="5407684"/>
            <a:ext cx="84960" cy="184666"/>
          </a:xfrm>
          <a:prstGeom prst="rect">
            <a:avLst/>
          </a:prstGeom>
          <a:noFill/>
          <a:ln w="9525">
            <a:noFill/>
            <a:miter lim="800000"/>
            <a:headEnd/>
            <a:tailEnd/>
          </a:ln>
        </p:spPr>
        <p:txBody>
          <a:bodyPr wrap="none" lIns="0" tIns="0" rIns="0" bIns="0">
            <a:spAutoFit/>
          </a:bodyPr>
          <a:lstStyle/>
          <a:p>
            <a:r>
              <a:rPr lang="en-US" sz="1200"/>
              <a:t>1</a:t>
            </a:r>
          </a:p>
        </p:txBody>
      </p:sp>
      <p:sp>
        <p:nvSpPr>
          <p:cNvPr id="963" name="Rectangle 4465">
            <a:extLst>
              <a:ext uri="{FF2B5EF4-FFF2-40B4-BE49-F238E27FC236}">
                <a16:creationId xmlns:a16="http://schemas.microsoft.com/office/drawing/2014/main" id="{3741573F-1BB9-495E-8748-6DD9F26E656B}"/>
              </a:ext>
            </a:extLst>
          </p:cNvPr>
          <p:cNvSpPr>
            <a:spLocks noChangeArrowheads="1"/>
          </p:cNvSpPr>
          <p:nvPr/>
        </p:nvSpPr>
        <p:spPr bwMode="auto">
          <a:xfrm>
            <a:off x="7982173" y="5407684"/>
            <a:ext cx="84960" cy="184666"/>
          </a:xfrm>
          <a:prstGeom prst="rect">
            <a:avLst/>
          </a:prstGeom>
          <a:noFill/>
          <a:ln w="9525">
            <a:noFill/>
            <a:miter lim="800000"/>
            <a:headEnd/>
            <a:tailEnd/>
          </a:ln>
        </p:spPr>
        <p:txBody>
          <a:bodyPr wrap="none" lIns="0" tIns="0" rIns="0" bIns="0">
            <a:spAutoFit/>
          </a:bodyPr>
          <a:lstStyle/>
          <a:p>
            <a:r>
              <a:rPr lang="en-US" sz="1200"/>
              <a:t>2</a:t>
            </a:r>
          </a:p>
        </p:txBody>
      </p:sp>
      <p:sp>
        <p:nvSpPr>
          <p:cNvPr id="964" name="Rectangle 4466">
            <a:extLst>
              <a:ext uri="{FF2B5EF4-FFF2-40B4-BE49-F238E27FC236}">
                <a16:creationId xmlns:a16="http://schemas.microsoft.com/office/drawing/2014/main" id="{33C0308E-0237-4A84-9B61-206CE8EE03EF}"/>
              </a:ext>
            </a:extLst>
          </p:cNvPr>
          <p:cNvSpPr>
            <a:spLocks noChangeArrowheads="1"/>
          </p:cNvSpPr>
          <p:nvPr/>
        </p:nvSpPr>
        <p:spPr bwMode="auto">
          <a:xfrm>
            <a:off x="8312489" y="5407684"/>
            <a:ext cx="84960" cy="184666"/>
          </a:xfrm>
          <a:prstGeom prst="rect">
            <a:avLst/>
          </a:prstGeom>
          <a:noFill/>
          <a:ln w="9525">
            <a:noFill/>
            <a:miter lim="800000"/>
            <a:headEnd/>
            <a:tailEnd/>
          </a:ln>
        </p:spPr>
        <p:txBody>
          <a:bodyPr wrap="none" lIns="0" tIns="0" rIns="0" bIns="0">
            <a:spAutoFit/>
          </a:bodyPr>
          <a:lstStyle/>
          <a:p>
            <a:r>
              <a:rPr lang="en-US" sz="1200"/>
              <a:t>3</a:t>
            </a:r>
          </a:p>
        </p:txBody>
      </p:sp>
      <p:sp>
        <p:nvSpPr>
          <p:cNvPr id="965" name="Rectangle 4467">
            <a:extLst>
              <a:ext uri="{FF2B5EF4-FFF2-40B4-BE49-F238E27FC236}">
                <a16:creationId xmlns:a16="http://schemas.microsoft.com/office/drawing/2014/main" id="{A7C1DD1B-F129-4704-A896-272E55863221}"/>
              </a:ext>
            </a:extLst>
          </p:cNvPr>
          <p:cNvSpPr>
            <a:spLocks noChangeArrowheads="1"/>
          </p:cNvSpPr>
          <p:nvPr/>
        </p:nvSpPr>
        <p:spPr bwMode="auto">
          <a:xfrm>
            <a:off x="8642805" y="5407684"/>
            <a:ext cx="84960" cy="184666"/>
          </a:xfrm>
          <a:prstGeom prst="rect">
            <a:avLst/>
          </a:prstGeom>
          <a:noFill/>
          <a:ln w="9525">
            <a:noFill/>
            <a:miter lim="800000"/>
            <a:headEnd/>
            <a:tailEnd/>
          </a:ln>
        </p:spPr>
        <p:txBody>
          <a:bodyPr wrap="none" lIns="0" tIns="0" rIns="0" bIns="0">
            <a:spAutoFit/>
          </a:bodyPr>
          <a:lstStyle/>
          <a:p>
            <a:r>
              <a:rPr lang="en-US" sz="1200"/>
              <a:t>4</a:t>
            </a:r>
          </a:p>
        </p:txBody>
      </p:sp>
      <p:sp>
        <p:nvSpPr>
          <p:cNvPr id="966" name="Rectangle 4468">
            <a:extLst>
              <a:ext uri="{FF2B5EF4-FFF2-40B4-BE49-F238E27FC236}">
                <a16:creationId xmlns:a16="http://schemas.microsoft.com/office/drawing/2014/main" id="{DEA57533-78F8-4E15-9327-24B523667D89}"/>
              </a:ext>
            </a:extLst>
          </p:cNvPr>
          <p:cNvSpPr>
            <a:spLocks noChangeArrowheads="1"/>
          </p:cNvSpPr>
          <p:nvPr/>
        </p:nvSpPr>
        <p:spPr bwMode="auto">
          <a:xfrm>
            <a:off x="8973121" y="5407684"/>
            <a:ext cx="84960" cy="184666"/>
          </a:xfrm>
          <a:prstGeom prst="rect">
            <a:avLst/>
          </a:prstGeom>
          <a:noFill/>
          <a:ln w="9525">
            <a:noFill/>
            <a:miter lim="800000"/>
            <a:headEnd/>
            <a:tailEnd/>
          </a:ln>
        </p:spPr>
        <p:txBody>
          <a:bodyPr wrap="none" lIns="0" tIns="0" rIns="0" bIns="0">
            <a:spAutoFit/>
          </a:bodyPr>
          <a:lstStyle/>
          <a:p>
            <a:r>
              <a:rPr lang="en-US" sz="1200"/>
              <a:t>5</a:t>
            </a:r>
          </a:p>
        </p:txBody>
      </p:sp>
      <p:sp>
        <p:nvSpPr>
          <p:cNvPr id="967" name="Rectangle 4469">
            <a:extLst>
              <a:ext uri="{FF2B5EF4-FFF2-40B4-BE49-F238E27FC236}">
                <a16:creationId xmlns:a16="http://schemas.microsoft.com/office/drawing/2014/main" id="{742776DA-1C68-4756-AE3A-C66E3228F908}"/>
              </a:ext>
            </a:extLst>
          </p:cNvPr>
          <p:cNvSpPr>
            <a:spLocks noChangeArrowheads="1"/>
          </p:cNvSpPr>
          <p:nvPr/>
        </p:nvSpPr>
        <p:spPr bwMode="auto">
          <a:xfrm>
            <a:off x="7321541" y="5407684"/>
            <a:ext cx="84960" cy="184666"/>
          </a:xfrm>
          <a:prstGeom prst="rect">
            <a:avLst/>
          </a:prstGeom>
          <a:noFill/>
          <a:ln w="9525">
            <a:noFill/>
            <a:miter lim="800000"/>
            <a:headEnd/>
            <a:tailEnd/>
          </a:ln>
        </p:spPr>
        <p:txBody>
          <a:bodyPr wrap="none" lIns="0" tIns="0" rIns="0" bIns="0">
            <a:spAutoFit/>
          </a:bodyPr>
          <a:lstStyle/>
          <a:p>
            <a:r>
              <a:rPr lang="en-US" sz="1200"/>
              <a:t>0</a:t>
            </a:r>
          </a:p>
        </p:txBody>
      </p:sp>
      <p:sp>
        <p:nvSpPr>
          <p:cNvPr id="968" name="Rectangle 4468">
            <a:extLst>
              <a:ext uri="{FF2B5EF4-FFF2-40B4-BE49-F238E27FC236}">
                <a16:creationId xmlns:a16="http://schemas.microsoft.com/office/drawing/2014/main" id="{ABEEC9FF-0700-4ECD-8184-A7ED34C26C85}"/>
              </a:ext>
            </a:extLst>
          </p:cNvPr>
          <p:cNvSpPr>
            <a:spLocks noChangeArrowheads="1"/>
          </p:cNvSpPr>
          <p:nvPr/>
        </p:nvSpPr>
        <p:spPr bwMode="auto">
          <a:xfrm>
            <a:off x="9303437" y="5407684"/>
            <a:ext cx="84960" cy="184666"/>
          </a:xfrm>
          <a:prstGeom prst="rect">
            <a:avLst/>
          </a:prstGeom>
          <a:noFill/>
          <a:ln w="9525">
            <a:noFill/>
            <a:miter lim="800000"/>
            <a:headEnd/>
            <a:tailEnd/>
          </a:ln>
        </p:spPr>
        <p:txBody>
          <a:bodyPr wrap="none" lIns="0" tIns="0" rIns="0" bIns="0">
            <a:spAutoFit/>
          </a:bodyPr>
          <a:lstStyle/>
          <a:p>
            <a:r>
              <a:rPr lang="en-US" sz="1200"/>
              <a:t>6</a:t>
            </a:r>
            <a:endParaRPr lang="en-US" sz="1200" b="1"/>
          </a:p>
        </p:txBody>
      </p:sp>
      <p:sp>
        <p:nvSpPr>
          <p:cNvPr id="969" name="Line 345">
            <a:extLst>
              <a:ext uri="{FF2B5EF4-FFF2-40B4-BE49-F238E27FC236}">
                <a16:creationId xmlns:a16="http://schemas.microsoft.com/office/drawing/2014/main" id="{6E2982D8-2999-4E3D-8053-ED2D06D6C658}"/>
              </a:ext>
            </a:extLst>
          </p:cNvPr>
          <p:cNvSpPr>
            <a:spLocks noChangeShapeType="1"/>
          </p:cNvSpPr>
          <p:nvPr/>
        </p:nvSpPr>
        <p:spPr bwMode="auto">
          <a:xfrm>
            <a:off x="8030220"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70" name="Line 345">
            <a:extLst>
              <a:ext uri="{FF2B5EF4-FFF2-40B4-BE49-F238E27FC236}">
                <a16:creationId xmlns:a16="http://schemas.microsoft.com/office/drawing/2014/main" id="{34018DFF-DA62-410D-8C56-B281BC6DE6D3}"/>
              </a:ext>
            </a:extLst>
          </p:cNvPr>
          <p:cNvSpPr>
            <a:spLocks noChangeShapeType="1"/>
          </p:cNvSpPr>
          <p:nvPr/>
        </p:nvSpPr>
        <p:spPr bwMode="auto">
          <a:xfrm>
            <a:off x="9018435"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71" name="Rectangle 4468">
            <a:extLst>
              <a:ext uri="{FF2B5EF4-FFF2-40B4-BE49-F238E27FC236}">
                <a16:creationId xmlns:a16="http://schemas.microsoft.com/office/drawing/2014/main" id="{4A65E9D0-210C-404F-85BD-C7E6992241A1}"/>
              </a:ext>
            </a:extLst>
          </p:cNvPr>
          <p:cNvSpPr>
            <a:spLocks noChangeArrowheads="1"/>
          </p:cNvSpPr>
          <p:nvPr/>
        </p:nvSpPr>
        <p:spPr bwMode="auto">
          <a:xfrm>
            <a:off x="9633753" y="5407684"/>
            <a:ext cx="84960" cy="184666"/>
          </a:xfrm>
          <a:prstGeom prst="rect">
            <a:avLst/>
          </a:prstGeom>
          <a:noFill/>
          <a:ln w="9525">
            <a:noFill/>
            <a:miter lim="800000"/>
            <a:headEnd/>
            <a:tailEnd/>
          </a:ln>
        </p:spPr>
        <p:txBody>
          <a:bodyPr wrap="none" lIns="0" tIns="0" rIns="0" bIns="0">
            <a:spAutoFit/>
          </a:bodyPr>
          <a:lstStyle/>
          <a:p>
            <a:r>
              <a:rPr lang="en-US" sz="1200"/>
              <a:t>7</a:t>
            </a:r>
            <a:endParaRPr lang="en-US" sz="1200" b="1"/>
          </a:p>
        </p:txBody>
      </p:sp>
      <p:sp>
        <p:nvSpPr>
          <p:cNvPr id="972" name="Rectangle 4468">
            <a:extLst>
              <a:ext uri="{FF2B5EF4-FFF2-40B4-BE49-F238E27FC236}">
                <a16:creationId xmlns:a16="http://schemas.microsoft.com/office/drawing/2014/main" id="{5451C3C1-0AD7-4AD8-9E9B-0133C74FDE06}"/>
              </a:ext>
            </a:extLst>
          </p:cNvPr>
          <p:cNvSpPr>
            <a:spLocks noChangeArrowheads="1"/>
          </p:cNvSpPr>
          <p:nvPr/>
        </p:nvSpPr>
        <p:spPr bwMode="auto">
          <a:xfrm>
            <a:off x="10579857" y="5407684"/>
            <a:ext cx="169918" cy="184666"/>
          </a:xfrm>
          <a:prstGeom prst="rect">
            <a:avLst/>
          </a:prstGeom>
          <a:noFill/>
          <a:ln w="9525">
            <a:noFill/>
            <a:miter lim="800000"/>
            <a:headEnd/>
            <a:tailEnd/>
          </a:ln>
        </p:spPr>
        <p:txBody>
          <a:bodyPr wrap="none" lIns="0" tIns="0" rIns="0" bIns="0">
            <a:spAutoFit/>
          </a:bodyPr>
          <a:lstStyle/>
          <a:p>
            <a:r>
              <a:rPr lang="en-US" sz="1200"/>
              <a:t>10</a:t>
            </a:r>
            <a:endParaRPr lang="en-US" sz="1200" b="1"/>
          </a:p>
        </p:txBody>
      </p:sp>
      <p:sp>
        <p:nvSpPr>
          <p:cNvPr id="973" name="Line 345">
            <a:extLst>
              <a:ext uri="{FF2B5EF4-FFF2-40B4-BE49-F238E27FC236}">
                <a16:creationId xmlns:a16="http://schemas.microsoft.com/office/drawing/2014/main" id="{D6EB8739-5831-468C-8D24-D9EC9D89908F}"/>
              </a:ext>
            </a:extLst>
          </p:cNvPr>
          <p:cNvSpPr>
            <a:spLocks noChangeShapeType="1"/>
          </p:cNvSpPr>
          <p:nvPr/>
        </p:nvSpPr>
        <p:spPr bwMode="auto">
          <a:xfrm>
            <a:off x="8359625" y="5342988"/>
            <a:ext cx="0" cy="60233"/>
          </a:xfrm>
          <a:prstGeom prst="lin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a:endParaRPr lang="en-US" sz="1200">
              <a:ea typeface="ＭＳ Ｐゴシック" pitchFamily="34" charset="-128"/>
            </a:endParaRPr>
          </a:p>
        </p:txBody>
      </p:sp>
      <p:sp>
        <p:nvSpPr>
          <p:cNvPr id="974" name="Rectangle 4468">
            <a:extLst>
              <a:ext uri="{FF2B5EF4-FFF2-40B4-BE49-F238E27FC236}">
                <a16:creationId xmlns:a16="http://schemas.microsoft.com/office/drawing/2014/main" id="{8000A1A1-B107-4444-BCCB-7E3A35E7AC1B}"/>
              </a:ext>
            </a:extLst>
          </p:cNvPr>
          <p:cNvSpPr>
            <a:spLocks noChangeArrowheads="1"/>
          </p:cNvSpPr>
          <p:nvPr/>
        </p:nvSpPr>
        <p:spPr bwMode="auto">
          <a:xfrm>
            <a:off x="9964069" y="5407684"/>
            <a:ext cx="84960" cy="184666"/>
          </a:xfrm>
          <a:prstGeom prst="rect">
            <a:avLst/>
          </a:prstGeom>
          <a:noFill/>
          <a:ln w="9525">
            <a:noFill/>
            <a:miter lim="800000"/>
            <a:headEnd/>
            <a:tailEnd/>
          </a:ln>
        </p:spPr>
        <p:txBody>
          <a:bodyPr wrap="none" lIns="0" tIns="0" rIns="0" bIns="0">
            <a:spAutoFit/>
          </a:bodyPr>
          <a:lstStyle/>
          <a:p>
            <a:r>
              <a:rPr lang="en-US" sz="1200"/>
              <a:t>8</a:t>
            </a:r>
            <a:endParaRPr lang="en-US" sz="1200" b="1"/>
          </a:p>
        </p:txBody>
      </p:sp>
      <p:sp>
        <p:nvSpPr>
          <p:cNvPr id="975" name="Rectangle 4468">
            <a:extLst>
              <a:ext uri="{FF2B5EF4-FFF2-40B4-BE49-F238E27FC236}">
                <a16:creationId xmlns:a16="http://schemas.microsoft.com/office/drawing/2014/main" id="{2A2BAE65-E09E-4000-BC71-544CC66BF4ED}"/>
              </a:ext>
            </a:extLst>
          </p:cNvPr>
          <p:cNvSpPr>
            <a:spLocks noChangeArrowheads="1"/>
          </p:cNvSpPr>
          <p:nvPr/>
        </p:nvSpPr>
        <p:spPr bwMode="auto">
          <a:xfrm>
            <a:off x="10294387" y="5407684"/>
            <a:ext cx="84960" cy="184666"/>
          </a:xfrm>
          <a:prstGeom prst="rect">
            <a:avLst/>
          </a:prstGeom>
          <a:noFill/>
          <a:ln w="9525">
            <a:noFill/>
            <a:miter lim="800000"/>
            <a:headEnd/>
            <a:tailEnd/>
          </a:ln>
        </p:spPr>
        <p:txBody>
          <a:bodyPr wrap="none" lIns="0" tIns="0" rIns="0" bIns="0">
            <a:spAutoFit/>
          </a:bodyPr>
          <a:lstStyle/>
          <a:p>
            <a:r>
              <a:rPr lang="en-US" sz="1200"/>
              <a:t>9</a:t>
            </a:r>
          </a:p>
        </p:txBody>
      </p:sp>
      <p:sp>
        <p:nvSpPr>
          <p:cNvPr id="976" name="Oval 874">
            <a:extLst>
              <a:ext uri="{FF2B5EF4-FFF2-40B4-BE49-F238E27FC236}">
                <a16:creationId xmlns:a16="http://schemas.microsoft.com/office/drawing/2014/main" id="{E2842DEF-3804-4BC6-B11E-7BFCBA013BC6}"/>
              </a:ext>
            </a:extLst>
          </p:cNvPr>
          <p:cNvSpPr>
            <a:spLocks noChangeArrowheads="1"/>
          </p:cNvSpPr>
          <p:nvPr/>
        </p:nvSpPr>
        <p:spPr bwMode="auto">
          <a:xfrm>
            <a:off x="7315467" y="3915650"/>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77" name="Oval 874">
            <a:extLst>
              <a:ext uri="{FF2B5EF4-FFF2-40B4-BE49-F238E27FC236}">
                <a16:creationId xmlns:a16="http://schemas.microsoft.com/office/drawing/2014/main" id="{F774A0A3-6386-4261-8DC4-A9DC69675D23}"/>
              </a:ext>
            </a:extLst>
          </p:cNvPr>
          <p:cNvSpPr>
            <a:spLocks noChangeArrowheads="1"/>
          </p:cNvSpPr>
          <p:nvPr/>
        </p:nvSpPr>
        <p:spPr bwMode="auto">
          <a:xfrm>
            <a:off x="7344983" y="4269828"/>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78" name="Oval 874">
            <a:extLst>
              <a:ext uri="{FF2B5EF4-FFF2-40B4-BE49-F238E27FC236}">
                <a16:creationId xmlns:a16="http://schemas.microsoft.com/office/drawing/2014/main" id="{C9049E60-828F-4602-853B-CF4981172B35}"/>
              </a:ext>
            </a:extLst>
          </p:cNvPr>
          <p:cNvSpPr>
            <a:spLocks noChangeArrowheads="1"/>
          </p:cNvSpPr>
          <p:nvPr/>
        </p:nvSpPr>
        <p:spPr bwMode="auto">
          <a:xfrm>
            <a:off x="7478620" y="4920171"/>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79" name="Oval 874">
            <a:extLst>
              <a:ext uri="{FF2B5EF4-FFF2-40B4-BE49-F238E27FC236}">
                <a16:creationId xmlns:a16="http://schemas.microsoft.com/office/drawing/2014/main" id="{E6032403-BDBD-4806-BE61-30CC9D32209B}"/>
              </a:ext>
            </a:extLst>
          </p:cNvPr>
          <p:cNvSpPr>
            <a:spLocks noChangeArrowheads="1"/>
          </p:cNvSpPr>
          <p:nvPr/>
        </p:nvSpPr>
        <p:spPr bwMode="auto">
          <a:xfrm>
            <a:off x="7639419" y="4906590"/>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0" name="Oval 874">
            <a:extLst>
              <a:ext uri="{FF2B5EF4-FFF2-40B4-BE49-F238E27FC236}">
                <a16:creationId xmlns:a16="http://schemas.microsoft.com/office/drawing/2014/main" id="{A579FC59-CA93-42A4-8DF8-E1041F7311C1}"/>
              </a:ext>
            </a:extLst>
          </p:cNvPr>
          <p:cNvSpPr>
            <a:spLocks noChangeArrowheads="1"/>
          </p:cNvSpPr>
          <p:nvPr/>
        </p:nvSpPr>
        <p:spPr bwMode="auto">
          <a:xfrm>
            <a:off x="7954583" y="4745136"/>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1" name="Oval 874">
            <a:extLst>
              <a:ext uri="{FF2B5EF4-FFF2-40B4-BE49-F238E27FC236}">
                <a16:creationId xmlns:a16="http://schemas.microsoft.com/office/drawing/2014/main" id="{8256F23A-1283-4209-A1DF-6EF07E9A0AAD}"/>
              </a:ext>
            </a:extLst>
          </p:cNvPr>
          <p:cNvSpPr>
            <a:spLocks noChangeArrowheads="1"/>
          </p:cNvSpPr>
          <p:nvPr/>
        </p:nvSpPr>
        <p:spPr bwMode="auto">
          <a:xfrm>
            <a:off x="8265655" y="4790111"/>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2" name="Oval 874">
            <a:extLst>
              <a:ext uri="{FF2B5EF4-FFF2-40B4-BE49-F238E27FC236}">
                <a16:creationId xmlns:a16="http://schemas.microsoft.com/office/drawing/2014/main" id="{5903761A-4789-4B40-97E7-C559A3DCC7FC}"/>
              </a:ext>
            </a:extLst>
          </p:cNvPr>
          <p:cNvSpPr>
            <a:spLocks noChangeArrowheads="1"/>
          </p:cNvSpPr>
          <p:nvPr/>
        </p:nvSpPr>
        <p:spPr bwMode="auto">
          <a:xfrm>
            <a:off x="8299082" y="4733976"/>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3" name="Oval 874">
            <a:extLst>
              <a:ext uri="{FF2B5EF4-FFF2-40B4-BE49-F238E27FC236}">
                <a16:creationId xmlns:a16="http://schemas.microsoft.com/office/drawing/2014/main" id="{A3E36614-6F72-48C6-83B4-8F8A0207BD62}"/>
              </a:ext>
            </a:extLst>
          </p:cNvPr>
          <p:cNvSpPr>
            <a:spLocks noChangeArrowheads="1"/>
          </p:cNvSpPr>
          <p:nvPr/>
        </p:nvSpPr>
        <p:spPr bwMode="auto">
          <a:xfrm>
            <a:off x="8434418" y="4915644"/>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4" name="Oval 874">
            <a:extLst>
              <a:ext uri="{FF2B5EF4-FFF2-40B4-BE49-F238E27FC236}">
                <a16:creationId xmlns:a16="http://schemas.microsoft.com/office/drawing/2014/main" id="{EBB06D32-38B1-40F8-AF18-4FB8CD5F83AF}"/>
              </a:ext>
            </a:extLst>
          </p:cNvPr>
          <p:cNvSpPr>
            <a:spLocks noChangeArrowheads="1"/>
          </p:cNvSpPr>
          <p:nvPr/>
        </p:nvSpPr>
        <p:spPr bwMode="auto">
          <a:xfrm>
            <a:off x="8587862" y="4825863"/>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5" name="Oval 874">
            <a:extLst>
              <a:ext uri="{FF2B5EF4-FFF2-40B4-BE49-F238E27FC236}">
                <a16:creationId xmlns:a16="http://schemas.microsoft.com/office/drawing/2014/main" id="{F9FD9CEE-8DF2-47A6-BC8A-AB7321A7507D}"/>
              </a:ext>
            </a:extLst>
          </p:cNvPr>
          <p:cNvSpPr>
            <a:spLocks noChangeArrowheads="1"/>
          </p:cNvSpPr>
          <p:nvPr/>
        </p:nvSpPr>
        <p:spPr bwMode="auto">
          <a:xfrm>
            <a:off x="8909726" y="4781352"/>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6" name="Oval 874">
            <a:extLst>
              <a:ext uri="{FF2B5EF4-FFF2-40B4-BE49-F238E27FC236}">
                <a16:creationId xmlns:a16="http://schemas.microsoft.com/office/drawing/2014/main" id="{0E658BE5-66B5-4735-AA68-AEF27845466A}"/>
              </a:ext>
            </a:extLst>
          </p:cNvPr>
          <p:cNvSpPr>
            <a:spLocks noChangeArrowheads="1"/>
          </p:cNvSpPr>
          <p:nvPr/>
        </p:nvSpPr>
        <p:spPr bwMode="auto">
          <a:xfrm>
            <a:off x="9222536" y="4718733"/>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7" name="Oval 874">
            <a:extLst>
              <a:ext uri="{FF2B5EF4-FFF2-40B4-BE49-F238E27FC236}">
                <a16:creationId xmlns:a16="http://schemas.microsoft.com/office/drawing/2014/main" id="{A72FEBD1-20E9-4539-A45D-948E8E20EC16}"/>
              </a:ext>
            </a:extLst>
          </p:cNvPr>
          <p:cNvSpPr>
            <a:spLocks noChangeArrowheads="1"/>
          </p:cNvSpPr>
          <p:nvPr/>
        </p:nvSpPr>
        <p:spPr bwMode="auto">
          <a:xfrm>
            <a:off x="9544400" y="4763244"/>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8" name="Oval 874">
            <a:extLst>
              <a:ext uri="{FF2B5EF4-FFF2-40B4-BE49-F238E27FC236}">
                <a16:creationId xmlns:a16="http://schemas.microsoft.com/office/drawing/2014/main" id="{ABB88539-5E40-45E7-B7B3-B40296F5E785}"/>
              </a:ext>
            </a:extLst>
          </p:cNvPr>
          <p:cNvSpPr>
            <a:spLocks noChangeArrowheads="1"/>
          </p:cNvSpPr>
          <p:nvPr/>
        </p:nvSpPr>
        <p:spPr bwMode="auto">
          <a:xfrm>
            <a:off x="9861737" y="4644195"/>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89" name="Oval 874">
            <a:extLst>
              <a:ext uri="{FF2B5EF4-FFF2-40B4-BE49-F238E27FC236}">
                <a16:creationId xmlns:a16="http://schemas.microsoft.com/office/drawing/2014/main" id="{66C5ADCB-9C9B-4F11-85E1-B5FC08F48BB1}"/>
              </a:ext>
            </a:extLst>
          </p:cNvPr>
          <p:cNvSpPr>
            <a:spLocks noChangeArrowheads="1"/>
          </p:cNvSpPr>
          <p:nvPr/>
        </p:nvSpPr>
        <p:spPr bwMode="auto">
          <a:xfrm>
            <a:off x="10179074" y="4644195"/>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90" name="Oval 874">
            <a:extLst>
              <a:ext uri="{FF2B5EF4-FFF2-40B4-BE49-F238E27FC236}">
                <a16:creationId xmlns:a16="http://schemas.microsoft.com/office/drawing/2014/main" id="{CF745769-F76E-491F-B8AD-A7E15A432D68}"/>
              </a:ext>
            </a:extLst>
          </p:cNvPr>
          <p:cNvSpPr>
            <a:spLocks noChangeArrowheads="1"/>
          </p:cNvSpPr>
          <p:nvPr/>
        </p:nvSpPr>
        <p:spPr bwMode="auto">
          <a:xfrm>
            <a:off x="10496411" y="4612506"/>
            <a:ext cx="84210" cy="82389"/>
          </a:xfrm>
          <a:prstGeom prst="ellipse">
            <a:avLst/>
          </a:prstGeom>
          <a:solidFill>
            <a:schemeClr val="accent3"/>
          </a:solidFill>
          <a:ln w="9525" cap="sq">
            <a:solidFill>
              <a:schemeClr val="accent3"/>
            </a:solidFill>
            <a:miter lim="800000"/>
            <a:headEnd/>
            <a:tailEnd/>
          </a:ln>
        </p:spPr>
        <p:txBody>
          <a:bodyPr/>
          <a:lstStyle/>
          <a:p>
            <a:endParaRPr lang="en-US"/>
          </a:p>
        </p:txBody>
      </p:sp>
      <p:sp>
        <p:nvSpPr>
          <p:cNvPr id="991" name="Freeform 814">
            <a:extLst>
              <a:ext uri="{FF2B5EF4-FFF2-40B4-BE49-F238E27FC236}">
                <a16:creationId xmlns:a16="http://schemas.microsoft.com/office/drawing/2014/main" id="{563F162C-A10F-492B-BDF9-AD233776177D}"/>
              </a:ext>
            </a:extLst>
          </p:cNvPr>
          <p:cNvSpPr>
            <a:spLocks/>
          </p:cNvSpPr>
          <p:nvPr/>
        </p:nvSpPr>
        <p:spPr bwMode="auto">
          <a:xfrm>
            <a:off x="8488313" y="4906591"/>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2" name="Freeform 814">
            <a:extLst>
              <a:ext uri="{FF2B5EF4-FFF2-40B4-BE49-F238E27FC236}">
                <a16:creationId xmlns:a16="http://schemas.microsoft.com/office/drawing/2014/main" id="{9DD972EA-80CC-4165-8913-197C3D04AEA0}"/>
              </a:ext>
            </a:extLst>
          </p:cNvPr>
          <p:cNvSpPr>
            <a:spLocks/>
          </p:cNvSpPr>
          <p:nvPr/>
        </p:nvSpPr>
        <p:spPr bwMode="auto">
          <a:xfrm>
            <a:off x="8361577" y="3587768"/>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3" name="Freeform 814">
            <a:extLst>
              <a:ext uri="{FF2B5EF4-FFF2-40B4-BE49-F238E27FC236}">
                <a16:creationId xmlns:a16="http://schemas.microsoft.com/office/drawing/2014/main" id="{0EBAD011-89F8-4BA2-B3F0-AECFB3E07EB3}"/>
              </a:ext>
            </a:extLst>
          </p:cNvPr>
          <p:cNvSpPr>
            <a:spLocks/>
          </p:cNvSpPr>
          <p:nvPr/>
        </p:nvSpPr>
        <p:spPr bwMode="auto">
          <a:xfrm>
            <a:off x="8653158" y="4848749"/>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4" name="Freeform 814">
            <a:extLst>
              <a:ext uri="{FF2B5EF4-FFF2-40B4-BE49-F238E27FC236}">
                <a16:creationId xmlns:a16="http://schemas.microsoft.com/office/drawing/2014/main" id="{99B3F607-A639-4B3D-87C3-DC0E134DB612}"/>
              </a:ext>
            </a:extLst>
          </p:cNvPr>
          <p:cNvSpPr>
            <a:spLocks/>
          </p:cNvSpPr>
          <p:nvPr/>
        </p:nvSpPr>
        <p:spPr bwMode="auto">
          <a:xfrm>
            <a:off x="8967024" y="4796966"/>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5" name="Freeform 814">
            <a:extLst>
              <a:ext uri="{FF2B5EF4-FFF2-40B4-BE49-F238E27FC236}">
                <a16:creationId xmlns:a16="http://schemas.microsoft.com/office/drawing/2014/main" id="{5D69BE4C-D594-485E-8761-81ED9F403E96}"/>
              </a:ext>
            </a:extLst>
          </p:cNvPr>
          <p:cNvSpPr>
            <a:spLocks/>
          </p:cNvSpPr>
          <p:nvPr/>
        </p:nvSpPr>
        <p:spPr bwMode="auto">
          <a:xfrm>
            <a:off x="9289944" y="4758764"/>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6" name="Freeform 814">
            <a:extLst>
              <a:ext uri="{FF2B5EF4-FFF2-40B4-BE49-F238E27FC236}">
                <a16:creationId xmlns:a16="http://schemas.microsoft.com/office/drawing/2014/main" id="{B01D121D-9FCA-4528-BF8D-9B5A3A5C1643}"/>
              </a:ext>
            </a:extLst>
          </p:cNvPr>
          <p:cNvSpPr>
            <a:spLocks/>
          </p:cNvSpPr>
          <p:nvPr/>
        </p:nvSpPr>
        <p:spPr bwMode="auto">
          <a:xfrm>
            <a:off x="9603810" y="4818324"/>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7" name="Freeform 814">
            <a:extLst>
              <a:ext uri="{FF2B5EF4-FFF2-40B4-BE49-F238E27FC236}">
                <a16:creationId xmlns:a16="http://schemas.microsoft.com/office/drawing/2014/main" id="{2F0BDDEB-BB46-49C3-9720-0DEC0B0BAA21}"/>
              </a:ext>
            </a:extLst>
          </p:cNvPr>
          <p:cNvSpPr>
            <a:spLocks/>
          </p:cNvSpPr>
          <p:nvPr/>
        </p:nvSpPr>
        <p:spPr bwMode="auto">
          <a:xfrm>
            <a:off x="9922203" y="4729449"/>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8" name="Freeform 814">
            <a:extLst>
              <a:ext uri="{FF2B5EF4-FFF2-40B4-BE49-F238E27FC236}">
                <a16:creationId xmlns:a16="http://schemas.microsoft.com/office/drawing/2014/main" id="{A7FB86AA-C6BB-4D91-8405-2AEF2CC51A35}"/>
              </a:ext>
            </a:extLst>
          </p:cNvPr>
          <p:cNvSpPr>
            <a:spLocks/>
          </p:cNvSpPr>
          <p:nvPr/>
        </p:nvSpPr>
        <p:spPr bwMode="auto">
          <a:xfrm>
            <a:off x="10240596" y="4672263"/>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999" name="Freeform 814">
            <a:extLst>
              <a:ext uri="{FF2B5EF4-FFF2-40B4-BE49-F238E27FC236}">
                <a16:creationId xmlns:a16="http://schemas.microsoft.com/office/drawing/2014/main" id="{FB5776FC-7579-489D-B24B-71AC207F68A0}"/>
              </a:ext>
            </a:extLst>
          </p:cNvPr>
          <p:cNvSpPr>
            <a:spLocks/>
          </p:cNvSpPr>
          <p:nvPr/>
        </p:nvSpPr>
        <p:spPr bwMode="auto">
          <a:xfrm>
            <a:off x="10558989" y="4696095"/>
            <a:ext cx="89853" cy="90687"/>
          </a:xfrm>
          <a:custGeom>
            <a:avLst/>
            <a:gdLst>
              <a:gd name="T0" fmla="*/ 0 w 31"/>
              <a:gd name="T1" fmla="*/ 2147483647 h 42"/>
              <a:gd name="T2" fmla="*/ 2147483647 w 31"/>
              <a:gd name="T3" fmla="*/ 2147483647 h 42"/>
              <a:gd name="T4" fmla="*/ 2147483647 w 31"/>
              <a:gd name="T5" fmla="*/ 0 h 42"/>
              <a:gd name="T6" fmla="*/ 0 w 31"/>
              <a:gd name="T7" fmla="*/ 2147483647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0" y="42"/>
                </a:moveTo>
                <a:lnTo>
                  <a:pt x="31" y="42"/>
                </a:lnTo>
                <a:lnTo>
                  <a:pt x="15" y="0"/>
                </a:lnTo>
                <a:lnTo>
                  <a:pt x="0" y="42"/>
                </a:lnTo>
                <a:close/>
              </a:path>
            </a:pathLst>
          </a:custGeom>
          <a:solidFill>
            <a:schemeClr val="accent2"/>
          </a:solidFill>
          <a:ln w="9525" cap="sq">
            <a:solidFill>
              <a:schemeClr val="accent2"/>
            </a:solidFill>
            <a:prstDash val="solid"/>
            <a:miter lim="800000"/>
            <a:headEnd/>
            <a:tailEnd/>
          </a:ln>
        </p:spPr>
        <p:txBody>
          <a:bodyPr/>
          <a:lstStyle/>
          <a:p>
            <a:endParaRPr lang="en-US"/>
          </a:p>
        </p:txBody>
      </p:sp>
      <p:sp>
        <p:nvSpPr>
          <p:cNvPr id="1000" name="Freeform 810">
            <a:extLst>
              <a:ext uri="{FF2B5EF4-FFF2-40B4-BE49-F238E27FC236}">
                <a16:creationId xmlns:a16="http://schemas.microsoft.com/office/drawing/2014/main" id="{31644B74-4240-4D0F-9FE2-E2EEEB5FF699}"/>
              </a:ext>
            </a:extLst>
          </p:cNvPr>
          <p:cNvSpPr>
            <a:spLocks/>
          </p:cNvSpPr>
          <p:nvPr/>
        </p:nvSpPr>
        <p:spPr bwMode="auto">
          <a:xfrm>
            <a:off x="7375938" y="3614060"/>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01" name="Freeform 810">
            <a:extLst>
              <a:ext uri="{FF2B5EF4-FFF2-40B4-BE49-F238E27FC236}">
                <a16:creationId xmlns:a16="http://schemas.microsoft.com/office/drawing/2014/main" id="{6A1F083A-7106-48C1-B18A-5A77C03FB917}"/>
              </a:ext>
            </a:extLst>
          </p:cNvPr>
          <p:cNvSpPr>
            <a:spLocks/>
          </p:cNvSpPr>
          <p:nvPr/>
        </p:nvSpPr>
        <p:spPr bwMode="auto">
          <a:xfrm>
            <a:off x="7404205" y="3793832"/>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02" name="Freeform 810">
            <a:extLst>
              <a:ext uri="{FF2B5EF4-FFF2-40B4-BE49-F238E27FC236}">
                <a16:creationId xmlns:a16="http://schemas.microsoft.com/office/drawing/2014/main" id="{666AF089-C24F-493B-AE94-7D769A5151C9}"/>
              </a:ext>
            </a:extLst>
          </p:cNvPr>
          <p:cNvSpPr>
            <a:spLocks/>
          </p:cNvSpPr>
          <p:nvPr/>
        </p:nvSpPr>
        <p:spPr bwMode="auto">
          <a:xfrm>
            <a:off x="7537083" y="4095833"/>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03" name="Freeform 810">
            <a:extLst>
              <a:ext uri="{FF2B5EF4-FFF2-40B4-BE49-F238E27FC236}">
                <a16:creationId xmlns:a16="http://schemas.microsoft.com/office/drawing/2014/main" id="{0D37B7E3-4342-473B-B889-E6295B23AE38}"/>
              </a:ext>
            </a:extLst>
          </p:cNvPr>
          <p:cNvSpPr>
            <a:spLocks/>
          </p:cNvSpPr>
          <p:nvPr/>
        </p:nvSpPr>
        <p:spPr bwMode="auto">
          <a:xfrm>
            <a:off x="7697123" y="3988419"/>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04" name="Freeform 810">
            <a:extLst>
              <a:ext uri="{FF2B5EF4-FFF2-40B4-BE49-F238E27FC236}">
                <a16:creationId xmlns:a16="http://schemas.microsoft.com/office/drawing/2014/main" id="{F0D941E7-54E0-40D1-9CFC-2CAEE4364E97}"/>
              </a:ext>
            </a:extLst>
          </p:cNvPr>
          <p:cNvSpPr>
            <a:spLocks/>
          </p:cNvSpPr>
          <p:nvPr/>
        </p:nvSpPr>
        <p:spPr bwMode="auto">
          <a:xfrm>
            <a:off x="8015887" y="3630959"/>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05" name="Freeform 810">
            <a:extLst>
              <a:ext uri="{FF2B5EF4-FFF2-40B4-BE49-F238E27FC236}">
                <a16:creationId xmlns:a16="http://schemas.microsoft.com/office/drawing/2014/main" id="{1C172B81-8F0C-4AB1-A0B8-6EE12A8741F4}"/>
              </a:ext>
            </a:extLst>
          </p:cNvPr>
          <p:cNvSpPr>
            <a:spLocks/>
          </p:cNvSpPr>
          <p:nvPr/>
        </p:nvSpPr>
        <p:spPr bwMode="auto">
          <a:xfrm>
            <a:off x="8325597" y="3823343"/>
            <a:ext cx="90053" cy="90686"/>
          </a:xfrm>
          <a:custGeom>
            <a:avLst/>
            <a:gdLst>
              <a:gd name="T0" fmla="*/ 0 w 30"/>
              <a:gd name="T1" fmla="*/ 2147483647 h 42"/>
              <a:gd name="T2" fmla="*/ 2147483647 w 30"/>
              <a:gd name="T3" fmla="*/ 2147483647 h 42"/>
              <a:gd name="T4" fmla="*/ 2147483647 w 30"/>
              <a:gd name="T5" fmla="*/ 0 h 42"/>
              <a:gd name="T6" fmla="*/ 0 w 30"/>
              <a:gd name="T7" fmla="*/ 2147483647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42"/>
                </a:moveTo>
                <a:lnTo>
                  <a:pt x="30" y="42"/>
                </a:lnTo>
                <a:lnTo>
                  <a:pt x="15" y="0"/>
                </a:lnTo>
                <a:lnTo>
                  <a:pt x="0" y="42"/>
                </a:lnTo>
                <a:close/>
              </a:path>
            </a:pathLst>
          </a:custGeom>
          <a:solidFill>
            <a:schemeClr val="bg2"/>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nvGrpSpPr>
          <p:cNvPr id="1006" name="Group 1005">
            <a:extLst>
              <a:ext uri="{FF2B5EF4-FFF2-40B4-BE49-F238E27FC236}">
                <a16:creationId xmlns:a16="http://schemas.microsoft.com/office/drawing/2014/main" id="{B788E5BD-5EA9-437B-A4C6-E0440178F126}"/>
              </a:ext>
            </a:extLst>
          </p:cNvPr>
          <p:cNvGrpSpPr/>
          <p:nvPr/>
        </p:nvGrpSpPr>
        <p:grpSpPr>
          <a:xfrm>
            <a:off x="8385472" y="3256788"/>
            <a:ext cx="42973" cy="877824"/>
            <a:chOff x="3187084" y="4100370"/>
            <a:chExt cx="42973" cy="826692"/>
          </a:xfrm>
        </p:grpSpPr>
        <p:sp>
          <p:nvSpPr>
            <p:cNvPr id="1147" name="Line 792">
              <a:extLst>
                <a:ext uri="{FF2B5EF4-FFF2-40B4-BE49-F238E27FC236}">
                  <a16:creationId xmlns:a16="http://schemas.microsoft.com/office/drawing/2014/main" id="{380BA8D9-B76B-4688-A9F8-216F24D15DAB}"/>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48" name="Line 793">
              <a:extLst>
                <a:ext uri="{FF2B5EF4-FFF2-40B4-BE49-F238E27FC236}">
                  <a16:creationId xmlns:a16="http://schemas.microsoft.com/office/drawing/2014/main" id="{DDA153B4-1CDE-4ADF-9CE1-14F43149C143}"/>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49" name="Line 795">
              <a:extLst>
                <a:ext uri="{FF2B5EF4-FFF2-40B4-BE49-F238E27FC236}">
                  <a16:creationId xmlns:a16="http://schemas.microsoft.com/office/drawing/2014/main" id="{FDC6B74B-B936-4046-B682-22AF82E186BB}"/>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07" name="Group 1006">
            <a:extLst>
              <a:ext uri="{FF2B5EF4-FFF2-40B4-BE49-F238E27FC236}">
                <a16:creationId xmlns:a16="http://schemas.microsoft.com/office/drawing/2014/main" id="{7D10D545-8B6E-4801-8E8D-66E055D2EFBE}"/>
              </a:ext>
            </a:extLst>
          </p:cNvPr>
          <p:cNvGrpSpPr/>
          <p:nvPr/>
        </p:nvGrpSpPr>
        <p:grpSpPr>
          <a:xfrm>
            <a:off x="10582428" y="4501801"/>
            <a:ext cx="42973" cy="429768"/>
            <a:chOff x="3187084" y="4100370"/>
            <a:chExt cx="42973" cy="826692"/>
          </a:xfrm>
        </p:grpSpPr>
        <p:sp>
          <p:nvSpPr>
            <p:cNvPr id="1144" name="Line 792">
              <a:extLst>
                <a:ext uri="{FF2B5EF4-FFF2-40B4-BE49-F238E27FC236}">
                  <a16:creationId xmlns:a16="http://schemas.microsoft.com/office/drawing/2014/main" id="{2975BE25-5037-4A4C-A575-65F7C9D11894}"/>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45" name="Line 793">
              <a:extLst>
                <a:ext uri="{FF2B5EF4-FFF2-40B4-BE49-F238E27FC236}">
                  <a16:creationId xmlns:a16="http://schemas.microsoft.com/office/drawing/2014/main" id="{E16CFD31-8D6D-440A-839E-C927F9919965}"/>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46" name="Line 795">
              <a:extLst>
                <a:ext uri="{FF2B5EF4-FFF2-40B4-BE49-F238E27FC236}">
                  <a16:creationId xmlns:a16="http://schemas.microsoft.com/office/drawing/2014/main" id="{B5F217A6-0049-4230-B8AB-83DAD9AA11F1}"/>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08" name="Group 1007">
            <a:extLst>
              <a:ext uri="{FF2B5EF4-FFF2-40B4-BE49-F238E27FC236}">
                <a16:creationId xmlns:a16="http://schemas.microsoft.com/office/drawing/2014/main" id="{F82725EE-2224-4AD8-A801-D66946531FC7}"/>
              </a:ext>
            </a:extLst>
          </p:cNvPr>
          <p:cNvGrpSpPr/>
          <p:nvPr/>
        </p:nvGrpSpPr>
        <p:grpSpPr>
          <a:xfrm>
            <a:off x="8511752" y="4855147"/>
            <a:ext cx="42973" cy="155448"/>
            <a:chOff x="3187084" y="4100370"/>
            <a:chExt cx="42973" cy="826692"/>
          </a:xfrm>
        </p:grpSpPr>
        <p:sp>
          <p:nvSpPr>
            <p:cNvPr id="1138" name="Line 792">
              <a:extLst>
                <a:ext uri="{FF2B5EF4-FFF2-40B4-BE49-F238E27FC236}">
                  <a16:creationId xmlns:a16="http://schemas.microsoft.com/office/drawing/2014/main" id="{5F35EA26-63C9-4E66-A724-BCD5A36C3826}"/>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39" name="Line 793">
              <a:extLst>
                <a:ext uri="{FF2B5EF4-FFF2-40B4-BE49-F238E27FC236}">
                  <a16:creationId xmlns:a16="http://schemas.microsoft.com/office/drawing/2014/main" id="{89BD62C4-0DB0-494E-AB37-E694C719E64D}"/>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40" name="Line 795">
              <a:extLst>
                <a:ext uri="{FF2B5EF4-FFF2-40B4-BE49-F238E27FC236}">
                  <a16:creationId xmlns:a16="http://schemas.microsoft.com/office/drawing/2014/main" id="{A472C010-EC9B-4A8A-8C74-5FEA25A30DAF}"/>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09" name="Group 1008">
            <a:extLst>
              <a:ext uri="{FF2B5EF4-FFF2-40B4-BE49-F238E27FC236}">
                <a16:creationId xmlns:a16="http://schemas.microsoft.com/office/drawing/2014/main" id="{779AF2EE-0FA8-4C19-8024-4CCBC1384087}"/>
              </a:ext>
            </a:extLst>
          </p:cNvPr>
          <p:cNvGrpSpPr/>
          <p:nvPr/>
        </p:nvGrpSpPr>
        <p:grpSpPr>
          <a:xfrm>
            <a:off x="8678292" y="4661002"/>
            <a:ext cx="42973" cy="356616"/>
            <a:chOff x="3187084" y="4100370"/>
            <a:chExt cx="42973" cy="826692"/>
          </a:xfrm>
        </p:grpSpPr>
        <p:sp>
          <p:nvSpPr>
            <p:cNvPr id="1135" name="Line 792">
              <a:extLst>
                <a:ext uri="{FF2B5EF4-FFF2-40B4-BE49-F238E27FC236}">
                  <a16:creationId xmlns:a16="http://schemas.microsoft.com/office/drawing/2014/main" id="{75CB3F21-EE10-40D1-AEAD-AE065EB6613B}"/>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36" name="Line 793">
              <a:extLst>
                <a:ext uri="{FF2B5EF4-FFF2-40B4-BE49-F238E27FC236}">
                  <a16:creationId xmlns:a16="http://schemas.microsoft.com/office/drawing/2014/main" id="{FD89CBA0-FA23-4812-AA11-7FE51DBED630}"/>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37" name="Line 795">
              <a:extLst>
                <a:ext uri="{FF2B5EF4-FFF2-40B4-BE49-F238E27FC236}">
                  <a16:creationId xmlns:a16="http://schemas.microsoft.com/office/drawing/2014/main" id="{D27C2487-8DC2-4B4E-9498-C74A4D1C1F2F}"/>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0" name="Group 1009">
            <a:extLst>
              <a:ext uri="{FF2B5EF4-FFF2-40B4-BE49-F238E27FC236}">
                <a16:creationId xmlns:a16="http://schemas.microsoft.com/office/drawing/2014/main" id="{A073593C-E39A-43BC-9C09-1DFE11DC1962}"/>
              </a:ext>
            </a:extLst>
          </p:cNvPr>
          <p:cNvGrpSpPr/>
          <p:nvPr/>
        </p:nvGrpSpPr>
        <p:grpSpPr>
          <a:xfrm>
            <a:off x="8990948" y="4657016"/>
            <a:ext cx="42973" cy="310896"/>
            <a:chOff x="3187084" y="4100370"/>
            <a:chExt cx="42973" cy="826692"/>
          </a:xfrm>
        </p:grpSpPr>
        <p:sp>
          <p:nvSpPr>
            <p:cNvPr id="1132" name="Line 792">
              <a:extLst>
                <a:ext uri="{FF2B5EF4-FFF2-40B4-BE49-F238E27FC236}">
                  <a16:creationId xmlns:a16="http://schemas.microsoft.com/office/drawing/2014/main" id="{FB95C2FD-CB44-4B47-BB04-DBB3F44EB292}"/>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33" name="Line 793">
              <a:extLst>
                <a:ext uri="{FF2B5EF4-FFF2-40B4-BE49-F238E27FC236}">
                  <a16:creationId xmlns:a16="http://schemas.microsoft.com/office/drawing/2014/main" id="{AACF25BB-3D80-451F-9C73-8FF2DF5E8E47}"/>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34" name="Line 795">
              <a:extLst>
                <a:ext uri="{FF2B5EF4-FFF2-40B4-BE49-F238E27FC236}">
                  <a16:creationId xmlns:a16="http://schemas.microsoft.com/office/drawing/2014/main" id="{C4B95751-9AFB-4636-A507-854EC879908A}"/>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1" name="Group 1010">
            <a:extLst>
              <a:ext uri="{FF2B5EF4-FFF2-40B4-BE49-F238E27FC236}">
                <a16:creationId xmlns:a16="http://schemas.microsoft.com/office/drawing/2014/main" id="{44914ADC-5B43-44C4-B541-BC696BD1D856}"/>
              </a:ext>
            </a:extLst>
          </p:cNvPr>
          <p:cNvGrpSpPr/>
          <p:nvPr/>
        </p:nvGrpSpPr>
        <p:grpSpPr>
          <a:xfrm>
            <a:off x="9308131" y="4567235"/>
            <a:ext cx="42973" cy="393192"/>
            <a:chOff x="3187084" y="4100370"/>
            <a:chExt cx="42973" cy="826692"/>
          </a:xfrm>
        </p:grpSpPr>
        <p:sp>
          <p:nvSpPr>
            <p:cNvPr id="1129" name="Line 792">
              <a:extLst>
                <a:ext uri="{FF2B5EF4-FFF2-40B4-BE49-F238E27FC236}">
                  <a16:creationId xmlns:a16="http://schemas.microsoft.com/office/drawing/2014/main" id="{CDCA9558-FD07-4402-866F-0E41DE018375}"/>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30" name="Line 793">
              <a:extLst>
                <a:ext uri="{FF2B5EF4-FFF2-40B4-BE49-F238E27FC236}">
                  <a16:creationId xmlns:a16="http://schemas.microsoft.com/office/drawing/2014/main" id="{F5557568-4D67-426B-94F4-C5FE30D9FA00}"/>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31" name="Line 795">
              <a:extLst>
                <a:ext uri="{FF2B5EF4-FFF2-40B4-BE49-F238E27FC236}">
                  <a16:creationId xmlns:a16="http://schemas.microsoft.com/office/drawing/2014/main" id="{AE195646-D90D-45F3-A396-51B6441AB35C}"/>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2" name="Group 1011">
            <a:extLst>
              <a:ext uri="{FF2B5EF4-FFF2-40B4-BE49-F238E27FC236}">
                <a16:creationId xmlns:a16="http://schemas.microsoft.com/office/drawing/2014/main" id="{AB4087BF-6C50-432F-A998-E9F23CE8BEE8}"/>
              </a:ext>
            </a:extLst>
          </p:cNvPr>
          <p:cNvGrpSpPr/>
          <p:nvPr/>
        </p:nvGrpSpPr>
        <p:grpSpPr>
          <a:xfrm>
            <a:off x="9625314" y="4592018"/>
            <a:ext cx="42973" cy="365760"/>
            <a:chOff x="3187084" y="4100370"/>
            <a:chExt cx="42973" cy="826692"/>
          </a:xfrm>
        </p:grpSpPr>
        <p:sp>
          <p:nvSpPr>
            <p:cNvPr id="1126" name="Line 792">
              <a:extLst>
                <a:ext uri="{FF2B5EF4-FFF2-40B4-BE49-F238E27FC236}">
                  <a16:creationId xmlns:a16="http://schemas.microsoft.com/office/drawing/2014/main" id="{7D09071F-41FF-4159-8051-953F05A14B88}"/>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27" name="Line 793">
              <a:extLst>
                <a:ext uri="{FF2B5EF4-FFF2-40B4-BE49-F238E27FC236}">
                  <a16:creationId xmlns:a16="http://schemas.microsoft.com/office/drawing/2014/main" id="{8E3173C5-6B22-4139-8784-0D1E27D20451}"/>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28" name="Line 795">
              <a:extLst>
                <a:ext uri="{FF2B5EF4-FFF2-40B4-BE49-F238E27FC236}">
                  <a16:creationId xmlns:a16="http://schemas.microsoft.com/office/drawing/2014/main" id="{47D96B43-5319-4088-BB7A-EEFAD226B705}"/>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3" name="Group 1012">
            <a:extLst>
              <a:ext uri="{FF2B5EF4-FFF2-40B4-BE49-F238E27FC236}">
                <a16:creationId xmlns:a16="http://schemas.microsoft.com/office/drawing/2014/main" id="{0D0E9CB6-6F3A-4680-8ABF-08C6BF638872}"/>
              </a:ext>
            </a:extLst>
          </p:cNvPr>
          <p:cNvGrpSpPr/>
          <p:nvPr/>
        </p:nvGrpSpPr>
        <p:grpSpPr>
          <a:xfrm>
            <a:off x="9942497" y="4469159"/>
            <a:ext cx="42973" cy="429768"/>
            <a:chOff x="3187084" y="4100370"/>
            <a:chExt cx="42973" cy="826692"/>
          </a:xfrm>
        </p:grpSpPr>
        <p:sp>
          <p:nvSpPr>
            <p:cNvPr id="1123" name="Line 792">
              <a:extLst>
                <a:ext uri="{FF2B5EF4-FFF2-40B4-BE49-F238E27FC236}">
                  <a16:creationId xmlns:a16="http://schemas.microsoft.com/office/drawing/2014/main" id="{B410C833-6D9A-42D2-8A5F-158FB594575F}"/>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24" name="Line 793">
              <a:extLst>
                <a:ext uri="{FF2B5EF4-FFF2-40B4-BE49-F238E27FC236}">
                  <a16:creationId xmlns:a16="http://schemas.microsoft.com/office/drawing/2014/main" id="{BD5B88A9-BECF-47F9-8790-33100BF0B2D1}"/>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25" name="Line 795">
              <a:extLst>
                <a:ext uri="{FF2B5EF4-FFF2-40B4-BE49-F238E27FC236}">
                  <a16:creationId xmlns:a16="http://schemas.microsoft.com/office/drawing/2014/main" id="{6B11E948-DC66-49D8-9D91-2A3696F97FA1}"/>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4" name="Group 1013">
            <a:extLst>
              <a:ext uri="{FF2B5EF4-FFF2-40B4-BE49-F238E27FC236}">
                <a16:creationId xmlns:a16="http://schemas.microsoft.com/office/drawing/2014/main" id="{750EE153-C295-49D1-A972-D31456BAF16E}"/>
              </a:ext>
            </a:extLst>
          </p:cNvPr>
          <p:cNvGrpSpPr/>
          <p:nvPr/>
        </p:nvGrpSpPr>
        <p:grpSpPr>
          <a:xfrm>
            <a:off x="10259680" y="4443026"/>
            <a:ext cx="42973" cy="457200"/>
            <a:chOff x="3187084" y="4100370"/>
            <a:chExt cx="42973" cy="826692"/>
          </a:xfrm>
        </p:grpSpPr>
        <p:sp>
          <p:nvSpPr>
            <p:cNvPr id="1120" name="Line 792">
              <a:extLst>
                <a:ext uri="{FF2B5EF4-FFF2-40B4-BE49-F238E27FC236}">
                  <a16:creationId xmlns:a16="http://schemas.microsoft.com/office/drawing/2014/main" id="{14BEC732-9AB3-4B16-9F2F-3F839DAF096F}"/>
                </a:ext>
              </a:extLst>
            </p:cNvPr>
            <p:cNvSpPr>
              <a:spLocks noChangeShapeType="1"/>
            </p:cNvSpPr>
            <p:nvPr/>
          </p:nvSpPr>
          <p:spPr bwMode="auto">
            <a:xfrm>
              <a:off x="3206618" y="4100370"/>
              <a:ext cx="0" cy="826692"/>
            </a:xfrm>
            <a:prstGeom prst="line">
              <a:avLst/>
            </a:prstGeom>
            <a:noFill/>
            <a:ln w="9525" cap="sq">
              <a:solidFill>
                <a:schemeClr val="accent2"/>
              </a:solidFill>
              <a:miter lim="800000"/>
              <a:headEnd/>
              <a:tailEnd/>
            </a:ln>
          </p:spPr>
          <p:txBody>
            <a:bodyPr/>
            <a:lstStyle/>
            <a:p>
              <a:endParaRPr lang="en-US"/>
            </a:p>
          </p:txBody>
        </p:sp>
        <p:sp>
          <p:nvSpPr>
            <p:cNvPr id="1121" name="Line 793">
              <a:extLst>
                <a:ext uri="{FF2B5EF4-FFF2-40B4-BE49-F238E27FC236}">
                  <a16:creationId xmlns:a16="http://schemas.microsoft.com/office/drawing/2014/main" id="{4D1DB451-F41F-4F96-974E-6C971D279203}"/>
                </a:ext>
              </a:extLst>
            </p:cNvPr>
            <p:cNvSpPr>
              <a:spLocks noChangeShapeType="1"/>
            </p:cNvSpPr>
            <p:nvPr/>
          </p:nvSpPr>
          <p:spPr bwMode="auto">
            <a:xfrm>
              <a:off x="3187084" y="4100370"/>
              <a:ext cx="42973" cy="0"/>
            </a:xfrm>
            <a:prstGeom prst="line">
              <a:avLst/>
            </a:prstGeom>
            <a:noFill/>
            <a:ln w="9525" cap="sq">
              <a:solidFill>
                <a:schemeClr val="accent2"/>
              </a:solidFill>
              <a:miter lim="800000"/>
              <a:headEnd/>
              <a:tailEnd/>
            </a:ln>
          </p:spPr>
          <p:txBody>
            <a:bodyPr/>
            <a:lstStyle/>
            <a:p>
              <a:endParaRPr lang="en-US"/>
            </a:p>
          </p:txBody>
        </p:sp>
        <p:sp>
          <p:nvSpPr>
            <p:cNvPr id="1122" name="Line 795">
              <a:extLst>
                <a:ext uri="{FF2B5EF4-FFF2-40B4-BE49-F238E27FC236}">
                  <a16:creationId xmlns:a16="http://schemas.microsoft.com/office/drawing/2014/main" id="{4D01179F-07AC-4509-A71A-6FE4701984F2}"/>
                </a:ext>
              </a:extLst>
            </p:cNvPr>
            <p:cNvSpPr>
              <a:spLocks noChangeShapeType="1"/>
            </p:cNvSpPr>
            <p:nvPr/>
          </p:nvSpPr>
          <p:spPr bwMode="auto">
            <a:xfrm>
              <a:off x="3187084" y="4927062"/>
              <a:ext cx="42973" cy="0"/>
            </a:xfrm>
            <a:prstGeom prst="line">
              <a:avLst/>
            </a:prstGeom>
            <a:noFill/>
            <a:ln w="9525" cap="sq">
              <a:solidFill>
                <a:schemeClr val="accent2"/>
              </a:solidFill>
              <a:miter lim="800000"/>
              <a:headEnd/>
              <a:tailEnd/>
            </a:ln>
          </p:spPr>
          <p:txBody>
            <a:bodyPr/>
            <a:lstStyle/>
            <a:p>
              <a:endParaRPr lang="en-US"/>
            </a:p>
          </p:txBody>
        </p:sp>
      </p:grpSp>
      <p:grpSp>
        <p:nvGrpSpPr>
          <p:cNvPr id="1015" name="Group 1014">
            <a:extLst>
              <a:ext uri="{FF2B5EF4-FFF2-40B4-BE49-F238E27FC236}">
                <a16:creationId xmlns:a16="http://schemas.microsoft.com/office/drawing/2014/main" id="{DCB19068-C135-4DEE-8AB0-26963B375F18}"/>
              </a:ext>
            </a:extLst>
          </p:cNvPr>
          <p:cNvGrpSpPr/>
          <p:nvPr/>
        </p:nvGrpSpPr>
        <p:grpSpPr>
          <a:xfrm>
            <a:off x="7335844" y="3638354"/>
            <a:ext cx="40369" cy="758952"/>
            <a:chOff x="3128186" y="3389211"/>
            <a:chExt cx="40369" cy="1493040"/>
          </a:xfrm>
        </p:grpSpPr>
        <p:sp>
          <p:nvSpPr>
            <p:cNvPr id="1117" name="Line 855">
              <a:extLst>
                <a:ext uri="{FF2B5EF4-FFF2-40B4-BE49-F238E27FC236}">
                  <a16:creationId xmlns:a16="http://schemas.microsoft.com/office/drawing/2014/main" id="{4856046E-9C4D-4FC2-BDD3-4E442347F67A}"/>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118" name="Line 856">
              <a:extLst>
                <a:ext uri="{FF2B5EF4-FFF2-40B4-BE49-F238E27FC236}">
                  <a16:creationId xmlns:a16="http://schemas.microsoft.com/office/drawing/2014/main" id="{6C27F425-E039-4ECB-9097-CD91CAB1E627}"/>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119" name="Line 858">
              <a:extLst>
                <a:ext uri="{FF2B5EF4-FFF2-40B4-BE49-F238E27FC236}">
                  <a16:creationId xmlns:a16="http://schemas.microsoft.com/office/drawing/2014/main" id="{BBADBF9A-593C-429B-9F7D-7097D951F91C}"/>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16" name="Group 1015">
            <a:extLst>
              <a:ext uri="{FF2B5EF4-FFF2-40B4-BE49-F238E27FC236}">
                <a16:creationId xmlns:a16="http://schemas.microsoft.com/office/drawing/2014/main" id="{C08A1E76-4FAE-4EF5-9865-9E7F44E9E231}"/>
              </a:ext>
            </a:extLst>
          </p:cNvPr>
          <p:cNvGrpSpPr/>
          <p:nvPr/>
        </p:nvGrpSpPr>
        <p:grpSpPr>
          <a:xfrm>
            <a:off x="7365732" y="4066520"/>
            <a:ext cx="40369" cy="512064"/>
            <a:chOff x="3128186" y="3389211"/>
            <a:chExt cx="40369" cy="1493040"/>
          </a:xfrm>
        </p:grpSpPr>
        <p:sp>
          <p:nvSpPr>
            <p:cNvPr id="1113" name="Line 855">
              <a:extLst>
                <a:ext uri="{FF2B5EF4-FFF2-40B4-BE49-F238E27FC236}">
                  <a16:creationId xmlns:a16="http://schemas.microsoft.com/office/drawing/2014/main" id="{3A977281-D0D3-40BF-8BF9-C1054B131539}"/>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114" name="Line 856">
              <a:extLst>
                <a:ext uri="{FF2B5EF4-FFF2-40B4-BE49-F238E27FC236}">
                  <a16:creationId xmlns:a16="http://schemas.microsoft.com/office/drawing/2014/main" id="{6DB589F5-91FA-4D22-B713-E583D0662BB2}"/>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116" name="Line 858">
              <a:extLst>
                <a:ext uri="{FF2B5EF4-FFF2-40B4-BE49-F238E27FC236}">
                  <a16:creationId xmlns:a16="http://schemas.microsoft.com/office/drawing/2014/main" id="{352E9A56-5845-44A5-B576-AF6AAAEE701F}"/>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17" name="Group 1016">
            <a:extLst>
              <a:ext uri="{FF2B5EF4-FFF2-40B4-BE49-F238E27FC236}">
                <a16:creationId xmlns:a16="http://schemas.microsoft.com/office/drawing/2014/main" id="{B08589CC-4886-45FF-AD52-C388962F9054}"/>
              </a:ext>
            </a:extLst>
          </p:cNvPr>
          <p:cNvGrpSpPr/>
          <p:nvPr/>
        </p:nvGrpSpPr>
        <p:grpSpPr>
          <a:xfrm>
            <a:off x="7496714" y="4821698"/>
            <a:ext cx="40369" cy="219456"/>
            <a:chOff x="3128186" y="3389211"/>
            <a:chExt cx="40369" cy="1493040"/>
          </a:xfrm>
        </p:grpSpPr>
        <p:sp>
          <p:nvSpPr>
            <p:cNvPr id="1109" name="Line 855">
              <a:extLst>
                <a:ext uri="{FF2B5EF4-FFF2-40B4-BE49-F238E27FC236}">
                  <a16:creationId xmlns:a16="http://schemas.microsoft.com/office/drawing/2014/main" id="{6690F148-246D-4681-90B2-B5A532308F2D}"/>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110" name="Line 856">
              <a:extLst>
                <a:ext uri="{FF2B5EF4-FFF2-40B4-BE49-F238E27FC236}">
                  <a16:creationId xmlns:a16="http://schemas.microsoft.com/office/drawing/2014/main" id="{221E463F-EBBF-495F-B80D-4C62B069EDF3}"/>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111" name="Line 858">
              <a:extLst>
                <a:ext uri="{FF2B5EF4-FFF2-40B4-BE49-F238E27FC236}">
                  <a16:creationId xmlns:a16="http://schemas.microsoft.com/office/drawing/2014/main" id="{7B9EEDC5-CEC1-443D-85D4-4CBE35F8656E}"/>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18" name="Group 1017">
            <a:extLst>
              <a:ext uri="{FF2B5EF4-FFF2-40B4-BE49-F238E27FC236}">
                <a16:creationId xmlns:a16="http://schemas.microsoft.com/office/drawing/2014/main" id="{DF40F9C9-0CF4-4B3F-B85C-43EABFA16AA5}"/>
              </a:ext>
            </a:extLst>
          </p:cNvPr>
          <p:cNvGrpSpPr/>
          <p:nvPr/>
        </p:nvGrpSpPr>
        <p:grpSpPr>
          <a:xfrm>
            <a:off x="7658496" y="4825290"/>
            <a:ext cx="40369" cy="210312"/>
            <a:chOff x="3128186" y="3389211"/>
            <a:chExt cx="40369" cy="1493040"/>
          </a:xfrm>
        </p:grpSpPr>
        <p:sp>
          <p:nvSpPr>
            <p:cNvPr id="1106" name="Line 855">
              <a:extLst>
                <a:ext uri="{FF2B5EF4-FFF2-40B4-BE49-F238E27FC236}">
                  <a16:creationId xmlns:a16="http://schemas.microsoft.com/office/drawing/2014/main" id="{DEA56BB8-6E44-49EF-B461-B8F9BCA2FC98}"/>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107" name="Line 856">
              <a:extLst>
                <a:ext uri="{FF2B5EF4-FFF2-40B4-BE49-F238E27FC236}">
                  <a16:creationId xmlns:a16="http://schemas.microsoft.com/office/drawing/2014/main" id="{609341D1-D154-4B3C-BF2D-A209F7C24424}"/>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108" name="Line 858">
              <a:extLst>
                <a:ext uri="{FF2B5EF4-FFF2-40B4-BE49-F238E27FC236}">
                  <a16:creationId xmlns:a16="http://schemas.microsoft.com/office/drawing/2014/main" id="{5BF67C32-948E-4B4C-BFD9-4FE73FFB7C03}"/>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19" name="Group 1018">
            <a:extLst>
              <a:ext uri="{FF2B5EF4-FFF2-40B4-BE49-F238E27FC236}">
                <a16:creationId xmlns:a16="http://schemas.microsoft.com/office/drawing/2014/main" id="{C968BA9F-78F7-45DF-A0E2-3C1297FB5A70}"/>
              </a:ext>
            </a:extLst>
          </p:cNvPr>
          <p:cNvGrpSpPr/>
          <p:nvPr/>
        </p:nvGrpSpPr>
        <p:grpSpPr>
          <a:xfrm>
            <a:off x="7972022" y="4635140"/>
            <a:ext cx="40369" cy="320040"/>
            <a:chOff x="3128186" y="3389211"/>
            <a:chExt cx="40369" cy="1493040"/>
          </a:xfrm>
        </p:grpSpPr>
        <p:sp>
          <p:nvSpPr>
            <p:cNvPr id="1103" name="Line 855">
              <a:extLst>
                <a:ext uri="{FF2B5EF4-FFF2-40B4-BE49-F238E27FC236}">
                  <a16:creationId xmlns:a16="http://schemas.microsoft.com/office/drawing/2014/main" id="{8524D402-FB8B-4E5D-9CC8-7534B0765027}"/>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104" name="Line 856">
              <a:extLst>
                <a:ext uri="{FF2B5EF4-FFF2-40B4-BE49-F238E27FC236}">
                  <a16:creationId xmlns:a16="http://schemas.microsoft.com/office/drawing/2014/main" id="{65FAA948-7AF3-46FA-AF1A-92E46FB160D1}"/>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105" name="Line 858">
              <a:extLst>
                <a:ext uri="{FF2B5EF4-FFF2-40B4-BE49-F238E27FC236}">
                  <a16:creationId xmlns:a16="http://schemas.microsoft.com/office/drawing/2014/main" id="{A2029F03-FBBE-4EEF-9DFC-BC4059D00C3A}"/>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0" name="Group 1019">
            <a:extLst>
              <a:ext uri="{FF2B5EF4-FFF2-40B4-BE49-F238E27FC236}">
                <a16:creationId xmlns:a16="http://schemas.microsoft.com/office/drawing/2014/main" id="{BE4C0DD0-E56C-407D-84F3-9E293F97082C}"/>
              </a:ext>
            </a:extLst>
          </p:cNvPr>
          <p:cNvGrpSpPr/>
          <p:nvPr/>
        </p:nvGrpSpPr>
        <p:grpSpPr>
          <a:xfrm>
            <a:off x="8298698" y="4570103"/>
            <a:ext cx="40369" cy="475488"/>
            <a:chOff x="3128186" y="3389211"/>
            <a:chExt cx="40369" cy="1493040"/>
          </a:xfrm>
        </p:grpSpPr>
        <p:sp>
          <p:nvSpPr>
            <p:cNvPr id="1097" name="Line 855">
              <a:extLst>
                <a:ext uri="{FF2B5EF4-FFF2-40B4-BE49-F238E27FC236}">
                  <a16:creationId xmlns:a16="http://schemas.microsoft.com/office/drawing/2014/main" id="{1961D573-C5BD-4A2C-8A18-404DA3B49435}"/>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98" name="Line 856">
              <a:extLst>
                <a:ext uri="{FF2B5EF4-FFF2-40B4-BE49-F238E27FC236}">
                  <a16:creationId xmlns:a16="http://schemas.microsoft.com/office/drawing/2014/main" id="{48EB0D35-C773-47BA-BF60-FBB7A35E27ED}"/>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99" name="Line 858">
              <a:extLst>
                <a:ext uri="{FF2B5EF4-FFF2-40B4-BE49-F238E27FC236}">
                  <a16:creationId xmlns:a16="http://schemas.microsoft.com/office/drawing/2014/main" id="{206D7D10-87E9-41C3-B325-CD259B8E0A72}"/>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1" name="Group 1020">
            <a:extLst>
              <a:ext uri="{FF2B5EF4-FFF2-40B4-BE49-F238E27FC236}">
                <a16:creationId xmlns:a16="http://schemas.microsoft.com/office/drawing/2014/main" id="{6F7C64B8-B366-48B5-AF48-AD53A487A90B}"/>
              </a:ext>
            </a:extLst>
          </p:cNvPr>
          <p:cNvGrpSpPr/>
          <p:nvPr/>
        </p:nvGrpSpPr>
        <p:grpSpPr>
          <a:xfrm>
            <a:off x="8325860" y="4572341"/>
            <a:ext cx="40369" cy="393192"/>
            <a:chOff x="3128186" y="3389211"/>
            <a:chExt cx="40369" cy="1493040"/>
          </a:xfrm>
        </p:grpSpPr>
        <p:sp>
          <p:nvSpPr>
            <p:cNvPr id="1094" name="Line 855">
              <a:extLst>
                <a:ext uri="{FF2B5EF4-FFF2-40B4-BE49-F238E27FC236}">
                  <a16:creationId xmlns:a16="http://schemas.microsoft.com/office/drawing/2014/main" id="{A1AD54D6-64BC-4E34-8595-2219ADC9E0F8}"/>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95" name="Line 856">
              <a:extLst>
                <a:ext uri="{FF2B5EF4-FFF2-40B4-BE49-F238E27FC236}">
                  <a16:creationId xmlns:a16="http://schemas.microsoft.com/office/drawing/2014/main" id="{331BA634-E4EA-48F5-BD72-03D405BD49D9}"/>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96" name="Line 858">
              <a:extLst>
                <a:ext uri="{FF2B5EF4-FFF2-40B4-BE49-F238E27FC236}">
                  <a16:creationId xmlns:a16="http://schemas.microsoft.com/office/drawing/2014/main" id="{87B3BEE8-54B9-4E44-BC25-D79746FE85CF}"/>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2" name="Group 1021">
            <a:extLst>
              <a:ext uri="{FF2B5EF4-FFF2-40B4-BE49-F238E27FC236}">
                <a16:creationId xmlns:a16="http://schemas.microsoft.com/office/drawing/2014/main" id="{75B2EC99-9118-4F69-9FDC-0A54EA6560C0}"/>
              </a:ext>
            </a:extLst>
          </p:cNvPr>
          <p:cNvGrpSpPr/>
          <p:nvPr/>
        </p:nvGrpSpPr>
        <p:grpSpPr>
          <a:xfrm>
            <a:off x="8451812" y="4778187"/>
            <a:ext cx="40369" cy="265176"/>
            <a:chOff x="3128186" y="3389211"/>
            <a:chExt cx="40369" cy="1493040"/>
          </a:xfrm>
        </p:grpSpPr>
        <p:sp>
          <p:nvSpPr>
            <p:cNvPr id="1091" name="Line 855">
              <a:extLst>
                <a:ext uri="{FF2B5EF4-FFF2-40B4-BE49-F238E27FC236}">
                  <a16:creationId xmlns:a16="http://schemas.microsoft.com/office/drawing/2014/main" id="{4D6A1B00-65A8-4943-AC84-C31D71185773}"/>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92" name="Line 856">
              <a:extLst>
                <a:ext uri="{FF2B5EF4-FFF2-40B4-BE49-F238E27FC236}">
                  <a16:creationId xmlns:a16="http://schemas.microsoft.com/office/drawing/2014/main" id="{E69DA8FA-1EF8-4CB7-A9CC-FEE514289E3A}"/>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93" name="Line 858">
              <a:extLst>
                <a:ext uri="{FF2B5EF4-FFF2-40B4-BE49-F238E27FC236}">
                  <a16:creationId xmlns:a16="http://schemas.microsoft.com/office/drawing/2014/main" id="{304F619B-6724-42E0-9E30-90C42DD3CD73}"/>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3" name="Group 1022">
            <a:extLst>
              <a:ext uri="{FF2B5EF4-FFF2-40B4-BE49-F238E27FC236}">
                <a16:creationId xmlns:a16="http://schemas.microsoft.com/office/drawing/2014/main" id="{334DBC06-1CFB-4967-B39D-55BF6F2DC70D}"/>
              </a:ext>
            </a:extLst>
          </p:cNvPr>
          <p:cNvGrpSpPr/>
          <p:nvPr/>
        </p:nvGrpSpPr>
        <p:grpSpPr>
          <a:xfrm>
            <a:off x="8612937" y="4535186"/>
            <a:ext cx="40369" cy="420624"/>
            <a:chOff x="3128186" y="3389211"/>
            <a:chExt cx="40369" cy="1493040"/>
          </a:xfrm>
        </p:grpSpPr>
        <p:sp>
          <p:nvSpPr>
            <p:cNvPr id="1085" name="Line 855">
              <a:extLst>
                <a:ext uri="{FF2B5EF4-FFF2-40B4-BE49-F238E27FC236}">
                  <a16:creationId xmlns:a16="http://schemas.microsoft.com/office/drawing/2014/main" id="{D3CD3783-CB15-4BE4-B6FA-914B58360E24}"/>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86" name="Line 856">
              <a:extLst>
                <a:ext uri="{FF2B5EF4-FFF2-40B4-BE49-F238E27FC236}">
                  <a16:creationId xmlns:a16="http://schemas.microsoft.com/office/drawing/2014/main" id="{F4078527-E0C6-4F99-BF6F-CECC1406DB52}"/>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90" name="Line 858">
              <a:extLst>
                <a:ext uri="{FF2B5EF4-FFF2-40B4-BE49-F238E27FC236}">
                  <a16:creationId xmlns:a16="http://schemas.microsoft.com/office/drawing/2014/main" id="{7723DF87-4D04-4E2E-89D6-7E16AA740695}"/>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4" name="Group 1023">
            <a:extLst>
              <a:ext uri="{FF2B5EF4-FFF2-40B4-BE49-F238E27FC236}">
                <a16:creationId xmlns:a16="http://schemas.microsoft.com/office/drawing/2014/main" id="{11D8C4ED-D8CA-4D9C-9FA3-7FBFDC06B0D3}"/>
              </a:ext>
            </a:extLst>
          </p:cNvPr>
          <p:cNvGrpSpPr/>
          <p:nvPr/>
        </p:nvGrpSpPr>
        <p:grpSpPr>
          <a:xfrm>
            <a:off x="8928911" y="4572481"/>
            <a:ext cx="40369" cy="384048"/>
            <a:chOff x="3128186" y="3389211"/>
            <a:chExt cx="40369" cy="1493040"/>
          </a:xfrm>
        </p:grpSpPr>
        <p:sp>
          <p:nvSpPr>
            <p:cNvPr id="1082" name="Line 855">
              <a:extLst>
                <a:ext uri="{FF2B5EF4-FFF2-40B4-BE49-F238E27FC236}">
                  <a16:creationId xmlns:a16="http://schemas.microsoft.com/office/drawing/2014/main" id="{A90C9BED-0874-489D-A0BB-1E4E0426645C}"/>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83" name="Line 856">
              <a:extLst>
                <a:ext uri="{FF2B5EF4-FFF2-40B4-BE49-F238E27FC236}">
                  <a16:creationId xmlns:a16="http://schemas.microsoft.com/office/drawing/2014/main" id="{D17162F3-29F1-44BD-82E4-C43DC39A19DD}"/>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84" name="Line 858">
              <a:extLst>
                <a:ext uri="{FF2B5EF4-FFF2-40B4-BE49-F238E27FC236}">
                  <a16:creationId xmlns:a16="http://schemas.microsoft.com/office/drawing/2014/main" id="{65D9C7B7-ACDA-4D37-AB4A-11B0E4C9386B}"/>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5" name="Group 1024">
            <a:extLst>
              <a:ext uri="{FF2B5EF4-FFF2-40B4-BE49-F238E27FC236}">
                <a16:creationId xmlns:a16="http://schemas.microsoft.com/office/drawing/2014/main" id="{9FFE0A7A-D0A0-4B19-8DEB-EEF83DAA485C}"/>
              </a:ext>
            </a:extLst>
          </p:cNvPr>
          <p:cNvGrpSpPr/>
          <p:nvPr/>
        </p:nvGrpSpPr>
        <p:grpSpPr>
          <a:xfrm>
            <a:off x="9244885" y="4441997"/>
            <a:ext cx="40369" cy="512064"/>
            <a:chOff x="3128186" y="3389211"/>
            <a:chExt cx="40369" cy="1493040"/>
          </a:xfrm>
        </p:grpSpPr>
        <p:sp>
          <p:nvSpPr>
            <p:cNvPr id="1079" name="Line 855">
              <a:extLst>
                <a:ext uri="{FF2B5EF4-FFF2-40B4-BE49-F238E27FC236}">
                  <a16:creationId xmlns:a16="http://schemas.microsoft.com/office/drawing/2014/main" id="{8BB0C06F-1ED7-4130-9042-919E0C1A5429}"/>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80" name="Line 856">
              <a:extLst>
                <a:ext uri="{FF2B5EF4-FFF2-40B4-BE49-F238E27FC236}">
                  <a16:creationId xmlns:a16="http://schemas.microsoft.com/office/drawing/2014/main" id="{824DDA51-7F0D-4272-8404-2AF2A6274653}"/>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81" name="Line 858">
              <a:extLst>
                <a:ext uri="{FF2B5EF4-FFF2-40B4-BE49-F238E27FC236}">
                  <a16:creationId xmlns:a16="http://schemas.microsoft.com/office/drawing/2014/main" id="{1C445DD7-797A-4382-8FBE-E465DE66EB02}"/>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6" name="Group 1025">
            <a:extLst>
              <a:ext uri="{FF2B5EF4-FFF2-40B4-BE49-F238E27FC236}">
                <a16:creationId xmlns:a16="http://schemas.microsoft.com/office/drawing/2014/main" id="{12A6AB0E-E96A-4425-9EBF-32249996D166}"/>
              </a:ext>
            </a:extLst>
          </p:cNvPr>
          <p:cNvGrpSpPr/>
          <p:nvPr/>
        </p:nvGrpSpPr>
        <p:grpSpPr>
          <a:xfrm>
            <a:off x="9566321" y="4567235"/>
            <a:ext cx="40369" cy="393192"/>
            <a:chOff x="3128186" y="3389211"/>
            <a:chExt cx="40369" cy="1493040"/>
          </a:xfrm>
        </p:grpSpPr>
        <p:sp>
          <p:nvSpPr>
            <p:cNvPr id="1075" name="Line 855">
              <a:extLst>
                <a:ext uri="{FF2B5EF4-FFF2-40B4-BE49-F238E27FC236}">
                  <a16:creationId xmlns:a16="http://schemas.microsoft.com/office/drawing/2014/main" id="{9FD50494-5486-4B13-8DF4-5A8AE2CBC840}"/>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76" name="Line 856">
              <a:extLst>
                <a:ext uri="{FF2B5EF4-FFF2-40B4-BE49-F238E27FC236}">
                  <a16:creationId xmlns:a16="http://schemas.microsoft.com/office/drawing/2014/main" id="{AC15B54E-D801-43F2-840D-900EB0AD91FC}"/>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78" name="Line 858">
              <a:extLst>
                <a:ext uri="{FF2B5EF4-FFF2-40B4-BE49-F238E27FC236}">
                  <a16:creationId xmlns:a16="http://schemas.microsoft.com/office/drawing/2014/main" id="{FB963F29-AE54-4C19-9A18-1CA9DA252730}"/>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7" name="Group 1026">
            <a:extLst>
              <a:ext uri="{FF2B5EF4-FFF2-40B4-BE49-F238E27FC236}">
                <a16:creationId xmlns:a16="http://schemas.microsoft.com/office/drawing/2014/main" id="{33739A84-E62F-4141-9C67-B2F7601C24D8}"/>
              </a:ext>
            </a:extLst>
          </p:cNvPr>
          <p:cNvGrpSpPr/>
          <p:nvPr/>
        </p:nvGrpSpPr>
        <p:grpSpPr>
          <a:xfrm>
            <a:off x="9883230" y="4411697"/>
            <a:ext cx="40369" cy="484632"/>
            <a:chOff x="3128186" y="3389211"/>
            <a:chExt cx="40369" cy="1493040"/>
          </a:xfrm>
        </p:grpSpPr>
        <p:sp>
          <p:nvSpPr>
            <p:cNvPr id="1068" name="Line 855">
              <a:extLst>
                <a:ext uri="{FF2B5EF4-FFF2-40B4-BE49-F238E27FC236}">
                  <a16:creationId xmlns:a16="http://schemas.microsoft.com/office/drawing/2014/main" id="{8DFB49D8-46FE-45EB-BB44-77476E9F811A}"/>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71" name="Line 856">
              <a:extLst>
                <a:ext uri="{FF2B5EF4-FFF2-40B4-BE49-F238E27FC236}">
                  <a16:creationId xmlns:a16="http://schemas.microsoft.com/office/drawing/2014/main" id="{F706089F-3C42-4C64-8BC5-5330CDA63BA8}"/>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72" name="Line 858">
              <a:extLst>
                <a:ext uri="{FF2B5EF4-FFF2-40B4-BE49-F238E27FC236}">
                  <a16:creationId xmlns:a16="http://schemas.microsoft.com/office/drawing/2014/main" id="{2DC4B029-9F2A-4E2F-9978-B9BA7402D0C3}"/>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8" name="Group 1027">
            <a:extLst>
              <a:ext uri="{FF2B5EF4-FFF2-40B4-BE49-F238E27FC236}">
                <a16:creationId xmlns:a16="http://schemas.microsoft.com/office/drawing/2014/main" id="{6A1D79DA-E662-4F31-B877-F57DA349A9B8}"/>
              </a:ext>
            </a:extLst>
          </p:cNvPr>
          <p:cNvGrpSpPr/>
          <p:nvPr/>
        </p:nvGrpSpPr>
        <p:grpSpPr>
          <a:xfrm>
            <a:off x="10200139" y="4287848"/>
            <a:ext cx="40369" cy="548640"/>
            <a:chOff x="3128186" y="3389211"/>
            <a:chExt cx="40369" cy="1493040"/>
          </a:xfrm>
        </p:grpSpPr>
        <p:sp>
          <p:nvSpPr>
            <p:cNvPr id="1063" name="Line 855">
              <a:extLst>
                <a:ext uri="{FF2B5EF4-FFF2-40B4-BE49-F238E27FC236}">
                  <a16:creationId xmlns:a16="http://schemas.microsoft.com/office/drawing/2014/main" id="{817BD94D-105E-4964-B87F-28BD11EC8C4A}"/>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64" name="Line 856">
              <a:extLst>
                <a:ext uri="{FF2B5EF4-FFF2-40B4-BE49-F238E27FC236}">
                  <a16:creationId xmlns:a16="http://schemas.microsoft.com/office/drawing/2014/main" id="{5C25C5B9-2C0A-4D1B-8B27-EA42F413FFA9}"/>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67" name="Line 858">
              <a:extLst>
                <a:ext uri="{FF2B5EF4-FFF2-40B4-BE49-F238E27FC236}">
                  <a16:creationId xmlns:a16="http://schemas.microsoft.com/office/drawing/2014/main" id="{A6C3DB99-2664-4966-8E0D-F3F84F8BF108}"/>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29" name="Group 1028">
            <a:extLst>
              <a:ext uri="{FF2B5EF4-FFF2-40B4-BE49-F238E27FC236}">
                <a16:creationId xmlns:a16="http://schemas.microsoft.com/office/drawing/2014/main" id="{1DB45A2B-42C3-4755-A58E-9B513B1A6380}"/>
              </a:ext>
            </a:extLst>
          </p:cNvPr>
          <p:cNvGrpSpPr/>
          <p:nvPr/>
        </p:nvGrpSpPr>
        <p:grpSpPr>
          <a:xfrm>
            <a:off x="10521575" y="4319627"/>
            <a:ext cx="40369" cy="548640"/>
            <a:chOff x="3128186" y="3389211"/>
            <a:chExt cx="40369" cy="1493040"/>
          </a:xfrm>
        </p:grpSpPr>
        <p:sp>
          <p:nvSpPr>
            <p:cNvPr id="1059" name="Line 855">
              <a:extLst>
                <a:ext uri="{FF2B5EF4-FFF2-40B4-BE49-F238E27FC236}">
                  <a16:creationId xmlns:a16="http://schemas.microsoft.com/office/drawing/2014/main" id="{C54E7231-4AEB-421C-B95F-0A18E31AF3ED}"/>
                </a:ext>
              </a:extLst>
            </p:cNvPr>
            <p:cNvSpPr>
              <a:spLocks noChangeShapeType="1"/>
            </p:cNvSpPr>
            <p:nvPr/>
          </p:nvSpPr>
          <p:spPr bwMode="auto">
            <a:xfrm>
              <a:off x="3149020" y="3389211"/>
              <a:ext cx="1303" cy="1493040"/>
            </a:xfrm>
            <a:prstGeom prst="line">
              <a:avLst/>
            </a:prstGeom>
            <a:noFill/>
            <a:ln w="9525" cap="sq">
              <a:solidFill>
                <a:schemeClr val="accent3"/>
              </a:solidFill>
              <a:miter lim="800000"/>
              <a:headEnd/>
              <a:tailEnd/>
            </a:ln>
          </p:spPr>
          <p:txBody>
            <a:bodyPr/>
            <a:lstStyle/>
            <a:p>
              <a:endParaRPr lang="en-US"/>
            </a:p>
          </p:txBody>
        </p:sp>
        <p:sp>
          <p:nvSpPr>
            <p:cNvPr id="1060" name="Line 856">
              <a:extLst>
                <a:ext uri="{FF2B5EF4-FFF2-40B4-BE49-F238E27FC236}">
                  <a16:creationId xmlns:a16="http://schemas.microsoft.com/office/drawing/2014/main" id="{5C0F40E7-51B4-40A1-A498-E7DAC64DD41F}"/>
                </a:ext>
              </a:extLst>
            </p:cNvPr>
            <p:cNvSpPr>
              <a:spLocks noChangeShapeType="1"/>
            </p:cNvSpPr>
            <p:nvPr/>
          </p:nvSpPr>
          <p:spPr bwMode="auto">
            <a:xfrm>
              <a:off x="3128186" y="3389211"/>
              <a:ext cx="40369" cy="0"/>
            </a:xfrm>
            <a:prstGeom prst="line">
              <a:avLst/>
            </a:prstGeom>
            <a:noFill/>
            <a:ln w="9525" cap="sq">
              <a:solidFill>
                <a:schemeClr val="accent3"/>
              </a:solidFill>
              <a:miter lim="800000"/>
              <a:headEnd/>
              <a:tailEnd/>
            </a:ln>
          </p:spPr>
          <p:txBody>
            <a:bodyPr/>
            <a:lstStyle/>
            <a:p>
              <a:endParaRPr lang="en-US"/>
            </a:p>
          </p:txBody>
        </p:sp>
        <p:sp>
          <p:nvSpPr>
            <p:cNvPr id="1061" name="Line 858">
              <a:extLst>
                <a:ext uri="{FF2B5EF4-FFF2-40B4-BE49-F238E27FC236}">
                  <a16:creationId xmlns:a16="http://schemas.microsoft.com/office/drawing/2014/main" id="{B0DADCEB-CC4A-47A3-87C7-40B874A4193E}"/>
                </a:ext>
              </a:extLst>
            </p:cNvPr>
            <p:cNvSpPr>
              <a:spLocks noChangeShapeType="1"/>
            </p:cNvSpPr>
            <p:nvPr/>
          </p:nvSpPr>
          <p:spPr bwMode="auto">
            <a:xfrm>
              <a:off x="3128186" y="4882251"/>
              <a:ext cx="40369" cy="0"/>
            </a:xfrm>
            <a:prstGeom prst="line">
              <a:avLst/>
            </a:prstGeom>
            <a:noFill/>
            <a:ln w="9525" cap="sq">
              <a:solidFill>
                <a:schemeClr val="accent3"/>
              </a:solidFill>
              <a:miter lim="800000"/>
              <a:headEnd/>
              <a:tailEnd/>
            </a:ln>
          </p:spPr>
          <p:txBody>
            <a:bodyPr/>
            <a:lstStyle/>
            <a:p>
              <a:endParaRPr lang="en-US"/>
            </a:p>
          </p:txBody>
        </p:sp>
      </p:grpSp>
      <p:grpSp>
        <p:nvGrpSpPr>
          <p:cNvPr id="1030" name="Group 1029">
            <a:extLst>
              <a:ext uri="{FF2B5EF4-FFF2-40B4-BE49-F238E27FC236}">
                <a16:creationId xmlns:a16="http://schemas.microsoft.com/office/drawing/2014/main" id="{3693CE26-B28C-4370-97F5-8E1DF44CA8D9}"/>
              </a:ext>
            </a:extLst>
          </p:cNvPr>
          <p:cNvGrpSpPr/>
          <p:nvPr/>
        </p:nvGrpSpPr>
        <p:grpSpPr>
          <a:xfrm>
            <a:off x="7404204" y="3359997"/>
            <a:ext cx="39154" cy="704088"/>
            <a:chOff x="1498658" y="3213220"/>
            <a:chExt cx="39154" cy="863492"/>
          </a:xfrm>
        </p:grpSpPr>
        <p:sp>
          <p:nvSpPr>
            <p:cNvPr id="1056" name="Line 764">
              <a:extLst>
                <a:ext uri="{FF2B5EF4-FFF2-40B4-BE49-F238E27FC236}">
                  <a16:creationId xmlns:a16="http://schemas.microsoft.com/office/drawing/2014/main" id="{FDAD1A75-03CC-408E-8095-A3D6B8B34BD3}"/>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7" name="Line 765">
              <a:extLst>
                <a:ext uri="{FF2B5EF4-FFF2-40B4-BE49-F238E27FC236}">
                  <a16:creationId xmlns:a16="http://schemas.microsoft.com/office/drawing/2014/main" id="{E7CC2C34-F93A-4978-BE3C-75C8B445B6B0}"/>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8" name="Line 767">
              <a:extLst>
                <a:ext uri="{FF2B5EF4-FFF2-40B4-BE49-F238E27FC236}">
                  <a16:creationId xmlns:a16="http://schemas.microsoft.com/office/drawing/2014/main" id="{0321F54E-D909-4E9D-8E60-628F23F92CDD}"/>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1031" name="Group 1030">
            <a:extLst>
              <a:ext uri="{FF2B5EF4-FFF2-40B4-BE49-F238E27FC236}">
                <a16:creationId xmlns:a16="http://schemas.microsoft.com/office/drawing/2014/main" id="{E1D6268C-01BF-4DFC-AAAF-C90811988EA9}"/>
              </a:ext>
            </a:extLst>
          </p:cNvPr>
          <p:cNvGrpSpPr/>
          <p:nvPr/>
        </p:nvGrpSpPr>
        <p:grpSpPr>
          <a:xfrm>
            <a:off x="7435329" y="3440024"/>
            <a:ext cx="39154" cy="713232"/>
            <a:chOff x="1498658" y="3213220"/>
            <a:chExt cx="39154" cy="863492"/>
          </a:xfrm>
        </p:grpSpPr>
        <p:sp>
          <p:nvSpPr>
            <p:cNvPr id="1053" name="Line 764">
              <a:extLst>
                <a:ext uri="{FF2B5EF4-FFF2-40B4-BE49-F238E27FC236}">
                  <a16:creationId xmlns:a16="http://schemas.microsoft.com/office/drawing/2014/main" id="{6C1284DB-9EE2-432C-8F18-D57258743FC5}"/>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4" name="Line 765">
              <a:extLst>
                <a:ext uri="{FF2B5EF4-FFF2-40B4-BE49-F238E27FC236}">
                  <a16:creationId xmlns:a16="http://schemas.microsoft.com/office/drawing/2014/main" id="{07CB1F25-79D3-401C-A41B-53EAF39D5E84}"/>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5" name="Line 767">
              <a:extLst>
                <a:ext uri="{FF2B5EF4-FFF2-40B4-BE49-F238E27FC236}">
                  <a16:creationId xmlns:a16="http://schemas.microsoft.com/office/drawing/2014/main" id="{0C530ECE-EC99-4D43-A7E6-2427FC156DD0}"/>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1032" name="Group 1031">
            <a:extLst>
              <a:ext uri="{FF2B5EF4-FFF2-40B4-BE49-F238E27FC236}">
                <a16:creationId xmlns:a16="http://schemas.microsoft.com/office/drawing/2014/main" id="{E0FADB8B-4F7A-4F1C-96C2-D517F5E01D35}"/>
              </a:ext>
            </a:extLst>
          </p:cNvPr>
          <p:cNvGrpSpPr/>
          <p:nvPr/>
        </p:nvGrpSpPr>
        <p:grpSpPr>
          <a:xfrm>
            <a:off x="7560547" y="3589946"/>
            <a:ext cx="39154" cy="795528"/>
            <a:chOff x="1498658" y="3213220"/>
            <a:chExt cx="39154" cy="863492"/>
          </a:xfrm>
        </p:grpSpPr>
        <p:sp>
          <p:nvSpPr>
            <p:cNvPr id="1050" name="Line 764">
              <a:extLst>
                <a:ext uri="{FF2B5EF4-FFF2-40B4-BE49-F238E27FC236}">
                  <a16:creationId xmlns:a16="http://schemas.microsoft.com/office/drawing/2014/main" id="{A90A109D-DA49-4304-915C-61BD34551007}"/>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1" name="Line 765">
              <a:extLst>
                <a:ext uri="{FF2B5EF4-FFF2-40B4-BE49-F238E27FC236}">
                  <a16:creationId xmlns:a16="http://schemas.microsoft.com/office/drawing/2014/main" id="{EB3493F2-C43D-4951-9F88-2B82F753303F}"/>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52" name="Line 767">
              <a:extLst>
                <a:ext uri="{FF2B5EF4-FFF2-40B4-BE49-F238E27FC236}">
                  <a16:creationId xmlns:a16="http://schemas.microsoft.com/office/drawing/2014/main" id="{E13DBF11-D588-4533-862F-AFD85C949DD7}"/>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1033" name="Group 1032">
            <a:extLst>
              <a:ext uri="{FF2B5EF4-FFF2-40B4-BE49-F238E27FC236}">
                <a16:creationId xmlns:a16="http://schemas.microsoft.com/office/drawing/2014/main" id="{73F782B8-9FD8-4D3F-B0A2-2624DD1D5184}"/>
              </a:ext>
            </a:extLst>
          </p:cNvPr>
          <p:cNvGrpSpPr/>
          <p:nvPr/>
        </p:nvGrpSpPr>
        <p:grpSpPr>
          <a:xfrm>
            <a:off x="7722001" y="3541178"/>
            <a:ext cx="39154" cy="740664"/>
            <a:chOff x="1498658" y="3213220"/>
            <a:chExt cx="39154" cy="863492"/>
          </a:xfrm>
        </p:grpSpPr>
        <p:sp>
          <p:nvSpPr>
            <p:cNvPr id="1047" name="Line 764">
              <a:extLst>
                <a:ext uri="{FF2B5EF4-FFF2-40B4-BE49-F238E27FC236}">
                  <a16:creationId xmlns:a16="http://schemas.microsoft.com/office/drawing/2014/main" id="{C55FCC9D-6BAE-40CF-A256-258D0B09E232}"/>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8" name="Line 765">
              <a:extLst>
                <a:ext uri="{FF2B5EF4-FFF2-40B4-BE49-F238E27FC236}">
                  <a16:creationId xmlns:a16="http://schemas.microsoft.com/office/drawing/2014/main" id="{721D72E2-7900-4817-AA19-3345950928BA}"/>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9" name="Line 767">
              <a:extLst>
                <a:ext uri="{FF2B5EF4-FFF2-40B4-BE49-F238E27FC236}">
                  <a16:creationId xmlns:a16="http://schemas.microsoft.com/office/drawing/2014/main" id="{8DFF751D-81C5-4C21-9A25-216913620B81}"/>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1034" name="Group 1033">
            <a:extLst>
              <a:ext uri="{FF2B5EF4-FFF2-40B4-BE49-F238E27FC236}">
                <a16:creationId xmlns:a16="http://schemas.microsoft.com/office/drawing/2014/main" id="{BBB7018A-312F-40CA-9AF2-A9A991276E4D}"/>
              </a:ext>
            </a:extLst>
          </p:cNvPr>
          <p:cNvGrpSpPr/>
          <p:nvPr/>
        </p:nvGrpSpPr>
        <p:grpSpPr>
          <a:xfrm>
            <a:off x="8038793" y="3236378"/>
            <a:ext cx="39154" cy="841248"/>
            <a:chOff x="1498658" y="3213220"/>
            <a:chExt cx="39154" cy="863492"/>
          </a:xfrm>
        </p:grpSpPr>
        <p:sp>
          <p:nvSpPr>
            <p:cNvPr id="1044" name="Line 764">
              <a:extLst>
                <a:ext uri="{FF2B5EF4-FFF2-40B4-BE49-F238E27FC236}">
                  <a16:creationId xmlns:a16="http://schemas.microsoft.com/office/drawing/2014/main" id="{10EE8704-CA5C-43BD-964A-CFAD74DE0140}"/>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5" name="Line 765">
              <a:extLst>
                <a:ext uri="{FF2B5EF4-FFF2-40B4-BE49-F238E27FC236}">
                  <a16:creationId xmlns:a16="http://schemas.microsoft.com/office/drawing/2014/main" id="{6FFC2E09-70BA-4841-9C15-F7D1400673AB}"/>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6" name="Line 767">
              <a:extLst>
                <a:ext uri="{FF2B5EF4-FFF2-40B4-BE49-F238E27FC236}">
                  <a16:creationId xmlns:a16="http://schemas.microsoft.com/office/drawing/2014/main" id="{CE1812BB-7E3D-4A62-A3D3-FD92D4991B23}"/>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grpSp>
        <p:nvGrpSpPr>
          <p:cNvPr id="1035" name="Group 1034">
            <a:extLst>
              <a:ext uri="{FF2B5EF4-FFF2-40B4-BE49-F238E27FC236}">
                <a16:creationId xmlns:a16="http://schemas.microsoft.com/office/drawing/2014/main" id="{C6B8A6D4-B123-4E66-867A-AFDB1019B176}"/>
              </a:ext>
            </a:extLst>
          </p:cNvPr>
          <p:cNvGrpSpPr/>
          <p:nvPr/>
        </p:nvGrpSpPr>
        <p:grpSpPr>
          <a:xfrm>
            <a:off x="8355585" y="3305003"/>
            <a:ext cx="39154" cy="978408"/>
            <a:chOff x="1498658" y="3213220"/>
            <a:chExt cx="39154" cy="863492"/>
          </a:xfrm>
        </p:grpSpPr>
        <p:sp>
          <p:nvSpPr>
            <p:cNvPr id="1039" name="Line 764">
              <a:extLst>
                <a:ext uri="{FF2B5EF4-FFF2-40B4-BE49-F238E27FC236}">
                  <a16:creationId xmlns:a16="http://schemas.microsoft.com/office/drawing/2014/main" id="{7538F726-90CA-4C29-976E-0D20C74BE176}"/>
                </a:ext>
              </a:extLst>
            </p:cNvPr>
            <p:cNvSpPr>
              <a:spLocks noChangeShapeType="1"/>
            </p:cNvSpPr>
            <p:nvPr/>
          </p:nvSpPr>
          <p:spPr bwMode="auto">
            <a:xfrm>
              <a:off x="1518234" y="3213220"/>
              <a:ext cx="0" cy="863492"/>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0" name="Line 765">
              <a:extLst>
                <a:ext uri="{FF2B5EF4-FFF2-40B4-BE49-F238E27FC236}">
                  <a16:creationId xmlns:a16="http://schemas.microsoft.com/office/drawing/2014/main" id="{5C0D487E-F8AC-40E3-ACA8-E0F162911089}"/>
                </a:ext>
              </a:extLst>
            </p:cNvPr>
            <p:cNvSpPr>
              <a:spLocks noChangeShapeType="1"/>
            </p:cNvSpPr>
            <p:nvPr/>
          </p:nvSpPr>
          <p:spPr bwMode="auto">
            <a:xfrm>
              <a:off x="1498658" y="3213220"/>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sp>
          <p:nvSpPr>
            <p:cNvPr id="1043" name="Line 767">
              <a:extLst>
                <a:ext uri="{FF2B5EF4-FFF2-40B4-BE49-F238E27FC236}">
                  <a16:creationId xmlns:a16="http://schemas.microsoft.com/office/drawing/2014/main" id="{805D61FD-01FE-4FFF-9C8D-D83387E5827E}"/>
                </a:ext>
              </a:extLst>
            </p:cNvPr>
            <p:cNvSpPr>
              <a:spLocks noChangeShapeType="1"/>
            </p:cNvSpPr>
            <p:nvPr/>
          </p:nvSpPr>
          <p:spPr bwMode="auto">
            <a:xfrm>
              <a:off x="1498658" y="4076712"/>
              <a:ext cx="39154" cy="0"/>
            </a:xfrm>
            <a:prstGeom prst="line">
              <a:avLst/>
            </a:prstGeom>
            <a:solidFill>
              <a:schemeClr val="accent3"/>
            </a:solidFill>
            <a:ln w="9525" cap="flat" cmpd="sng" algn="ctr">
              <a:solidFill>
                <a:schemeClr val="bg2"/>
              </a:solidFill>
              <a:prstDash val="solid"/>
              <a:round/>
              <a:headEnd type="none" w="med" len="med"/>
              <a:tailEnd type="none" w="med" len="med"/>
            </a:ln>
            <a:effectLst/>
          </p:spPr>
          <p:txBody>
            <a:bodyPr vert="horz" wrap="square" lIns="9144" tIns="9144" rIns="9144" bIns="9144" numCol="1" rtlCol="0" anchor="t" anchorCtr="0" compatLnSpc="1">
              <a:prstTxWarp prst="textNoShape">
                <a:avLst/>
              </a:prstTxWarp>
            </a:bodyPr>
            <a:lstStyle/>
            <a:p>
              <a:pPr defTabSz="947738" fontAlgn="base">
                <a:spcBef>
                  <a:spcPct val="0"/>
                </a:spcBef>
                <a:spcAft>
                  <a:spcPct val="0"/>
                </a:spcAft>
              </a:pPr>
              <a:endParaRPr lang="en-US" sz="800"/>
            </a:p>
          </p:txBody>
        </p:sp>
      </p:grpSp>
      <p:sp>
        <p:nvSpPr>
          <p:cNvPr id="1036" name="Freeform 16">
            <a:extLst>
              <a:ext uri="{FF2B5EF4-FFF2-40B4-BE49-F238E27FC236}">
                <a16:creationId xmlns:a16="http://schemas.microsoft.com/office/drawing/2014/main" id="{487918D5-2ABC-4348-AED9-C80426814828}"/>
              </a:ext>
            </a:extLst>
          </p:cNvPr>
          <p:cNvSpPr/>
          <p:nvPr/>
        </p:nvSpPr>
        <p:spPr bwMode="auto">
          <a:xfrm>
            <a:off x="7356012" y="3941040"/>
            <a:ext cx="3200400" cy="1036622"/>
          </a:xfrm>
          <a:custGeom>
            <a:avLst/>
            <a:gdLst>
              <a:gd name="connsiteX0" fmla="*/ 0 w 3200400"/>
              <a:gd name="connsiteY0" fmla="*/ 0 h 1036622"/>
              <a:gd name="connsiteX1" fmla="*/ 27161 w 3200400"/>
              <a:gd name="connsiteY1" fmla="*/ 380246 h 1036622"/>
              <a:gd name="connsiteX2" fmla="*/ 162963 w 3200400"/>
              <a:gd name="connsiteY2" fmla="*/ 1036622 h 1036622"/>
              <a:gd name="connsiteX3" fmla="*/ 325925 w 3200400"/>
              <a:gd name="connsiteY3" fmla="*/ 1000408 h 1036622"/>
              <a:gd name="connsiteX4" fmla="*/ 651850 w 3200400"/>
              <a:gd name="connsiteY4" fmla="*/ 841972 h 1036622"/>
              <a:gd name="connsiteX5" fmla="*/ 955141 w 3200400"/>
              <a:gd name="connsiteY5" fmla="*/ 891767 h 1036622"/>
              <a:gd name="connsiteX6" fmla="*/ 982301 w 3200400"/>
              <a:gd name="connsiteY6" fmla="*/ 837446 h 1036622"/>
              <a:gd name="connsiteX7" fmla="*/ 1118103 w 3200400"/>
              <a:gd name="connsiteY7" fmla="*/ 1023042 h 1036622"/>
              <a:gd name="connsiteX8" fmla="*/ 1276539 w 3200400"/>
              <a:gd name="connsiteY8" fmla="*/ 923454 h 1036622"/>
              <a:gd name="connsiteX9" fmla="*/ 1597937 w 3200400"/>
              <a:gd name="connsiteY9" fmla="*/ 878186 h 1036622"/>
              <a:gd name="connsiteX10" fmla="*/ 1910282 w 3200400"/>
              <a:gd name="connsiteY10" fmla="*/ 823866 h 1036622"/>
              <a:gd name="connsiteX11" fmla="*/ 2227153 w 3200400"/>
              <a:gd name="connsiteY11" fmla="*/ 869133 h 1036622"/>
              <a:gd name="connsiteX12" fmla="*/ 2548551 w 3200400"/>
              <a:gd name="connsiteY12" fmla="*/ 742384 h 1036622"/>
              <a:gd name="connsiteX13" fmla="*/ 2865422 w 3200400"/>
              <a:gd name="connsiteY13" fmla="*/ 751438 h 1036622"/>
              <a:gd name="connsiteX14" fmla="*/ 3200400 w 3200400"/>
              <a:gd name="connsiteY14" fmla="*/ 710697 h 10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0400" h="1036622">
                <a:moveTo>
                  <a:pt x="0" y="0"/>
                </a:moveTo>
                <a:lnTo>
                  <a:pt x="27161" y="380246"/>
                </a:lnTo>
                <a:lnTo>
                  <a:pt x="162963" y="1036622"/>
                </a:lnTo>
                <a:lnTo>
                  <a:pt x="325925" y="1000408"/>
                </a:lnTo>
                <a:lnTo>
                  <a:pt x="651850" y="841972"/>
                </a:lnTo>
                <a:lnTo>
                  <a:pt x="955141" y="891767"/>
                </a:lnTo>
                <a:lnTo>
                  <a:pt x="982301" y="837446"/>
                </a:lnTo>
                <a:lnTo>
                  <a:pt x="1118103" y="1023042"/>
                </a:lnTo>
                <a:lnTo>
                  <a:pt x="1276539" y="923454"/>
                </a:lnTo>
                <a:lnTo>
                  <a:pt x="1597937" y="878186"/>
                </a:lnTo>
                <a:lnTo>
                  <a:pt x="1910282" y="823866"/>
                </a:lnTo>
                <a:lnTo>
                  <a:pt x="2227153" y="869133"/>
                </a:lnTo>
                <a:lnTo>
                  <a:pt x="2548551" y="742384"/>
                </a:lnTo>
                <a:lnTo>
                  <a:pt x="2865422" y="751438"/>
                </a:lnTo>
                <a:lnTo>
                  <a:pt x="3200400" y="710697"/>
                </a:lnTo>
              </a:path>
            </a:pathLst>
          </a:custGeom>
          <a:noFill/>
          <a:ln w="25400" cap="flat" cmpd="sng" algn="ctr">
            <a:solidFill>
              <a:schemeClr val="accent3"/>
            </a:solidFill>
            <a:prstDash val="solid"/>
            <a:round/>
            <a:headEnd type="none" w="med" len="med"/>
            <a:tailEnd type="none" w="med" len="med"/>
          </a:ln>
          <a:effectLst/>
        </p:spPr>
        <p:txBody>
          <a:bodyPr rtlCol="0" anchor="ctr"/>
          <a:lstStyle/>
          <a:p>
            <a:pPr algn="ctr"/>
            <a:endParaRPr lang="en-US"/>
          </a:p>
        </p:txBody>
      </p:sp>
      <p:sp>
        <p:nvSpPr>
          <p:cNvPr id="1037" name="Freeform 17">
            <a:extLst>
              <a:ext uri="{FF2B5EF4-FFF2-40B4-BE49-F238E27FC236}">
                <a16:creationId xmlns:a16="http://schemas.microsoft.com/office/drawing/2014/main" id="{C6BDE0B8-3210-453A-AC7D-6645ADFEFD2C}"/>
              </a:ext>
            </a:extLst>
          </p:cNvPr>
          <p:cNvSpPr/>
          <p:nvPr/>
        </p:nvSpPr>
        <p:spPr bwMode="auto">
          <a:xfrm>
            <a:off x="7414860" y="3664910"/>
            <a:ext cx="964194" cy="497941"/>
          </a:xfrm>
          <a:custGeom>
            <a:avLst/>
            <a:gdLst>
              <a:gd name="connsiteX0" fmla="*/ 0 w 964194"/>
              <a:gd name="connsiteY0" fmla="*/ 0 h 497941"/>
              <a:gd name="connsiteX1" fmla="*/ 31687 w 964194"/>
              <a:gd name="connsiteY1" fmla="*/ 199177 h 497941"/>
              <a:gd name="connsiteX2" fmla="*/ 172016 w 964194"/>
              <a:gd name="connsiteY2" fmla="*/ 497941 h 497941"/>
              <a:gd name="connsiteX3" fmla="*/ 339505 w 964194"/>
              <a:gd name="connsiteY3" fmla="*/ 375719 h 497941"/>
              <a:gd name="connsiteX4" fmla="*/ 647323 w 964194"/>
              <a:gd name="connsiteY4" fmla="*/ 22634 h 497941"/>
              <a:gd name="connsiteX5" fmla="*/ 964194 w 964194"/>
              <a:gd name="connsiteY5" fmla="*/ 217284 h 49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94" h="497941">
                <a:moveTo>
                  <a:pt x="0" y="0"/>
                </a:moveTo>
                <a:lnTo>
                  <a:pt x="31687" y="199177"/>
                </a:lnTo>
                <a:lnTo>
                  <a:pt x="172016" y="497941"/>
                </a:lnTo>
                <a:lnTo>
                  <a:pt x="339505" y="375719"/>
                </a:lnTo>
                <a:lnTo>
                  <a:pt x="647323" y="22634"/>
                </a:lnTo>
                <a:lnTo>
                  <a:pt x="964194" y="217284"/>
                </a:lnTo>
              </a:path>
            </a:pathLst>
          </a:custGeom>
          <a:noFill/>
          <a:ln w="25400" cap="flat" cmpd="sng" algn="ctr">
            <a:solidFill>
              <a:schemeClr val="bg2"/>
            </a:solidFill>
            <a:prstDash val="solid"/>
            <a:round/>
            <a:headEnd type="none" w="med" len="med"/>
            <a:tailEnd type="none" w="med" len="med"/>
          </a:ln>
          <a:effectLst/>
        </p:spPr>
        <p:txBody>
          <a:bodyPr rtlCol="0" anchor="ctr"/>
          <a:lstStyle/>
          <a:p>
            <a:pPr algn="ctr"/>
            <a:endParaRPr lang="en-US"/>
          </a:p>
        </p:txBody>
      </p:sp>
      <p:sp>
        <p:nvSpPr>
          <p:cNvPr id="1038" name="Freeform 18">
            <a:extLst>
              <a:ext uri="{FF2B5EF4-FFF2-40B4-BE49-F238E27FC236}">
                <a16:creationId xmlns:a16="http://schemas.microsoft.com/office/drawing/2014/main" id="{58F0EDC6-E0D2-4C76-BB1B-D3370CECFBE2}"/>
              </a:ext>
            </a:extLst>
          </p:cNvPr>
          <p:cNvSpPr/>
          <p:nvPr/>
        </p:nvSpPr>
        <p:spPr bwMode="auto">
          <a:xfrm>
            <a:off x="8370002" y="3642277"/>
            <a:ext cx="2236205" cy="1344439"/>
          </a:xfrm>
          <a:custGeom>
            <a:avLst/>
            <a:gdLst>
              <a:gd name="connsiteX0" fmla="*/ 0 w 2236205"/>
              <a:gd name="connsiteY0" fmla="*/ 239917 h 1344439"/>
              <a:gd name="connsiteX1" fmla="*/ 36213 w 2236205"/>
              <a:gd name="connsiteY1" fmla="*/ 0 h 1344439"/>
              <a:gd name="connsiteX2" fmla="*/ 162962 w 2236205"/>
              <a:gd name="connsiteY2" fmla="*/ 1344439 h 1344439"/>
              <a:gd name="connsiteX3" fmla="*/ 325924 w 2236205"/>
              <a:gd name="connsiteY3" fmla="*/ 1272012 h 1344439"/>
              <a:gd name="connsiteX4" fmla="*/ 642796 w 2236205"/>
              <a:gd name="connsiteY4" fmla="*/ 1213164 h 1344439"/>
              <a:gd name="connsiteX5" fmla="*/ 959667 w 2236205"/>
              <a:gd name="connsiteY5" fmla="*/ 1176950 h 1344439"/>
              <a:gd name="connsiteX6" fmla="*/ 1285592 w 2236205"/>
              <a:gd name="connsiteY6" fmla="*/ 1235798 h 1344439"/>
              <a:gd name="connsiteX7" fmla="*/ 1597936 w 2236205"/>
              <a:gd name="connsiteY7" fmla="*/ 1145263 h 1344439"/>
              <a:gd name="connsiteX8" fmla="*/ 1923861 w 2236205"/>
              <a:gd name="connsiteY8" fmla="*/ 1090942 h 1344439"/>
              <a:gd name="connsiteX9" fmla="*/ 2236205 w 2236205"/>
              <a:gd name="connsiteY9" fmla="*/ 1113576 h 134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205" h="1344439">
                <a:moveTo>
                  <a:pt x="0" y="239917"/>
                </a:moveTo>
                <a:lnTo>
                  <a:pt x="36213" y="0"/>
                </a:lnTo>
                <a:lnTo>
                  <a:pt x="162962" y="1344439"/>
                </a:lnTo>
                <a:lnTo>
                  <a:pt x="325924" y="1272012"/>
                </a:lnTo>
                <a:lnTo>
                  <a:pt x="642796" y="1213164"/>
                </a:lnTo>
                <a:lnTo>
                  <a:pt x="959667" y="1176950"/>
                </a:lnTo>
                <a:lnTo>
                  <a:pt x="1285592" y="1235798"/>
                </a:lnTo>
                <a:lnTo>
                  <a:pt x="1597936" y="1145263"/>
                </a:lnTo>
                <a:lnTo>
                  <a:pt x="1923861" y="1090942"/>
                </a:lnTo>
                <a:lnTo>
                  <a:pt x="2236205" y="1113576"/>
                </a:lnTo>
              </a:path>
            </a:pathLst>
          </a:custGeom>
          <a:noFill/>
          <a:ln w="25400" cap="flat" cmpd="sng" algn="ctr">
            <a:solidFill>
              <a:schemeClr val="accent2"/>
            </a:solidFill>
            <a:prstDash val="sysDot"/>
            <a:round/>
            <a:headEnd type="none" w="med" len="med"/>
            <a:tailEnd type="none" w="med" len="med"/>
          </a:ln>
          <a:effectLst/>
        </p:spPr>
        <p:txBody>
          <a:bodyPr rtlCol="0" anchor="ctr"/>
          <a:lstStyle/>
          <a:p>
            <a:pPr algn="ctr"/>
            <a:endParaRPr lang="en-US"/>
          </a:p>
        </p:txBody>
      </p:sp>
      <p:sp>
        <p:nvSpPr>
          <p:cNvPr id="1151" name="Rectangle 4471">
            <a:extLst>
              <a:ext uri="{FF2B5EF4-FFF2-40B4-BE49-F238E27FC236}">
                <a16:creationId xmlns:a16="http://schemas.microsoft.com/office/drawing/2014/main" id="{FEE9D910-36A8-4801-B895-176633A7AEBF}"/>
              </a:ext>
            </a:extLst>
          </p:cNvPr>
          <p:cNvSpPr>
            <a:spLocks noChangeArrowheads="1"/>
          </p:cNvSpPr>
          <p:nvPr/>
        </p:nvSpPr>
        <p:spPr bwMode="auto">
          <a:xfrm>
            <a:off x="3393353" y="5655625"/>
            <a:ext cx="984244" cy="215444"/>
          </a:xfrm>
          <a:prstGeom prst="rect">
            <a:avLst/>
          </a:prstGeom>
          <a:noFill/>
          <a:ln w="9525">
            <a:noFill/>
            <a:miter lim="800000"/>
            <a:headEnd/>
            <a:tailEnd/>
          </a:ln>
        </p:spPr>
        <p:txBody>
          <a:bodyPr wrap="none" lIns="0" tIns="0" rIns="0" bIns="0">
            <a:spAutoFit/>
          </a:bodyPr>
          <a:lstStyle/>
          <a:p>
            <a:r>
              <a:rPr lang="de-AT" sz="1400" b="1" dirty="0"/>
              <a:t>Studienjahr</a:t>
            </a:r>
            <a:endParaRPr sz="1400" b="1" dirty="0"/>
          </a:p>
        </p:txBody>
      </p:sp>
      <p:sp>
        <p:nvSpPr>
          <p:cNvPr id="1152" name="Rectangle 4471">
            <a:extLst>
              <a:ext uri="{FF2B5EF4-FFF2-40B4-BE49-F238E27FC236}">
                <a16:creationId xmlns:a16="http://schemas.microsoft.com/office/drawing/2014/main" id="{D4ADE23E-CDBF-4E53-ACE9-74F55BAA548D}"/>
              </a:ext>
            </a:extLst>
          </p:cNvPr>
          <p:cNvSpPr>
            <a:spLocks noChangeArrowheads="1"/>
          </p:cNvSpPr>
          <p:nvPr/>
        </p:nvSpPr>
        <p:spPr bwMode="auto">
          <a:xfrm>
            <a:off x="8567361" y="5649054"/>
            <a:ext cx="984244" cy="215444"/>
          </a:xfrm>
          <a:prstGeom prst="rect">
            <a:avLst/>
          </a:prstGeom>
          <a:noFill/>
          <a:ln w="9525">
            <a:noFill/>
            <a:miter lim="800000"/>
            <a:headEnd/>
            <a:tailEnd/>
          </a:ln>
        </p:spPr>
        <p:txBody>
          <a:bodyPr wrap="none" lIns="0" tIns="0" rIns="0" bIns="0">
            <a:spAutoFit/>
          </a:bodyPr>
          <a:lstStyle/>
          <a:p>
            <a:r>
              <a:rPr lang="de-AT" sz="1400" b="1" dirty="0"/>
              <a:t>Studienjahr</a:t>
            </a:r>
            <a:endParaRPr sz="1400" b="1" dirty="0"/>
          </a:p>
        </p:txBody>
      </p:sp>
      <p:grpSp>
        <p:nvGrpSpPr>
          <p:cNvPr id="1153" name="Group 1152">
            <a:extLst>
              <a:ext uri="{FF2B5EF4-FFF2-40B4-BE49-F238E27FC236}">
                <a16:creationId xmlns:a16="http://schemas.microsoft.com/office/drawing/2014/main" id="{4F133DEE-63F5-4C10-A5C9-3AF112A7242C}"/>
              </a:ext>
            </a:extLst>
          </p:cNvPr>
          <p:cNvGrpSpPr/>
          <p:nvPr/>
        </p:nvGrpSpPr>
        <p:grpSpPr>
          <a:xfrm>
            <a:off x="2162551" y="1408076"/>
            <a:ext cx="8090036" cy="206067"/>
            <a:chOff x="496888" y="1595500"/>
            <a:chExt cx="8090036" cy="206067"/>
          </a:xfrm>
        </p:grpSpPr>
        <p:grpSp>
          <p:nvGrpSpPr>
            <p:cNvPr id="1155" name="Group 1154">
              <a:extLst>
                <a:ext uri="{FF2B5EF4-FFF2-40B4-BE49-F238E27FC236}">
                  <a16:creationId xmlns:a16="http://schemas.microsoft.com/office/drawing/2014/main" id="{D328DE2B-A97A-4388-AF8B-0254AFB492D1}"/>
                </a:ext>
              </a:extLst>
            </p:cNvPr>
            <p:cNvGrpSpPr/>
            <p:nvPr/>
          </p:nvGrpSpPr>
          <p:grpSpPr>
            <a:xfrm>
              <a:off x="496888" y="1616901"/>
              <a:ext cx="1796364" cy="184666"/>
              <a:chOff x="43227" y="1616901"/>
              <a:chExt cx="1796364" cy="184666"/>
            </a:xfrm>
          </p:grpSpPr>
          <p:sp>
            <p:nvSpPr>
              <p:cNvPr id="1164" name="Rectangle 618">
                <a:extLst>
                  <a:ext uri="{FF2B5EF4-FFF2-40B4-BE49-F238E27FC236}">
                    <a16:creationId xmlns:a16="http://schemas.microsoft.com/office/drawing/2014/main" id="{CBC2104B-128F-476D-ADCA-3D79EDE5FDEC}"/>
                  </a:ext>
                </a:extLst>
              </p:cNvPr>
              <p:cNvSpPr>
                <a:spLocks noChangeArrowheads="1"/>
              </p:cNvSpPr>
              <p:nvPr/>
            </p:nvSpPr>
            <p:spPr bwMode="auto">
              <a:xfrm>
                <a:off x="587645" y="1616901"/>
                <a:ext cx="1251946" cy="184666"/>
              </a:xfrm>
              <a:prstGeom prst="rect">
                <a:avLst/>
              </a:prstGeom>
              <a:noFill/>
              <a:ln w="9525">
                <a:noFill/>
                <a:miter lim="800000"/>
                <a:headEnd/>
                <a:tailEnd/>
              </a:ln>
            </p:spPr>
            <p:txBody>
              <a:bodyPr wrap="none" lIns="0" tIns="0" rIns="0" bIns="0">
                <a:spAutoFit/>
              </a:bodyPr>
              <a:lstStyle/>
              <a:p>
                <a:r>
                  <a:rPr lang="de-AT" sz="1200" b="1"/>
                  <a:t>Placebo</a:t>
                </a:r>
                <a:r>
                  <a:rPr lang="en-GB" sz="1200" b="1"/>
                  <a:t> (n=3906)</a:t>
                </a:r>
                <a:endParaRPr b="1"/>
              </a:p>
            </p:txBody>
          </p:sp>
          <p:sp>
            <p:nvSpPr>
              <p:cNvPr id="1165" name="Line 620">
                <a:extLst>
                  <a:ext uri="{FF2B5EF4-FFF2-40B4-BE49-F238E27FC236}">
                    <a16:creationId xmlns:a16="http://schemas.microsoft.com/office/drawing/2014/main" id="{B85378F1-22C9-4767-8EF6-CDFA29D96D78}"/>
                  </a:ext>
                </a:extLst>
              </p:cNvPr>
              <p:cNvSpPr>
                <a:spLocks noChangeShapeType="1"/>
              </p:cNvSpPr>
              <p:nvPr/>
            </p:nvSpPr>
            <p:spPr bwMode="auto">
              <a:xfrm>
                <a:off x="43227" y="1703411"/>
                <a:ext cx="443166" cy="0"/>
              </a:xfrm>
              <a:prstGeom prst="line">
                <a:avLst/>
              </a:prstGeom>
              <a:noFill/>
              <a:ln w="38100">
                <a:solidFill>
                  <a:schemeClr val="bg2"/>
                </a:solidFill>
                <a:round/>
                <a:headEnd/>
                <a:tailEnd/>
              </a:ln>
            </p:spPr>
            <p:txBody>
              <a:bodyPr/>
              <a:lstStyle/>
              <a:p>
                <a:endParaRPr b="1"/>
              </a:p>
            </p:txBody>
          </p:sp>
        </p:grpSp>
        <p:grpSp>
          <p:nvGrpSpPr>
            <p:cNvPr id="1156" name="Group 1155">
              <a:extLst>
                <a:ext uri="{FF2B5EF4-FFF2-40B4-BE49-F238E27FC236}">
                  <a16:creationId xmlns:a16="http://schemas.microsoft.com/office/drawing/2014/main" id="{7352E3B1-4E0F-42BA-87C0-4E0919F5868C}"/>
                </a:ext>
              </a:extLst>
            </p:cNvPr>
            <p:cNvGrpSpPr/>
            <p:nvPr/>
          </p:nvGrpSpPr>
          <p:grpSpPr>
            <a:xfrm>
              <a:off x="5767586" y="1616901"/>
              <a:ext cx="2819338" cy="184666"/>
              <a:chOff x="5767586" y="1616901"/>
              <a:chExt cx="2819338" cy="184666"/>
            </a:xfrm>
          </p:grpSpPr>
          <p:sp>
            <p:nvSpPr>
              <p:cNvPr id="1160" name="Rectangle 619">
                <a:extLst>
                  <a:ext uri="{FF2B5EF4-FFF2-40B4-BE49-F238E27FC236}">
                    <a16:creationId xmlns:a16="http://schemas.microsoft.com/office/drawing/2014/main" id="{B0A987B5-8897-4E0D-BBBD-36017A4B70B9}"/>
                  </a:ext>
                </a:extLst>
              </p:cNvPr>
              <p:cNvSpPr>
                <a:spLocks noChangeArrowheads="1"/>
              </p:cNvSpPr>
              <p:nvPr/>
            </p:nvSpPr>
            <p:spPr bwMode="auto">
              <a:xfrm>
                <a:off x="6326690" y="1616901"/>
                <a:ext cx="2260234" cy="184666"/>
              </a:xfrm>
              <a:prstGeom prst="rect">
                <a:avLst/>
              </a:prstGeom>
              <a:noFill/>
              <a:ln w="9525">
                <a:noFill/>
                <a:miter lim="800000"/>
                <a:headEnd/>
                <a:tailEnd/>
              </a:ln>
            </p:spPr>
            <p:txBody>
              <a:bodyPr wrap="none" lIns="0" tIns="0" rIns="0" bIns="0">
                <a:spAutoFit/>
              </a:bodyPr>
              <a:lstStyle/>
              <a:p>
                <a:r>
                  <a:rPr lang="en-US" sz="1200" b="1" err="1"/>
                  <a:t>Langzeit</a:t>
                </a:r>
                <a:r>
                  <a:rPr lang="en-US" sz="1200" b="1"/>
                  <a:t> Denosumab (n=2343)</a:t>
                </a:r>
                <a:endParaRPr b="1"/>
              </a:p>
            </p:txBody>
          </p:sp>
          <p:sp>
            <p:nvSpPr>
              <p:cNvPr id="1161" name="Line 641">
                <a:extLst>
                  <a:ext uri="{FF2B5EF4-FFF2-40B4-BE49-F238E27FC236}">
                    <a16:creationId xmlns:a16="http://schemas.microsoft.com/office/drawing/2014/main" id="{D4B40C55-892B-4ED3-B146-F5439CA0EE2C}"/>
                  </a:ext>
                </a:extLst>
              </p:cNvPr>
              <p:cNvSpPr>
                <a:spLocks noChangeShapeType="1"/>
              </p:cNvSpPr>
              <p:nvPr/>
            </p:nvSpPr>
            <p:spPr bwMode="auto">
              <a:xfrm>
                <a:off x="5767586" y="1719536"/>
                <a:ext cx="476238" cy="0"/>
              </a:xfrm>
              <a:prstGeom prst="line">
                <a:avLst/>
              </a:prstGeom>
              <a:noFill/>
              <a:ln w="38100">
                <a:solidFill>
                  <a:schemeClr val="accent3"/>
                </a:solidFill>
                <a:round/>
                <a:headEnd/>
                <a:tailEnd/>
              </a:ln>
            </p:spPr>
            <p:txBody>
              <a:bodyPr/>
              <a:lstStyle/>
              <a:p>
                <a:endParaRPr b="1"/>
              </a:p>
            </p:txBody>
          </p:sp>
        </p:grpSp>
        <p:grpSp>
          <p:nvGrpSpPr>
            <p:cNvPr id="1157" name="Group 1156">
              <a:extLst>
                <a:ext uri="{FF2B5EF4-FFF2-40B4-BE49-F238E27FC236}">
                  <a16:creationId xmlns:a16="http://schemas.microsoft.com/office/drawing/2014/main" id="{9437BB7A-8B9C-4C18-9D65-6943DE5D9344}"/>
                </a:ext>
              </a:extLst>
            </p:cNvPr>
            <p:cNvGrpSpPr/>
            <p:nvPr/>
          </p:nvGrpSpPr>
          <p:grpSpPr>
            <a:xfrm>
              <a:off x="2708940" y="1595500"/>
              <a:ext cx="2907873" cy="184666"/>
              <a:chOff x="2318587" y="1595500"/>
              <a:chExt cx="2907873" cy="184666"/>
            </a:xfrm>
          </p:grpSpPr>
          <p:sp>
            <p:nvSpPr>
              <p:cNvPr id="1158" name="Line 641">
                <a:extLst>
                  <a:ext uri="{FF2B5EF4-FFF2-40B4-BE49-F238E27FC236}">
                    <a16:creationId xmlns:a16="http://schemas.microsoft.com/office/drawing/2014/main" id="{63B880F8-79C0-46B9-80EB-FFE90AA21D8C}"/>
                  </a:ext>
                </a:extLst>
              </p:cNvPr>
              <p:cNvSpPr>
                <a:spLocks noChangeShapeType="1"/>
              </p:cNvSpPr>
              <p:nvPr/>
            </p:nvSpPr>
            <p:spPr bwMode="auto">
              <a:xfrm>
                <a:off x="2318587" y="1703411"/>
                <a:ext cx="476238" cy="0"/>
              </a:xfrm>
              <a:prstGeom prst="line">
                <a:avLst/>
              </a:prstGeom>
              <a:noFill/>
              <a:ln w="38100">
                <a:solidFill>
                  <a:schemeClr val="accent2"/>
                </a:solidFill>
                <a:prstDash val="sysDot"/>
                <a:round/>
                <a:headEnd/>
                <a:tailEnd/>
              </a:ln>
            </p:spPr>
            <p:txBody>
              <a:bodyPr/>
              <a:lstStyle/>
              <a:p>
                <a:pPr>
                  <a:defRPr/>
                </a:pPr>
                <a:endParaRPr b="1">
                  <a:ln>
                    <a:solidFill>
                      <a:srgbClr val="FFFFFF"/>
                    </a:solidFill>
                    <a:prstDash val="sysDash"/>
                  </a:ln>
                </a:endParaRPr>
              </a:p>
            </p:txBody>
          </p:sp>
          <p:sp>
            <p:nvSpPr>
              <p:cNvPr id="1159" name="Rectangle 619">
                <a:extLst>
                  <a:ext uri="{FF2B5EF4-FFF2-40B4-BE49-F238E27FC236}">
                    <a16:creationId xmlns:a16="http://schemas.microsoft.com/office/drawing/2014/main" id="{34A6747E-860F-441C-8604-6D7E8CA0496F}"/>
                  </a:ext>
                </a:extLst>
              </p:cNvPr>
              <p:cNvSpPr>
                <a:spLocks noChangeArrowheads="1"/>
              </p:cNvSpPr>
              <p:nvPr/>
            </p:nvSpPr>
            <p:spPr bwMode="auto">
              <a:xfrm>
                <a:off x="2823558" y="1595500"/>
                <a:ext cx="2402902" cy="184666"/>
              </a:xfrm>
              <a:prstGeom prst="rect">
                <a:avLst/>
              </a:prstGeom>
              <a:noFill/>
              <a:ln w="9525">
                <a:noFill/>
                <a:miter lim="800000"/>
                <a:headEnd/>
                <a:tailEnd/>
              </a:ln>
            </p:spPr>
            <p:txBody>
              <a:bodyPr wrap="none" lIns="0" tIns="0" rIns="0" bIns="0">
                <a:spAutoFit/>
              </a:bodyPr>
              <a:lstStyle/>
              <a:p>
                <a:r>
                  <a:rPr sz="1200" b="1"/>
                  <a:t>Cross</a:t>
                </a:r>
                <a:r>
                  <a:rPr lang="de-AT" sz="1200" b="1"/>
                  <a:t>-</a:t>
                </a:r>
                <a:r>
                  <a:rPr sz="1200" b="1"/>
                  <a:t>over </a:t>
                </a:r>
                <a:r>
                  <a:rPr lang="de-AT" sz="1200" b="1"/>
                  <a:t>D</a:t>
                </a:r>
                <a:r>
                  <a:rPr lang="en-US" sz="1200" b="1" err="1"/>
                  <a:t>enosumab</a:t>
                </a:r>
                <a:r>
                  <a:rPr lang="en-US" sz="1200" b="1"/>
                  <a:t> (n=2207)</a:t>
                </a:r>
                <a:endParaRPr b="1"/>
              </a:p>
            </p:txBody>
          </p:sp>
        </p:grpSp>
      </p:grpSp>
      <p:sp>
        <p:nvSpPr>
          <p:cNvPr id="1168" name="Text Placeholder 7">
            <a:extLst>
              <a:ext uri="{FF2B5EF4-FFF2-40B4-BE49-F238E27FC236}">
                <a16:creationId xmlns:a16="http://schemas.microsoft.com/office/drawing/2014/main" id="{88F962F5-06ED-4708-926B-240F99082592}"/>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indent="-55563"/>
            <a:r>
              <a:rPr lang="en-US" sz="900" dirty="0">
                <a:solidFill>
                  <a:schemeClr val="tx1"/>
                </a:solidFill>
              </a:rPr>
              <a:t>Data represent medians and interquartile ranges.</a:t>
            </a:r>
          </a:p>
          <a:p>
            <a:pPr indent="-55563"/>
            <a:r>
              <a:rPr lang="en-US" sz="900" dirty="0">
                <a:solidFill>
                  <a:schemeClr val="tx1"/>
                </a:solidFill>
              </a:rPr>
              <a:t>Dashed lines represent the premenopausal reference ranges: 0.20 to 0.90 ng/mL for serum CTX and 17.4 to 61.6 µg/L for P1NP.</a:t>
            </a:r>
          </a:p>
          <a:p>
            <a:pPr indent="-55563"/>
            <a:r>
              <a:rPr lang="en-US" sz="900" dirty="0">
                <a:solidFill>
                  <a:schemeClr val="tx1"/>
                </a:solidFill>
              </a:rPr>
              <a:t>CTX = C-telopeptide of type 1 collagen; P1NP = </a:t>
            </a:r>
            <a:r>
              <a:rPr lang="nb-NO" sz="900" dirty="0">
                <a:solidFill>
                  <a:schemeClr val="tx1"/>
                </a:solidFill>
              </a:rPr>
              <a:t>procollagen type 1 N-terminal propeptide</a:t>
            </a:r>
            <a:endParaRPr lang="en-US" sz="300" dirty="0">
              <a:solidFill>
                <a:schemeClr val="tx1"/>
              </a:solidFill>
            </a:endParaRPr>
          </a:p>
          <a:p>
            <a:pPr>
              <a:lnSpc>
                <a:spcPct val="85000"/>
              </a:lnSpc>
              <a:spcBef>
                <a:spcPts val="300"/>
              </a:spcBef>
              <a:buClr>
                <a:srgbClr val="000000"/>
              </a:buClr>
              <a:buSzPct val="100000"/>
            </a:pPr>
            <a:r>
              <a:rPr lang="en-US" sz="900" dirty="0" err="1">
                <a:solidFill>
                  <a:schemeClr val="tx1"/>
                </a:solidFill>
              </a:rPr>
              <a:t>Adaptiert</a:t>
            </a:r>
            <a:r>
              <a:rPr lang="en-US" sz="900" dirty="0">
                <a:solidFill>
                  <a:schemeClr val="tx1"/>
                </a:solidFill>
              </a:rPr>
              <a:t> von: </a:t>
            </a:r>
            <a:r>
              <a:rPr lang="fr-FR" sz="900" dirty="0">
                <a:solidFill>
                  <a:schemeClr val="tx1"/>
                </a:solidFill>
                <a:ea typeface="ＭＳ Ｐゴシック" pitchFamily="34" charset="-128"/>
              </a:rPr>
              <a:t>Bone HG, et al. </a:t>
            </a:r>
            <a:r>
              <a:rPr lang="fr-FR" sz="900" i="1" dirty="0">
                <a:solidFill>
                  <a:schemeClr val="tx1"/>
                </a:solidFill>
                <a:ea typeface="ＭＳ Ｐゴシック" pitchFamily="34" charset="-128"/>
              </a:rPr>
              <a:t>Lancet </a:t>
            </a:r>
            <a:r>
              <a:rPr lang="fr-FR" sz="900" i="1" dirty="0" err="1">
                <a:solidFill>
                  <a:schemeClr val="tx1"/>
                </a:solidFill>
                <a:ea typeface="ＭＳ Ｐゴシック" pitchFamily="34" charset="-128"/>
              </a:rPr>
              <a:t>Diabetes</a:t>
            </a:r>
            <a:r>
              <a:rPr lang="fr-FR" sz="900" i="1" dirty="0">
                <a:solidFill>
                  <a:schemeClr val="tx1"/>
                </a:solidFill>
                <a:ea typeface="ＭＳ Ｐゴシック" pitchFamily="34" charset="-128"/>
              </a:rPr>
              <a:t> </a:t>
            </a:r>
            <a:r>
              <a:rPr lang="fr-FR" sz="900" i="1" dirty="0" err="1">
                <a:solidFill>
                  <a:schemeClr val="tx1"/>
                </a:solidFill>
                <a:ea typeface="ＭＳ Ｐゴシック" pitchFamily="34" charset="-128"/>
              </a:rPr>
              <a:t>Endocrinol</a:t>
            </a:r>
            <a:r>
              <a:rPr lang="fr-FR" sz="900" i="1" dirty="0">
                <a:solidFill>
                  <a:schemeClr val="tx1"/>
                </a:solidFill>
                <a:ea typeface="ＭＳ Ｐゴシック" pitchFamily="34" charset="-128"/>
              </a:rPr>
              <a:t>. </a:t>
            </a:r>
            <a:r>
              <a:rPr lang="fr-FR" sz="900" dirty="0">
                <a:solidFill>
                  <a:schemeClr val="tx1"/>
                </a:solidFill>
                <a:ea typeface="ＭＳ Ｐゴシック" pitchFamily="34" charset="-128"/>
              </a:rPr>
              <a:t>2017; 5: 513-523.</a:t>
            </a:r>
            <a:endParaRPr lang="fr-FR" sz="900" dirty="0">
              <a:solidFill>
                <a:schemeClr val="tx1"/>
              </a:solidFill>
            </a:endParaRPr>
          </a:p>
        </p:txBody>
      </p:sp>
    </p:spTree>
    <p:custDataLst>
      <p:tags r:id="rId1"/>
    </p:custDataLst>
    <p:extLst>
      <p:ext uri="{BB962C8B-B14F-4D97-AF65-F5344CB8AC3E}">
        <p14:creationId xmlns:p14="http://schemas.microsoft.com/office/powerpoint/2010/main" val="3260544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70E6-AB34-4885-BF9A-49F16DE7103E}"/>
              </a:ext>
            </a:extLst>
          </p:cNvPr>
          <p:cNvSpPr>
            <a:spLocks noGrp="1"/>
          </p:cNvSpPr>
          <p:nvPr>
            <p:ph type="title"/>
          </p:nvPr>
        </p:nvSpPr>
        <p:spPr/>
        <p:txBody>
          <a:bodyPr/>
          <a:lstStyle/>
          <a:p>
            <a:r>
              <a:rPr lang="de-AT" dirty="0"/>
              <a:t>Kumulative Inzidenz von neuen vertebralen und nicht-vertebralen Frakturen: Langzeit Denosumab Gruppe</a:t>
            </a:r>
          </a:p>
        </p:txBody>
      </p:sp>
      <p:grpSp>
        <p:nvGrpSpPr>
          <p:cNvPr id="6" name="Group 5"/>
          <p:cNvGrpSpPr/>
          <p:nvPr/>
        </p:nvGrpSpPr>
        <p:grpSpPr>
          <a:xfrm>
            <a:off x="3202315" y="1343303"/>
            <a:ext cx="5661130" cy="215444"/>
            <a:chOff x="1678312" y="1343304"/>
            <a:chExt cx="5661130" cy="215444"/>
          </a:xfrm>
        </p:grpSpPr>
        <p:sp>
          <p:nvSpPr>
            <p:cNvPr id="7" name="Rectangle 6"/>
            <p:cNvSpPr>
              <a:spLocks noChangeAspect="1" noChangeArrowheads="1"/>
            </p:cNvSpPr>
            <p:nvPr/>
          </p:nvSpPr>
          <p:spPr bwMode="auto">
            <a:xfrm>
              <a:off x="5493384" y="1379920"/>
              <a:ext cx="128278" cy="128016"/>
            </a:xfrm>
            <a:prstGeom prst="rect">
              <a:avLst/>
            </a:prstGeom>
            <a:noFill/>
            <a:ln w="19050">
              <a:solidFill>
                <a:schemeClr val="tx1"/>
              </a:solidFill>
              <a:prstDash val="dash"/>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p:spPr>
          <p:txBody>
            <a:bodyPr/>
            <a:lstStyle/>
            <a:p>
              <a:pPr algn="ctr" fontAlgn="base">
                <a:spcBef>
                  <a:spcPct val="0"/>
                </a:spcBef>
                <a:spcAft>
                  <a:spcPct val="0"/>
                </a:spcAft>
                <a:defRPr/>
              </a:pPr>
              <a:endParaRPr lang="fr-FR" sz="1400">
                <a:ea typeface="ＭＳ Ｐゴシック" pitchFamily="34" charset="-128"/>
                <a:cs typeface="Arial" charset="0"/>
              </a:endParaRPr>
            </a:p>
          </p:txBody>
        </p:sp>
        <p:sp>
          <p:nvSpPr>
            <p:cNvPr id="8" name="Rectangle 618"/>
            <p:cNvSpPr>
              <a:spLocks noChangeArrowheads="1"/>
            </p:cNvSpPr>
            <p:nvPr/>
          </p:nvSpPr>
          <p:spPr bwMode="auto">
            <a:xfrm>
              <a:off x="1906133" y="1343304"/>
              <a:ext cx="647613"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400">
                  <a:cs typeface="Arial" charset="0"/>
                </a:rPr>
                <a:t>Placebo</a:t>
              </a:r>
            </a:p>
          </p:txBody>
        </p:sp>
        <p:sp>
          <p:nvSpPr>
            <p:cNvPr id="9" name="Rectangle 619"/>
            <p:cNvSpPr>
              <a:spLocks noChangeArrowheads="1"/>
            </p:cNvSpPr>
            <p:nvPr/>
          </p:nvSpPr>
          <p:spPr bwMode="auto">
            <a:xfrm>
              <a:off x="5722396" y="1343304"/>
              <a:ext cx="1617046"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400" dirty="0">
                  <a:cs typeface="Arial" charset="0"/>
                </a:rPr>
                <a:t>Virtual Twin Placebo</a:t>
              </a:r>
            </a:p>
          </p:txBody>
        </p:sp>
        <p:sp>
          <p:nvSpPr>
            <p:cNvPr id="10" name="Rectangle 619"/>
            <p:cNvSpPr>
              <a:spLocks noChangeArrowheads="1"/>
            </p:cNvSpPr>
            <p:nvPr/>
          </p:nvSpPr>
          <p:spPr bwMode="auto">
            <a:xfrm>
              <a:off x="3253160" y="1343304"/>
              <a:ext cx="1829027" cy="21544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400" dirty="0">
                  <a:cs typeface="Arial" charset="0"/>
                </a:rPr>
                <a:t>Long-term Denosumab</a:t>
              </a:r>
            </a:p>
          </p:txBody>
        </p:sp>
        <p:sp>
          <p:nvSpPr>
            <p:cNvPr id="11" name="Rectangle 40"/>
            <p:cNvSpPr>
              <a:spLocks noChangeAspect="1" noChangeArrowheads="1"/>
            </p:cNvSpPr>
            <p:nvPr/>
          </p:nvSpPr>
          <p:spPr bwMode="auto">
            <a:xfrm>
              <a:off x="3016063" y="1379921"/>
              <a:ext cx="128278" cy="128016"/>
            </a:xfrm>
            <a:prstGeom prst="rect">
              <a:avLst/>
            </a:prstGeom>
            <a:solidFill>
              <a:schemeClr val="accent3"/>
            </a:solidFill>
            <a:ln w="9525">
              <a:noFill/>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lstStyle/>
            <a:p>
              <a:pPr algn="ctr" fontAlgn="base">
                <a:spcBef>
                  <a:spcPct val="0"/>
                </a:spcBef>
                <a:spcAft>
                  <a:spcPct val="0"/>
                </a:spcAft>
                <a:defRPr/>
              </a:pPr>
              <a:endParaRPr lang="fr-FR" sz="1400">
                <a:ea typeface="ＭＳ Ｐゴシック" pitchFamily="34" charset="-128"/>
                <a:cs typeface="Arial" charset="0"/>
              </a:endParaRPr>
            </a:p>
          </p:txBody>
        </p:sp>
        <p:sp>
          <p:nvSpPr>
            <p:cNvPr id="12" name="Rectangle 40"/>
            <p:cNvSpPr>
              <a:spLocks noChangeAspect="1" noChangeArrowheads="1"/>
            </p:cNvSpPr>
            <p:nvPr/>
          </p:nvSpPr>
          <p:spPr bwMode="auto">
            <a:xfrm>
              <a:off x="1678312" y="1379921"/>
              <a:ext cx="128278" cy="128016"/>
            </a:xfrm>
            <a:prstGeom prst="rect">
              <a:avLst/>
            </a:prstGeom>
            <a:solidFill>
              <a:schemeClr val="tx1"/>
            </a:solidFill>
            <a:ln w="9525">
              <a:noFill/>
              <a:miter lim="800000"/>
              <a:headEnd/>
              <a:tailEnd/>
            </a:ln>
            <a:effectLst>
              <a:outerShdw algn="ctr">
                <a:srgbClr val="000000">
                  <a:alpha val="32000"/>
                </a:srgbClr>
              </a:outerShdw>
            </a:effectLst>
            <a:scene3d>
              <a:camera prst="orthographicFront">
                <a:rot lat="0" lon="0" rev="0"/>
              </a:camera>
              <a:lightRig rig="balanced" dir="t">
                <a:rot lat="0" lon="0" rev="8700000"/>
              </a:lightRig>
            </a:scene3d>
            <a:sp3d>
              <a:bevelT w="0" h="0"/>
            </a:sp3d>
          </p:spPr>
          <p:txBody>
            <a:bodyPr/>
            <a:lstStyle/>
            <a:p>
              <a:pPr algn="ctr" fontAlgn="base">
                <a:spcBef>
                  <a:spcPct val="0"/>
                </a:spcBef>
                <a:spcAft>
                  <a:spcPct val="0"/>
                </a:spcAft>
                <a:defRPr/>
              </a:pPr>
              <a:endParaRPr lang="fr-FR" sz="1400">
                <a:ea typeface="ＭＳ Ｐゴシック" pitchFamily="34" charset="-128"/>
                <a:cs typeface="Arial" charset="0"/>
              </a:endParaRPr>
            </a:p>
          </p:txBody>
        </p:sp>
      </p:grpSp>
      <p:graphicFrame>
        <p:nvGraphicFramePr>
          <p:cNvPr id="13" name="Chart 12"/>
          <p:cNvGraphicFramePr/>
          <p:nvPr>
            <p:extLst>
              <p:ext uri="{D42A27DB-BD31-4B8C-83A1-F6EECF244321}">
                <p14:modId xmlns:p14="http://schemas.microsoft.com/office/powerpoint/2010/main" val="3339085791"/>
              </p:ext>
            </p:extLst>
          </p:nvPr>
        </p:nvGraphicFramePr>
        <p:xfrm>
          <a:off x="1824675" y="1834372"/>
          <a:ext cx="3931920" cy="3904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86885812"/>
              </p:ext>
            </p:extLst>
          </p:nvPr>
        </p:nvGraphicFramePr>
        <p:xfrm>
          <a:off x="1864719" y="5741867"/>
          <a:ext cx="3589747" cy="402336"/>
        </p:xfrm>
        <a:graphic>
          <a:graphicData uri="http://schemas.openxmlformats.org/drawingml/2006/table">
            <a:tbl>
              <a:tblPr firstRow="1" bandRow="1"/>
              <a:tblGrid>
                <a:gridCol w="1096198">
                  <a:extLst>
                    <a:ext uri="{9D8B030D-6E8A-4147-A177-3AD203B41FA5}">
                      <a16:colId xmlns:a16="http://schemas.microsoft.com/office/drawing/2014/main" val="20000"/>
                    </a:ext>
                  </a:extLst>
                </a:gridCol>
                <a:gridCol w="522515">
                  <a:extLst>
                    <a:ext uri="{9D8B030D-6E8A-4147-A177-3AD203B41FA5}">
                      <a16:colId xmlns:a16="http://schemas.microsoft.com/office/drawing/2014/main" val="20001"/>
                    </a:ext>
                  </a:extLst>
                </a:gridCol>
                <a:gridCol w="558140">
                  <a:extLst>
                    <a:ext uri="{9D8B030D-6E8A-4147-A177-3AD203B41FA5}">
                      <a16:colId xmlns:a16="http://schemas.microsoft.com/office/drawing/2014/main" val="20002"/>
                    </a:ext>
                  </a:extLst>
                </a:gridCol>
                <a:gridCol w="890649">
                  <a:extLst>
                    <a:ext uri="{9D8B030D-6E8A-4147-A177-3AD203B41FA5}">
                      <a16:colId xmlns:a16="http://schemas.microsoft.com/office/drawing/2014/main" val="20003"/>
                    </a:ext>
                  </a:extLst>
                </a:gridCol>
                <a:gridCol w="522245">
                  <a:extLst>
                    <a:ext uri="{9D8B030D-6E8A-4147-A177-3AD203B41FA5}">
                      <a16:colId xmlns:a16="http://schemas.microsoft.com/office/drawing/2014/main" val="20004"/>
                    </a:ext>
                  </a:extLst>
                </a:gridCol>
              </a:tblGrid>
              <a:tr h="20116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a:solidFill>
                            <a:schemeClr val="tx1"/>
                          </a:solidFill>
                        </a:rPr>
                        <a:t>n</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264</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86</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0">
                        <a:solidFill>
                          <a:schemeClr val="tx1"/>
                        </a:solidFill>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149</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1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a:solidFill>
                            <a:schemeClr val="tx1"/>
                          </a:solidFill>
                        </a:rPr>
                        <a:t>N</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3691</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3702</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200" b="0">
                        <a:solidFill>
                          <a:schemeClr val="tx1"/>
                        </a:solidFill>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2116</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 name="Rectangle 16"/>
          <p:cNvSpPr/>
          <p:nvPr/>
        </p:nvSpPr>
        <p:spPr>
          <a:xfrm>
            <a:off x="5126246" y="2001458"/>
            <a:ext cx="1032884" cy="446203"/>
          </a:xfrm>
          <a:prstGeom prst="rect">
            <a:avLst/>
          </a:prstGeom>
          <a:solidFill>
            <a:schemeClr val="bg2"/>
          </a:solidFill>
          <a:ln w="12700">
            <a:noFill/>
          </a:ln>
          <a:effectLst/>
        </p:spPr>
        <p:txBody>
          <a:bodyPr wrap="square" lIns="0" tIns="0" rIns="0" bIns="0" anchor="ctr" anchorCtr="0">
            <a:noAutofit/>
          </a:bodyPr>
          <a:lstStyle/>
          <a:p>
            <a:pPr algn="ctr"/>
            <a:r>
              <a:rPr lang="en-US" sz="1050" b="1">
                <a:cs typeface="Arial" charset="0"/>
              </a:rPr>
              <a:t>RR (95% CI) =</a:t>
            </a:r>
          </a:p>
          <a:p>
            <a:pPr algn="ctr"/>
            <a:r>
              <a:rPr lang="en-US" sz="1050" b="1" kern="0">
                <a:cs typeface="Arial" charset="0"/>
              </a:rPr>
              <a:t>0.62 (0.47–0.80) </a:t>
            </a:r>
          </a:p>
        </p:txBody>
      </p:sp>
      <p:sp>
        <p:nvSpPr>
          <p:cNvPr id="18" name="Rectangle 10"/>
          <p:cNvSpPr>
            <a:spLocks noChangeArrowheads="1"/>
          </p:cNvSpPr>
          <p:nvPr/>
        </p:nvSpPr>
        <p:spPr bwMode="auto">
          <a:xfrm>
            <a:off x="3088286" y="1573123"/>
            <a:ext cx="2218556" cy="21544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de-AT" sz="1400" b="1">
                <a:ea typeface="ＭＳ Ｐゴシック" pitchFamily="34" charset="-128"/>
                <a:cs typeface="Arial" charset="0"/>
              </a:rPr>
              <a:t>Neue vertebrale Frakturen</a:t>
            </a:r>
          </a:p>
        </p:txBody>
      </p:sp>
      <p:graphicFrame>
        <p:nvGraphicFramePr>
          <p:cNvPr id="19" name="Chart 18"/>
          <p:cNvGraphicFramePr/>
          <p:nvPr>
            <p:extLst>
              <p:ext uri="{D42A27DB-BD31-4B8C-83A1-F6EECF244321}">
                <p14:modId xmlns:p14="http://schemas.microsoft.com/office/powerpoint/2010/main" val="4107698421"/>
              </p:ext>
            </p:extLst>
          </p:nvPr>
        </p:nvGraphicFramePr>
        <p:xfrm>
          <a:off x="6331525" y="1834372"/>
          <a:ext cx="3931920" cy="390448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9805491" y="2001458"/>
            <a:ext cx="1032884" cy="446203"/>
          </a:xfrm>
          <a:prstGeom prst="rect">
            <a:avLst/>
          </a:prstGeom>
          <a:solidFill>
            <a:schemeClr val="bg2"/>
          </a:solidFill>
          <a:ln w="12700">
            <a:noFill/>
          </a:ln>
          <a:effectLst/>
        </p:spPr>
        <p:txBody>
          <a:bodyPr wrap="square" lIns="0" tIns="0" rIns="0" bIns="0" anchor="ctr" anchorCtr="0">
            <a:noAutofit/>
          </a:bodyPr>
          <a:lstStyle/>
          <a:p>
            <a:pPr algn="ctr"/>
            <a:r>
              <a:rPr lang="en-US" sz="1050" b="1" dirty="0">
                <a:cs typeface="Arial" charset="0"/>
              </a:rPr>
              <a:t>RR (95% CI) =</a:t>
            </a:r>
          </a:p>
          <a:p>
            <a:pPr algn="ctr"/>
            <a:r>
              <a:rPr lang="en-US" sz="1050" b="1" dirty="0">
                <a:cs typeface="Arial" charset="0"/>
              </a:rPr>
              <a:t>0.54 (0.43–0.68)</a:t>
            </a:r>
          </a:p>
        </p:txBody>
      </p:sp>
      <p:sp>
        <p:nvSpPr>
          <p:cNvPr id="22" name="Rectangle 10"/>
          <p:cNvSpPr>
            <a:spLocks noChangeArrowheads="1"/>
          </p:cNvSpPr>
          <p:nvPr/>
        </p:nvSpPr>
        <p:spPr bwMode="auto">
          <a:xfrm>
            <a:off x="7660570" y="1573123"/>
            <a:ext cx="2237792" cy="21544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b="1" dirty="0" err="1">
                <a:ea typeface="ＭＳ Ｐゴシック" pitchFamily="34" charset="-128"/>
                <a:cs typeface="Arial" charset="0"/>
              </a:rPr>
              <a:t>Nicht-vertebrale</a:t>
            </a:r>
            <a:r>
              <a:rPr lang="en-US" sz="1400" b="1" dirty="0">
                <a:ea typeface="ＭＳ Ｐゴシック" pitchFamily="34" charset="-128"/>
                <a:cs typeface="Arial" charset="0"/>
              </a:rPr>
              <a:t> </a:t>
            </a:r>
            <a:r>
              <a:rPr lang="en-US" sz="1400" b="1" dirty="0" err="1">
                <a:ea typeface="ＭＳ Ｐゴシック" pitchFamily="34" charset="-128"/>
                <a:cs typeface="Arial" charset="0"/>
              </a:rPr>
              <a:t>Frakturen</a:t>
            </a:r>
            <a:endParaRPr lang="en-US" sz="1400" b="1" dirty="0">
              <a:ea typeface="ＭＳ Ｐゴシック" pitchFamily="34" charset="-128"/>
              <a:cs typeface="Arial"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645399055"/>
              </p:ext>
            </p:extLst>
          </p:nvPr>
        </p:nvGraphicFramePr>
        <p:xfrm>
          <a:off x="6432355" y="5741867"/>
          <a:ext cx="3589747" cy="402336"/>
        </p:xfrm>
        <a:graphic>
          <a:graphicData uri="http://schemas.openxmlformats.org/drawingml/2006/table">
            <a:tbl>
              <a:tblPr firstRow="1" bandRow="1"/>
              <a:tblGrid>
                <a:gridCol w="1053061">
                  <a:extLst>
                    <a:ext uri="{9D8B030D-6E8A-4147-A177-3AD203B41FA5}">
                      <a16:colId xmlns:a16="http://schemas.microsoft.com/office/drawing/2014/main" val="20000"/>
                    </a:ext>
                  </a:extLst>
                </a:gridCol>
                <a:gridCol w="522514">
                  <a:extLst>
                    <a:ext uri="{9D8B030D-6E8A-4147-A177-3AD203B41FA5}">
                      <a16:colId xmlns:a16="http://schemas.microsoft.com/office/drawing/2014/main" val="20001"/>
                    </a:ext>
                  </a:extLst>
                </a:gridCol>
                <a:gridCol w="546265">
                  <a:extLst>
                    <a:ext uri="{9D8B030D-6E8A-4147-A177-3AD203B41FA5}">
                      <a16:colId xmlns:a16="http://schemas.microsoft.com/office/drawing/2014/main" val="20002"/>
                    </a:ext>
                  </a:extLst>
                </a:gridCol>
                <a:gridCol w="736270">
                  <a:extLst>
                    <a:ext uri="{9D8B030D-6E8A-4147-A177-3AD203B41FA5}">
                      <a16:colId xmlns:a16="http://schemas.microsoft.com/office/drawing/2014/main" val="20003"/>
                    </a:ext>
                  </a:extLst>
                </a:gridCol>
                <a:gridCol w="731637">
                  <a:extLst>
                    <a:ext uri="{9D8B030D-6E8A-4147-A177-3AD203B41FA5}">
                      <a16:colId xmlns:a16="http://schemas.microsoft.com/office/drawing/2014/main" val="20004"/>
                    </a:ext>
                  </a:extLst>
                </a:gridCol>
              </a:tblGrid>
              <a:tr h="20116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a:solidFill>
                            <a:schemeClr val="tx1"/>
                          </a:solidFill>
                        </a:rPr>
                        <a:t>n</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293</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238</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0">
                        <a:solidFill>
                          <a:schemeClr val="tx1"/>
                        </a:solidFill>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0">
                          <a:solidFill>
                            <a:schemeClr val="tx1"/>
                          </a:solidFill>
                        </a:rPr>
                        <a:t>172</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1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a:solidFill>
                            <a:schemeClr val="tx1"/>
                          </a:solidFill>
                        </a:rPr>
                        <a:t>N</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3606</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3902</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200" b="0">
                        <a:solidFill>
                          <a:schemeClr val="tx1"/>
                        </a:solidFill>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a:solidFill>
                            <a:schemeClr val="tx1"/>
                          </a:solidFill>
                        </a:rPr>
                        <a:t>2343</a:t>
                      </a: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4" name="TextBox 23"/>
          <p:cNvSpPr txBox="1"/>
          <p:nvPr/>
        </p:nvSpPr>
        <p:spPr>
          <a:xfrm>
            <a:off x="4451261" y="6220538"/>
            <a:ext cx="7207321" cy="553998"/>
          </a:xfrm>
          <a:prstGeom prst="rect">
            <a:avLst/>
          </a:prstGeom>
          <a:noFill/>
        </p:spPr>
        <p:txBody>
          <a:bodyPr wrap="square" lIns="0" tIns="0" rIns="0" bIns="0" rtlCol="0" anchor="b" anchorCtr="0">
            <a:spAutoFit/>
          </a:bodyPr>
          <a:lstStyle/>
          <a:p>
            <a:pPr fontAlgn="base">
              <a:spcBef>
                <a:spcPct val="0"/>
              </a:spcBef>
              <a:spcAft>
                <a:spcPct val="0"/>
              </a:spcAft>
            </a:pPr>
            <a:r>
              <a:rPr lang="de-AT" sz="900" dirty="0">
                <a:ea typeface="Calibri" pitchFamily="34" charset="0"/>
                <a:cs typeface="SAS Monospace"/>
              </a:rPr>
              <a:t>n = Zahl der Patienten mit ≥ 1 Fraktur </a:t>
            </a:r>
          </a:p>
          <a:p>
            <a:pPr fontAlgn="base">
              <a:spcBef>
                <a:spcPct val="0"/>
              </a:spcBef>
              <a:spcAft>
                <a:spcPct val="0"/>
              </a:spcAft>
            </a:pPr>
            <a:r>
              <a:rPr lang="de-AT" sz="900" dirty="0">
                <a:ea typeface="Calibri" pitchFamily="34" charset="0"/>
                <a:cs typeface="SAS Monospace"/>
              </a:rPr>
              <a:t>N = Zahl der randomisierten (FREEDOM) oder teilnehmenden (Verlängerung) Patienten.</a:t>
            </a:r>
          </a:p>
          <a:p>
            <a:pPr fontAlgn="base">
              <a:spcBef>
                <a:spcPct val="0"/>
              </a:spcBef>
              <a:spcAft>
                <a:spcPct val="0"/>
              </a:spcAft>
            </a:pPr>
            <a:r>
              <a:rPr lang="de-AT" sz="900" dirty="0">
                <a:ea typeface="Calibri" pitchFamily="34" charset="0"/>
                <a:cs typeface="SAS Monospace"/>
              </a:rPr>
              <a:t>Prozentzahlen sind Kaplan-Meier Schätzungen.</a:t>
            </a:r>
          </a:p>
          <a:p>
            <a:pPr fontAlgn="base">
              <a:spcBef>
                <a:spcPct val="0"/>
              </a:spcBef>
              <a:spcAft>
                <a:spcPct val="0"/>
              </a:spcAft>
            </a:pPr>
            <a:r>
              <a:rPr lang="de-AT" sz="900" dirty="0">
                <a:cs typeface="Arial" charset="0"/>
              </a:rPr>
              <a:t>RR &lt; 1 </a:t>
            </a:r>
            <a:r>
              <a:rPr lang="de-AT" sz="900" dirty="0">
                <a:cs typeface="Arial" pitchFamily="34" charset="0"/>
              </a:rPr>
              <a:t>begünstigt Langzeit Denosumab gegenüber dem virtuellen Twin Placebo.</a:t>
            </a:r>
            <a:endParaRPr lang="de-AT" dirty="0">
              <a:cs typeface="Arial" pitchFamily="34" charset="0"/>
            </a:endParaRPr>
          </a:p>
        </p:txBody>
      </p:sp>
    </p:spTree>
    <p:extLst>
      <p:ext uri="{BB962C8B-B14F-4D97-AF65-F5344CB8AC3E}">
        <p14:creationId xmlns:p14="http://schemas.microsoft.com/office/powerpoint/2010/main" val="415940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de-AT" b="1" dirty="0"/>
              <a:t>Expositions-adjustierte Häufigkeiten unerwünschter Ereignisse </a:t>
            </a:r>
            <a:br>
              <a:rPr lang="de-AT" b="1" dirty="0"/>
            </a:br>
            <a:r>
              <a:rPr lang="de-AT" b="1" dirty="0"/>
              <a:t>(Raten pro 100 Patientenjahre)</a:t>
            </a:r>
          </a:p>
        </p:txBody>
      </p:sp>
      <p:graphicFrame>
        <p:nvGraphicFramePr>
          <p:cNvPr id="5" name="Table 4"/>
          <p:cNvGraphicFramePr>
            <a:graphicFrameLocks noGrp="1"/>
          </p:cNvGraphicFramePr>
          <p:nvPr>
            <p:extLst>
              <p:ext uri="{D42A27DB-BD31-4B8C-83A1-F6EECF244321}">
                <p14:modId xmlns:p14="http://schemas.microsoft.com/office/powerpoint/2010/main" val="1949704803"/>
              </p:ext>
            </p:extLst>
          </p:nvPr>
        </p:nvGraphicFramePr>
        <p:xfrm>
          <a:off x="192505" y="1545665"/>
          <a:ext cx="11357805" cy="4187930"/>
        </p:xfrm>
        <a:graphic>
          <a:graphicData uri="http://schemas.openxmlformats.org/drawingml/2006/table">
            <a:tbl>
              <a:tblPr firstRow="1" firstCol="1" bandRow="1"/>
              <a:tblGrid>
                <a:gridCol w="2646947">
                  <a:extLst>
                    <a:ext uri="{9D8B030D-6E8A-4147-A177-3AD203B41FA5}">
                      <a16:colId xmlns:a16="http://schemas.microsoft.com/office/drawing/2014/main" val="1456115824"/>
                    </a:ext>
                  </a:extLst>
                </a:gridCol>
                <a:gridCol w="475790">
                  <a:extLst>
                    <a:ext uri="{9D8B030D-6E8A-4147-A177-3AD203B41FA5}">
                      <a16:colId xmlns:a16="http://schemas.microsoft.com/office/drawing/2014/main" val="426486581"/>
                    </a:ext>
                  </a:extLst>
                </a:gridCol>
                <a:gridCol w="656018">
                  <a:extLst>
                    <a:ext uri="{9D8B030D-6E8A-4147-A177-3AD203B41FA5}">
                      <a16:colId xmlns:a16="http://schemas.microsoft.com/office/drawing/2014/main" val="1792565806"/>
                    </a:ext>
                  </a:extLst>
                </a:gridCol>
                <a:gridCol w="687062">
                  <a:extLst>
                    <a:ext uri="{9D8B030D-6E8A-4147-A177-3AD203B41FA5}">
                      <a16:colId xmlns:a16="http://schemas.microsoft.com/office/drawing/2014/main" val="4171607998"/>
                    </a:ext>
                  </a:extLst>
                </a:gridCol>
                <a:gridCol w="268086">
                  <a:extLst>
                    <a:ext uri="{9D8B030D-6E8A-4147-A177-3AD203B41FA5}">
                      <a16:colId xmlns:a16="http://schemas.microsoft.com/office/drawing/2014/main" val="1368053487"/>
                    </a:ext>
                  </a:extLst>
                </a:gridCol>
                <a:gridCol w="658469">
                  <a:extLst>
                    <a:ext uri="{9D8B030D-6E8A-4147-A177-3AD203B41FA5}">
                      <a16:colId xmlns:a16="http://schemas.microsoft.com/office/drawing/2014/main" val="2788292318"/>
                    </a:ext>
                  </a:extLst>
                </a:gridCol>
                <a:gridCol w="658469">
                  <a:extLst>
                    <a:ext uri="{9D8B030D-6E8A-4147-A177-3AD203B41FA5}">
                      <a16:colId xmlns:a16="http://schemas.microsoft.com/office/drawing/2014/main" val="3997964740"/>
                    </a:ext>
                  </a:extLst>
                </a:gridCol>
                <a:gridCol w="658469">
                  <a:extLst>
                    <a:ext uri="{9D8B030D-6E8A-4147-A177-3AD203B41FA5}">
                      <a16:colId xmlns:a16="http://schemas.microsoft.com/office/drawing/2014/main" val="1865135489"/>
                    </a:ext>
                  </a:extLst>
                </a:gridCol>
                <a:gridCol w="658469">
                  <a:extLst>
                    <a:ext uri="{9D8B030D-6E8A-4147-A177-3AD203B41FA5}">
                      <a16:colId xmlns:a16="http://schemas.microsoft.com/office/drawing/2014/main" val="2673367585"/>
                    </a:ext>
                  </a:extLst>
                </a:gridCol>
                <a:gridCol w="658469">
                  <a:extLst>
                    <a:ext uri="{9D8B030D-6E8A-4147-A177-3AD203B41FA5}">
                      <a16:colId xmlns:a16="http://schemas.microsoft.com/office/drawing/2014/main" val="1574396073"/>
                    </a:ext>
                  </a:extLst>
                </a:gridCol>
                <a:gridCol w="658469">
                  <a:extLst>
                    <a:ext uri="{9D8B030D-6E8A-4147-A177-3AD203B41FA5}">
                      <a16:colId xmlns:a16="http://schemas.microsoft.com/office/drawing/2014/main" val="2233361330"/>
                    </a:ext>
                  </a:extLst>
                </a:gridCol>
                <a:gridCol w="658469">
                  <a:extLst>
                    <a:ext uri="{9D8B030D-6E8A-4147-A177-3AD203B41FA5}">
                      <a16:colId xmlns:a16="http://schemas.microsoft.com/office/drawing/2014/main" val="867528524"/>
                    </a:ext>
                  </a:extLst>
                </a:gridCol>
                <a:gridCol w="658469">
                  <a:extLst>
                    <a:ext uri="{9D8B030D-6E8A-4147-A177-3AD203B41FA5}">
                      <a16:colId xmlns:a16="http://schemas.microsoft.com/office/drawing/2014/main" val="1980626146"/>
                    </a:ext>
                  </a:extLst>
                </a:gridCol>
                <a:gridCol w="658469">
                  <a:extLst>
                    <a:ext uri="{9D8B030D-6E8A-4147-A177-3AD203B41FA5}">
                      <a16:colId xmlns:a16="http://schemas.microsoft.com/office/drawing/2014/main" val="2595303286"/>
                    </a:ext>
                  </a:extLst>
                </a:gridCol>
                <a:gridCol w="697681">
                  <a:extLst>
                    <a:ext uri="{9D8B030D-6E8A-4147-A177-3AD203B41FA5}">
                      <a16:colId xmlns:a16="http://schemas.microsoft.com/office/drawing/2014/main" val="2670063348"/>
                    </a:ext>
                  </a:extLst>
                </a:gridCol>
              </a:tblGrid>
              <a:tr h="282882">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err="1">
                          <a:effectLst/>
                          <a:latin typeface="+mn-lt"/>
                        </a:rPr>
                        <a:t>Behandlungsjahre</a:t>
                      </a:r>
                      <a:endParaRPr lang="en-US" sz="1200">
                        <a:effectLst/>
                        <a:latin typeface="+mn-lt"/>
                      </a:endParaRPr>
                    </a:p>
                  </a:txBody>
                  <a:tcPr marT="36000" marB="36000" anchor="b">
                    <a:lnL w="76200" cap="flat" cmpd="sng" algn="ctr">
                      <a:solidFill>
                        <a:schemeClr val="bg1">
                          <a:lumMod val="75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algn="ctr">
                        <a:lnSpc>
                          <a:spcPct val="100000"/>
                        </a:lnSpc>
                        <a:spcBef>
                          <a:spcPts val="0"/>
                        </a:spcBef>
                        <a:spcAft>
                          <a:spcPts val="0"/>
                        </a:spcAft>
                      </a:pPr>
                      <a:r>
                        <a:rPr lang="en-US" sz="1200" b="1">
                          <a:effectLst/>
                          <a:latin typeface="+mn-lt"/>
                        </a:rPr>
                        <a:t>Placebo</a:t>
                      </a:r>
                      <a:endParaRPr lang="en-US" sz="1200" b="1">
                        <a:effectLst/>
                        <a:latin typeface="+mn-lt"/>
                        <a:ea typeface="Calibri" panose="020F0502020204030204" pitchFamily="34" charset="0"/>
                        <a:cs typeface="Times New Roman" panose="02020603050405020304" pitchFamily="18" charset="0"/>
                      </a:endParaRPr>
                    </a:p>
                  </a:txBody>
                  <a:tcPr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rowSpan="3">
                  <a:txBody>
                    <a:bodyPr/>
                    <a:lstStyle/>
                    <a:p>
                      <a:pPr marL="0" marR="0" algn="ctr">
                        <a:lnSpc>
                          <a:spcPct val="85000"/>
                        </a:lnSpc>
                        <a:spcBef>
                          <a:spcPts val="0"/>
                        </a:spcBef>
                        <a:spcAft>
                          <a:spcPts val="0"/>
                        </a:spcAft>
                      </a:pPr>
                      <a:r>
                        <a:rPr lang="en-US" sz="1200" b="0">
                          <a:effectLst/>
                          <a:latin typeface="+mn-lt"/>
                        </a:rPr>
                        <a:t> </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effectLst/>
                          <a:latin typeface="+mn-lt"/>
                        </a:rPr>
                        <a:t>Langzeit</a:t>
                      </a:r>
                      <a:r>
                        <a:rPr lang="en-US" sz="1200" b="1" dirty="0">
                          <a:effectLst/>
                          <a:latin typeface="+mn-lt"/>
                        </a:rPr>
                        <a:t> und Crossover Denosumab Gruppen </a:t>
                      </a:r>
                      <a:r>
                        <a:rPr lang="en-US" sz="1200" b="1" dirty="0" err="1">
                          <a:effectLst/>
                          <a:latin typeface="+mn-lt"/>
                        </a:rPr>
                        <a:t>kombiniert</a:t>
                      </a:r>
                      <a:endParaRPr lang="en-US" sz="1200" b="1" dirty="0">
                        <a:effectLst/>
                        <a:latin typeface="+mn-lt"/>
                      </a:endParaRPr>
                    </a:p>
                  </a:txBody>
                  <a:tcPr marR="0" marT="36000" marB="36000">
                    <a:lnL w="9525" cap="flat" cmpd="sng" algn="ctr">
                      <a:solidFill>
                        <a:schemeClr val="bg1">
                          <a:lumMod val="50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76200" cap="flat" cmpd="sng" algn="ctr">
                      <a:solidFill>
                        <a:schemeClr val="bg1">
                          <a:lumMod val="7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9831392"/>
                  </a:ext>
                </a:extLst>
              </a:tr>
              <a:tr h="252436">
                <a:tc vMerge="1">
                  <a:txBody>
                    <a:bodyPr/>
                    <a:lstStyle/>
                    <a:p>
                      <a:pPr marL="0" marR="0">
                        <a:lnSpc>
                          <a:spcPct val="85000"/>
                        </a:lnSpc>
                        <a:spcBef>
                          <a:spcPts val="0"/>
                        </a:spcBef>
                        <a:spcAft>
                          <a:spcPts val="0"/>
                        </a:spcAft>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85000"/>
                        </a:lnSpc>
                        <a:spcBef>
                          <a:spcPts val="0"/>
                        </a:spcBef>
                        <a:spcAft>
                          <a:spcPts val="0"/>
                        </a:spcAft>
                      </a:pPr>
                      <a:r>
                        <a:rPr lang="en-US" sz="1200" b="0">
                          <a:effectLst/>
                          <a:latin typeface="+mn-lt"/>
                        </a:rPr>
                        <a:t>1</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2</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3</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algn="ctr">
                        <a:lnSpc>
                          <a:spcPct val="85000"/>
                        </a:lnSpc>
                        <a:spcBef>
                          <a:spcPts val="0"/>
                        </a:spcBef>
                        <a:spcAft>
                          <a:spcPts val="0"/>
                        </a:spcAft>
                      </a:pP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85000"/>
                        </a:lnSpc>
                        <a:spcBef>
                          <a:spcPts val="0"/>
                        </a:spcBef>
                        <a:spcAft>
                          <a:spcPts val="0"/>
                        </a:spcAft>
                      </a:pPr>
                      <a:r>
                        <a:rPr lang="en-US" sz="1200" b="0">
                          <a:effectLst/>
                          <a:latin typeface="+mn-lt"/>
                        </a:rPr>
                        <a:t>1</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2</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3</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4</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5</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6</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7</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8</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9</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b="0">
                          <a:effectLst/>
                          <a:latin typeface="+mn-lt"/>
                        </a:rPr>
                        <a:t>10</a:t>
                      </a:r>
                      <a:endParaRPr lang="en-US" sz="1200" b="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598732"/>
                  </a:ext>
                </a:extLst>
              </a:tr>
              <a:tr h="282882">
                <a:tc>
                  <a:txBody>
                    <a:bodyPr/>
                    <a:lstStyle/>
                    <a:p>
                      <a:pPr marL="0" marR="0" lvl="0" indent="0" algn="r" defTabSz="914400" rtl="0" eaLnBrk="1" fontAlgn="auto" latinLnBrk="0" hangingPunct="1">
                        <a:lnSpc>
                          <a:spcPct val="100000"/>
                        </a:lnSpc>
                        <a:spcBef>
                          <a:spcPts val="500"/>
                        </a:spcBef>
                        <a:spcAft>
                          <a:spcPts val="0"/>
                        </a:spcAft>
                        <a:buClrTx/>
                        <a:buSzTx/>
                        <a:buFontTx/>
                        <a:buNone/>
                        <a:tabLst/>
                        <a:defRPr/>
                      </a:pPr>
                      <a:r>
                        <a:rPr lang="en-US" sz="1200">
                          <a:effectLst/>
                          <a:latin typeface="+mn-lt"/>
                        </a:rPr>
                        <a:t>N =</a:t>
                      </a:r>
                      <a:endParaRPr lang="en-US" sz="1200">
                        <a:effectLst/>
                        <a:latin typeface="+mn-lt"/>
                        <a:ea typeface="Calibri" panose="020F0502020204030204" pitchFamily="34" charset="0"/>
                        <a:cs typeface="Times New Roman" panose="02020603050405020304" pitchFamily="18" charset="0"/>
                      </a:endParaRPr>
                    </a:p>
                  </a:txBody>
                  <a:tcPr marT="36000" marB="36000" anchor="b">
                    <a:lnL w="76200" cap="flat" cmpd="sng" algn="ctr">
                      <a:solidFill>
                        <a:schemeClr val="bg1">
                          <a:lumMod val="75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3883</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3,687</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3,454</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algn="ctr">
                        <a:lnSpc>
                          <a:spcPct val="85000"/>
                        </a:lnSpc>
                        <a:spcBef>
                          <a:spcPts val="0"/>
                        </a:spcBef>
                        <a:spcAft>
                          <a:spcPts val="0"/>
                        </a:spcAft>
                      </a:pPr>
                      <a:endParaRPr lang="en-US" sz="1200">
                        <a:effectLst/>
                        <a:latin typeface="+mn-lt"/>
                        <a:ea typeface="Calibri" panose="020F0502020204030204" pitchFamily="34" charset="0"/>
                        <a:cs typeface="Times New Roman" panose="02020603050405020304" pitchFamily="18" charset="0"/>
                      </a:endParaRPr>
                    </a:p>
                  </a:txBody>
                  <a:tcPr marL="0" marR="0" anchor="ctr"/>
                </a:tc>
                <a:tc>
                  <a:txBody>
                    <a:bodyPr/>
                    <a:lstStyle/>
                    <a:p>
                      <a:pPr marL="0" marR="0" algn="ctr">
                        <a:lnSpc>
                          <a:spcPct val="85000"/>
                        </a:lnSpc>
                        <a:spcBef>
                          <a:spcPts val="0"/>
                        </a:spcBef>
                        <a:spcAft>
                          <a:spcPts val="0"/>
                        </a:spcAft>
                      </a:pPr>
                      <a:r>
                        <a:rPr lang="en-US" sz="1200">
                          <a:effectLst/>
                          <a:latin typeface="+mn-lt"/>
                        </a:rPr>
                        <a:t>6085</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5787</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5452</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4099</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3890</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3582</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3261</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1743</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1585</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5000"/>
                        </a:lnSpc>
                        <a:spcBef>
                          <a:spcPts val="0"/>
                        </a:spcBef>
                        <a:spcAft>
                          <a:spcPts val="0"/>
                        </a:spcAft>
                      </a:pPr>
                      <a:r>
                        <a:rPr lang="en-US" sz="1200">
                          <a:effectLst/>
                          <a:latin typeface="+mn-lt"/>
                        </a:rPr>
                        <a:t>1451</a:t>
                      </a:r>
                      <a:endParaRPr lang="en-US" sz="1200">
                        <a:effectLst/>
                        <a:latin typeface="+mn-lt"/>
                        <a:ea typeface="Calibri" panose="020F0502020204030204" pitchFamily="34" charset="0"/>
                        <a:cs typeface="Times New Roman" panose="02020603050405020304" pitchFamily="18" charset="0"/>
                      </a:endParaRPr>
                    </a:p>
                  </a:txBody>
                  <a:tcPr marL="0" marR="0" marT="36000" marB="36000" anchor="ctr">
                    <a:lnL w="9525" cap="flat" cmpd="sng" algn="ctr">
                      <a:solidFill>
                        <a:schemeClr val="bg1">
                          <a:lumMod val="50000"/>
                        </a:schemeClr>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8736"/>
                  </a:ext>
                </a:extLst>
              </a:tr>
              <a:tr h="274012">
                <a:tc>
                  <a:txBody>
                    <a:bodyPr/>
                    <a:lstStyle/>
                    <a:p>
                      <a:pPr marL="0" marR="0">
                        <a:lnSpc>
                          <a:spcPct val="85000"/>
                        </a:lnSpc>
                        <a:spcBef>
                          <a:spcPts val="0"/>
                        </a:spcBef>
                        <a:spcAft>
                          <a:spcPts val="0"/>
                        </a:spcAft>
                      </a:pPr>
                      <a:r>
                        <a:rPr lang="en-US" sz="1200" b="1" err="1">
                          <a:effectLst/>
                          <a:latin typeface="+mn-lt"/>
                        </a:rPr>
                        <a:t>Alle</a:t>
                      </a:r>
                      <a:r>
                        <a:rPr lang="en-US" sz="1200" b="1">
                          <a:effectLst/>
                          <a:latin typeface="+mn-lt"/>
                        </a:rPr>
                        <a:t> </a:t>
                      </a:r>
                      <a:r>
                        <a:rPr lang="en-US" sz="1200" b="1" err="1">
                          <a:effectLst/>
                          <a:latin typeface="+mn-lt"/>
                        </a:rPr>
                        <a:t>unerwünschten</a:t>
                      </a:r>
                      <a:r>
                        <a:rPr lang="en-US" sz="1200" b="1">
                          <a:effectLst/>
                          <a:latin typeface="+mn-lt"/>
                        </a:rPr>
                        <a:t> </a:t>
                      </a:r>
                      <a:r>
                        <a:rPr lang="en-US" sz="1200" b="1" err="1">
                          <a:effectLst/>
                          <a:latin typeface="+mn-lt"/>
                        </a:rPr>
                        <a:t>Ereignisse</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189.5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156.3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132.8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165.3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137.8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124.6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129.9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110.9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110.0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108.4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107.6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109.5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95.9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50738934"/>
                  </a:ext>
                </a:extLst>
              </a:tr>
              <a:tr h="274012">
                <a:tc>
                  <a:txBody>
                    <a:bodyPr/>
                    <a:lstStyle/>
                    <a:p>
                      <a:pPr marL="118745" marR="0">
                        <a:lnSpc>
                          <a:spcPct val="85000"/>
                        </a:lnSpc>
                        <a:spcBef>
                          <a:spcPts val="0"/>
                        </a:spcBef>
                        <a:spcAft>
                          <a:spcPts val="0"/>
                        </a:spcAft>
                      </a:pPr>
                      <a:r>
                        <a:rPr lang="en-US" sz="1200" b="1" err="1">
                          <a:effectLst/>
                          <a:latin typeface="+mn-lt"/>
                        </a:rPr>
                        <a:t>Infektionen</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38.6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33.9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31.7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35.1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30.3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29.5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29.1</a:t>
                      </a:r>
                      <a:endParaRPr lang="en-US" sz="1200">
                        <a:effectLst/>
                        <a:latin typeface="+mn-lt"/>
                        <a:ea typeface="Calibri" panose="020F0502020204030204" pitchFamily="34" charset="0"/>
                        <a:cs typeface="Times New Roman" panose="02020603050405020304" pitchFamily="18" charset="0"/>
                      </a:endParaRPr>
                    </a:p>
                  </a:txBody>
                  <a:tcPr marL="0" marR="0" anchor="ctr">
                    <a:lnL w="1270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26.0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27.2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26.5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27.0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27.0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23.0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2578796"/>
                  </a:ext>
                </a:extLst>
              </a:tr>
              <a:tr h="274012">
                <a:tc>
                  <a:txBody>
                    <a:bodyPr/>
                    <a:lstStyle/>
                    <a:p>
                      <a:pPr marL="114300" marR="0">
                        <a:lnSpc>
                          <a:spcPct val="85000"/>
                        </a:lnSpc>
                        <a:spcBef>
                          <a:spcPts val="0"/>
                        </a:spcBef>
                        <a:spcAft>
                          <a:spcPts val="0"/>
                        </a:spcAft>
                      </a:pPr>
                      <a:r>
                        <a:rPr lang="en-US" sz="1200" b="1" err="1">
                          <a:effectLst/>
                          <a:latin typeface="+mn-lt"/>
                        </a:rPr>
                        <a:t>Malignome</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55390471"/>
                  </a:ext>
                </a:extLst>
              </a:tr>
              <a:tr h="274012">
                <a:tc>
                  <a:txBody>
                    <a:bodyPr/>
                    <a:lstStyle/>
                    <a:p>
                      <a:pPr marL="114300" marR="0">
                        <a:lnSpc>
                          <a:spcPct val="85000"/>
                        </a:lnSpc>
                        <a:spcBef>
                          <a:spcPts val="0"/>
                        </a:spcBef>
                        <a:spcAft>
                          <a:spcPts val="0"/>
                        </a:spcAft>
                      </a:pPr>
                      <a:r>
                        <a:rPr lang="en-US" sz="1200" b="1" err="1">
                          <a:effectLst/>
                          <a:latin typeface="+mn-lt"/>
                          <a:ea typeface="Calibri" panose="020F0502020204030204" pitchFamily="34" charset="0"/>
                          <a:cs typeface="Times New Roman" panose="02020603050405020304" pitchFamily="18" charset="0"/>
                        </a:rPr>
                        <a:t>Ekzeme</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6096087"/>
                  </a:ext>
                </a:extLst>
              </a:tr>
              <a:tr h="274012">
                <a:tc>
                  <a:txBody>
                    <a:bodyPr/>
                    <a:lstStyle/>
                    <a:p>
                      <a:pPr marL="114300" marR="0">
                        <a:lnSpc>
                          <a:spcPct val="85000"/>
                        </a:lnSpc>
                        <a:spcBef>
                          <a:spcPts val="0"/>
                        </a:spcBef>
                        <a:spcAft>
                          <a:spcPts val="0"/>
                        </a:spcAft>
                      </a:pPr>
                      <a:r>
                        <a:rPr lang="en-US" sz="1200" b="1" err="1">
                          <a:effectLst/>
                          <a:latin typeface="+mn-lt"/>
                          <a:ea typeface="Calibri" panose="020F0502020204030204" pitchFamily="34" charset="0"/>
                          <a:cs typeface="Times New Roman" panose="02020603050405020304" pitchFamily="18" charset="0"/>
                        </a:rPr>
                        <a:t>Hypokalzämie</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42833593"/>
                  </a:ext>
                </a:extLst>
              </a:tr>
              <a:tr h="274012">
                <a:tc>
                  <a:txBody>
                    <a:bodyPr/>
                    <a:lstStyle/>
                    <a:p>
                      <a:pPr marL="114300" marR="0">
                        <a:lnSpc>
                          <a:spcPct val="85000"/>
                        </a:lnSpc>
                        <a:spcBef>
                          <a:spcPts val="0"/>
                        </a:spcBef>
                        <a:spcAft>
                          <a:spcPts val="0"/>
                        </a:spcAft>
                      </a:pPr>
                      <a:r>
                        <a:rPr lang="en-US" sz="1200" b="1" err="1">
                          <a:effectLst/>
                          <a:latin typeface="+mn-lt"/>
                        </a:rPr>
                        <a:t>Pankreatitis</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0762411"/>
                  </a:ext>
                </a:extLst>
              </a:tr>
              <a:tr h="329701">
                <a:tc>
                  <a:txBody>
                    <a:bodyPr/>
                    <a:lstStyle/>
                    <a:p>
                      <a:pPr marL="0" marR="0">
                        <a:lnSpc>
                          <a:spcPct val="85000"/>
                        </a:lnSpc>
                        <a:spcBef>
                          <a:spcPts val="0"/>
                        </a:spcBef>
                        <a:spcAft>
                          <a:spcPts val="0"/>
                        </a:spcAft>
                      </a:pPr>
                      <a:r>
                        <a:rPr lang="en-US" sz="1200" b="1" err="1">
                          <a:effectLst/>
                          <a:latin typeface="+mn-lt"/>
                        </a:rPr>
                        <a:t>Schwerwiegende</a:t>
                      </a:r>
                      <a:r>
                        <a:rPr lang="en-US" sz="1200" b="1">
                          <a:effectLst/>
                          <a:latin typeface="+mn-lt"/>
                        </a:rPr>
                        <a:t> UEs</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13.1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40872811"/>
                  </a:ext>
                </a:extLst>
              </a:tr>
              <a:tr h="274012">
                <a:tc>
                  <a:txBody>
                    <a:bodyPr/>
                    <a:lstStyle/>
                    <a:p>
                      <a:pPr marL="114300" marR="0">
                        <a:lnSpc>
                          <a:spcPct val="85000"/>
                        </a:lnSpc>
                        <a:spcBef>
                          <a:spcPts val="0"/>
                        </a:spcBef>
                        <a:spcAft>
                          <a:spcPts val="0"/>
                        </a:spcAft>
                      </a:pPr>
                      <a:r>
                        <a:rPr lang="en-US" sz="1200" b="1" err="1">
                          <a:effectLst/>
                          <a:latin typeface="+mn-lt"/>
                        </a:rPr>
                        <a:t>Infektionen</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1.4</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2.3</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2.6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62542811"/>
                  </a:ext>
                </a:extLst>
              </a:tr>
              <a:tr h="274012">
                <a:tc>
                  <a:txBody>
                    <a:bodyPr/>
                    <a:lstStyle/>
                    <a:p>
                      <a:pPr marL="228600" marR="0">
                        <a:lnSpc>
                          <a:spcPct val="85000"/>
                        </a:lnSpc>
                        <a:spcBef>
                          <a:spcPts val="0"/>
                        </a:spcBef>
                        <a:spcAft>
                          <a:spcPts val="0"/>
                        </a:spcAft>
                      </a:pPr>
                      <a:r>
                        <a:rPr lang="en-US" sz="1200" b="1">
                          <a:effectLst/>
                          <a:latin typeface="+mn-lt"/>
                        </a:rPr>
                        <a:t>Cellulitis </a:t>
                      </a:r>
                      <a:r>
                        <a:rPr lang="en-US" sz="1200" b="1" err="1">
                          <a:effectLst/>
                          <a:latin typeface="+mn-lt"/>
                        </a:rPr>
                        <a:t>oder</a:t>
                      </a:r>
                      <a:r>
                        <a:rPr lang="en-US" sz="1200" b="1">
                          <a:effectLst/>
                          <a:latin typeface="+mn-lt"/>
                        </a:rPr>
                        <a:t> </a:t>
                      </a:r>
                      <a:r>
                        <a:rPr lang="en-US" sz="1200" b="1" err="1">
                          <a:effectLst/>
                          <a:latin typeface="+mn-lt"/>
                        </a:rPr>
                        <a:t>Erysipel</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44960834"/>
                  </a:ext>
                </a:extLst>
              </a:tr>
              <a:tr h="274012">
                <a:tc>
                  <a:txBody>
                    <a:bodyPr/>
                    <a:lstStyle/>
                    <a:p>
                      <a:pPr marL="0" marR="0">
                        <a:lnSpc>
                          <a:spcPct val="85000"/>
                        </a:lnSpc>
                        <a:spcBef>
                          <a:spcPts val="0"/>
                        </a:spcBef>
                        <a:spcAft>
                          <a:spcPts val="0"/>
                        </a:spcAft>
                      </a:pPr>
                      <a:r>
                        <a:rPr lang="en-US" sz="1200" b="1" err="1">
                          <a:effectLst/>
                          <a:latin typeface="+mn-lt"/>
                        </a:rPr>
                        <a:t>Atypische</a:t>
                      </a:r>
                      <a:r>
                        <a:rPr lang="en-US" sz="1200" b="1">
                          <a:effectLst/>
                          <a:latin typeface="+mn-lt"/>
                        </a:rPr>
                        <a:t> </a:t>
                      </a:r>
                      <a:r>
                        <a:rPr lang="en-US" sz="1200" b="1" err="1">
                          <a:effectLst/>
                          <a:latin typeface="+mn-lt"/>
                        </a:rPr>
                        <a:t>Femurfrakturen</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54156987"/>
                  </a:ext>
                </a:extLst>
              </a:tr>
              <a:tr h="299909">
                <a:tc>
                  <a:txBody>
                    <a:bodyPr/>
                    <a:lstStyle/>
                    <a:p>
                      <a:pPr marL="0" marR="0">
                        <a:lnSpc>
                          <a:spcPct val="85000"/>
                        </a:lnSpc>
                        <a:spcBef>
                          <a:spcPts val="0"/>
                        </a:spcBef>
                        <a:spcAft>
                          <a:spcPts val="0"/>
                        </a:spcAft>
                      </a:pPr>
                      <a:r>
                        <a:rPr lang="en-US" sz="1200" b="1" err="1">
                          <a:effectLst/>
                          <a:latin typeface="+mn-lt"/>
                        </a:rPr>
                        <a:t>Kieferosteonekrose</a:t>
                      </a:r>
                      <a:endParaRPr lang="en-US" sz="1200" b="1">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0.2</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&lt;0.1</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5556704"/>
                  </a:ext>
                </a:extLst>
              </a:tr>
              <a:tr h="274012">
                <a:tc>
                  <a:txBody>
                    <a:bodyPr/>
                    <a:lstStyle/>
                    <a:p>
                      <a:pPr marL="0" marR="0">
                        <a:lnSpc>
                          <a:spcPct val="85000"/>
                        </a:lnSpc>
                        <a:spcBef>
                          <a:spcPts val="0"/>
                        </a:spcBef>
                        <a:spcAft>
                          <a:spcPts val="0"/>
                        </a:spcAft>
                      </a:pPr>
                      <a:r>
                        <a:rPr lang="en-US" sz="1200" b="1" dirty="0">
                          <a:effectLst/>
                          <a:latin typeface="+mn-lt"/>
                        </a:rPr>
                        <a:t>Fatales </a:t>
                      </a:r>
                      <a:r>
                        <a:rPr lang="en-US" sz="1200" b="1" dirty="0" err="1">
                          <a:effectLst/>
                          <a:latin typeface="+mn-lt"/>
                        </a:rPr>
                        <a:t>unerwünschtes</a:t>
                      </a:r>
                      <a:r>
                        <a:rPr lang="en-US" sz="1200" b="1" dirty="0">
                          <a:effectLst/>
                          <a:latin typeface="+mn-lt"/>
                        </a:rPr>
                        <a:t> </a:t>
                      </a:r>
                      <a:r>
                        <a:rPr lang="en-US" sz="1200" b="1" dirty="0" err="1">
                          <a:effectLst/>
                          <a:latin typeface="+mn-lt"/>
                        </a:rPr>
                        <a:t>Ereignis</a:t>
                      </a:r>
                      <a:endParaRPr lang="en-US" sz="1200" b="1" dirty="0">
                        <a:effectLst/>
                        <a:latin typeface="+mn-lt"/>
                        <a:ea typeface="Calibri" panose="020F0502020204030204" pitchFamily="34" charset="0"/>
                        <a:cs typeface="Times New Roman" panose="02020603050405020304" pitchFamily="18" charset="0"/>
                      </a:endParaRPr>
                    </a:p>
                  </a:txBody>
                  <a:tcPr anchor="ctr">
                    <a:lnL w="762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 </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0.6</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0.5</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0.8</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0.9</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dirty="0">
                          <a:effectLst/>
                          <a:latin typeface="+mn-lt"/>
                        </a:rPr>
                        <a:t>1.5</a:t>
                      </a:r>
                      <a:endParaRPr lang="en-US" sz="1200" dirty="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0.7</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a:effectLst/>
                          <a:latin typeface="+mn-lt"/>
                        </a:rPr>
                        <a:t>1.0</a:t>
                      </a:r>
                      <a:endParaRPr lang="en-US" sz="120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85000"/>
                        </a:lnSpc>
                        <a:spcBef>
                          <a:spcPts val="0"/>
                        </a:spcBef>
                        <a:spcAft>
                          <a:spcPts val="0"/>
                        </a:spcAft>
                      </a:pPr>
                      <a:r>
                        <a:rPr lang="en-US" sz="1200" dirty="0">
                          <a:effectLst/>
                          <a:latin typeface="+mn-lt"/>
                        </a:rPr>
                        <a:t>0.9</a:t>
                      </a:r>
                      <a:endParaRPr lang="en-US" sz="1200" dirty="0">
                        <a:effectLst/>
                        <a:latin typeface="+mn-lt"/>
                        <a:ea typeface="Calibri" panose="020F0502020204030204" pitchFamily="34" charset="0"/>
                        <a:cs typeface="Times New Roman" panose="02020603050405020304" pitchFamily="18" charset="0"/>
                      </a:endParaRPr>
                    </a:p>
                  </a:txBody>
                  <a:tcPr marL="0" marR="0" anchor="ctr">
                    <a:lnL w="9525" cap="flat" cmpd="sng" algn="ctr">
                      <a:solidFill>
                        <a:schemeClr val="bg1"/>
                      </a:solidFill>
                      <a:prstDash val="solid"/>
                      <a:round/>
                      <a:headEnd type="none" w="med" len="med"/>
                      <a:tailEnd type="none" w="med" len="med"/>
                    </a:lnL>
                    <a:lnR w="76200"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268907"/>
                  </a:ext>
                </a:extLst>
              </a:tr>
            </a:tbl>
          </a:graphicData>
        </a:graphic>
      </p:graphicFrame>
      <p:sp>
        <p:nvSpPr>
          <p:cNvPr id="8" name="Text Placeholder 7">
            <a:extLst>
              <a:ext uri="{FF2B5EF4-FFF2-40B4-BE49-F238E27FC236}">
                <a16:creationId xmlns:a16="http://schemas.microsoft.com/office/drawing/2014/main" id="{9E6FF7E2-026B-40DF-9DC7-18C35DF0851A}"/>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85000"/>
              </a:lnSpc>
            </a:pPr>
            <a:r>
              <a:rPr lang="en-US" sz="900" dirty="0">
                <a:solidFill>
                  <a:schemeClr val="tx1"/>
                </a:solidFill>
              </a:rPr>
              <a:t>Analyses were based on the original randomized treatments in FREEDOM. All adverse and serious adverse events were coded using MedDRA v13.0.</a:t>
            </a:r>
          </a:p>
          <a:p>
            <a:pPr>
              <a:lnSpc>
                <a:spcPct val="85000"/>
              </a:lnSpc>
            </a:pPr>
            <a:r>
              <a:rPr lang="en-US" sz="900" dirty="0">
                <a:solidFill>
                  <a:schemeClr val="tx1"/>
                </a:solidFill>
              </a:rPr>
              <a:t>N = number of women who received ≥1 dose of investigational product in FREEDOM or the Extension. All subjects treated with denosumab during FREEDOM are included in the first 3 years. Years 1-7 of denosumab exposure include the first 7 years for the long-term group, and the 7 years of the active treatment extension for the cross-over group. Years 8-10 are the last 3 years for the long-term group only.</a:t>
            </a:r>
          </a:p>
          <a:p>
            <a:pPr>
              <a:lnSpc>
                <a:spcPct val="85000"/>
              </a:lnSpc>
            </a:pPr>
            <a:endParaRPr lang="en-US" sz="900" dirty="0">
              <a:solidFill>
                <a:schemeClr val="tx1"/>
              </a:solidFill>
            </a:endParaRPr>
          </a:p>
          <a:p>
            <a:pPr>
              <a:lnSpc>
                <a:spcPct val="85000"/>
              </a:lnSpc>
            </a:pPr>
            <a:r>
              <a:rPr lang="en-US" sz="900" dirty="0" err="1">
                <a:solidFill>
                  <a:schemeClr val="tx1"/>
                </a:solidFill>
              </a:rPr>
              <a:t>Adaptiert</a:t>
            </a:r>
            <a:r>
              <a:rPr lang="en-US" sz="900" dirty="0">
                <a:solidFill>
                  <a:schemeClr val="tx1"/>
                </a:solidFill>
              </a:rPr>
              <a:t> von: </a:t>
            </a:r>
            <a:r>
              <a:rPr lang="fr-FR" sz="900" dirty="0">
                <a:solidFill>
                  <a:schemeClr val="tx1"/>
                </a:solidFill>
                <a:ea typeface="ＭＳ Ｐゴシック" pitchFamily="34" charset="-128"/>
              </a:rPr>
              <a:t>Bone HG, et al. </a:t>
            </a:r>
            <a:r>
              <a:rPr lang="fr-FR" sz="900" i="1" dirty="0">
                <a:solidFill>
                  <a:schemeClr val="tx1"/>
                </a:solidFill>
                <a:ea typeface="ＭＳ Ｐゴシック" pitchFamily="34" charset="-128"/>
              </a:rPr>
              <a:t>Lancet </a:t>
            </a:r>
            <a:r>
              <a:rPr lang="fr-FR" sz="900" i="1" dirty="0" err="1">
                <a:solidFill>
                  <a:schemeClr val="tx1"/>
                </a:solidFill>
                <a:ea typeface="ＭＳ Ｐゴシック" pitchFamily="34" charset="-128"/>
              </a:rPr>
              <a:t>Diabetes</a:t>
            </a:r>
            <a:r>
              <a:rPr lang="fr-FR" sz="900" i="1" dirty="0">
                <a:solidFill>
                  <a:schemeClr val="tx1"/>
                </a:solidFill>
                <a:ea typeface="ＭＳ Ｐゴシック" pitchFamily="34" charset="-128"/>
              </a:rPr>
              <a:t> </a:t>
            </a:r>
            <a:r>
              <a:rPr lang="fr-FR" sz="900" i="1" dirty="0" err="1">
                <a:solidFill>
                  <a:schemeClr val="tx1"/>
                </a:solidFill>
                <a:ea typeface="ＭＳ Ｐゴシック" pitchFamily="34" charset="-128"/>
              </a:rPr>
              <a:t>Endocrinol</a:t>
            </a:r>
            <a:r>
              <a:rPr lang="fr-FR" sz="900" i="1" dirty="0">
                <a:solidFill>
                  <a:schemeClr val="tx1"/>
                </a:solidFill>
                <a:ea typeface="ＭＳ Ｐゴシック" pitchFamily="34" charset="-128"/>
              </a:rPr>
              <a:t>. </a:t>
            </a:r>
            <a:r>
              <a:rPr lang="fr-FR" sz="900" dirty="0">
                <a:solidFill>
                  <a:schemeClr val="tx1"/>
                </a:solidFill>
                <a:ea typeface="ＭＳ Ｐゴシック" pitchFamily="34" charset="-128"/>
              </a:rPr>
              <a:t>2017; 5: 513-523.</a:t>
            </a:r>
            <a:endParaRPr lang="fr-FR" sz="900" dirty="0">
              <a:solidFill>
                <a:schemeClr val="tx1"/>
              </a:solidFill>
            </a:endParaRPr>
          </a:p>
        </p:txBody>
      </p:sp>
    </p:spTree>
    <p:extLst>
      <p:ext uri="{BB962C8B-B14F-4D97-AF65-F5344CB8AC3E}">
        <p14:creationId xmlns:p14="http://schemas.microsoft.com/office/powerpoint/2010/main" val="23490697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269301" y="5293347"/>
            <a:ext cx="373380" cy="276999"/>
          </a:xfrm>
          <a:prstGeom prst="rect">
            <a:avLst/>
          </a:prstGeom>
          <a:noFill/>
          <a:ln>
            <a:noFill/>
          </a:ln>
        </p:spPr>
        <p:txBody>
          <a:bodyPr wrap="square" rtlCol="0">
            <a:spAutoFit/>
          </a:bodyPr>
          <a:lstStyle/>
          <a:p>
            <a:r>
              <a:rPr lang="en-GB" sz="1200"/>
              <a:t>0</a:t>
            </a:r>
          </a:p>
        </p:txBody>
      </p:sp>
      <p:sp>
        <p:nvSpPr>
          <p:cNvPr id="2" name="Title 1"/>
          <p:cNvSpPr>
            <a:spLocks noGrp="1"/>
          </p:cNvSpPr>
          <p:nvPr>
            <p:ph type="title"/>
          </p:nvPr>
        </p:nvSpPr>
        <p:spPr/>
        <p:txBody>
          <a:bodyPr/>
          <a:lstStyle/>
          <a:p>
            <a:r>
              <a:rPr lang="de-AT" b="1" dirty="0"/>
              <a:t>Denosumab in Head-</a:t>
            </a:r>
            <a:r>
              <a:rPr lang="de-AT" b="1" dirty="0" err="1"/>
              <a:t>to</a:t>
            </a:r>
            <a:r>
              <a:rPr lang="de-AT" b="1" dirty="0"/>
              <a:t>-Head Studien vs. Bisphosphonate:</a:t>
            </a:r>
            <a:br>
              <a:rPr lang="de-AT" b="1" dirty="0"/>
            </a:br>
            <a:r>
              <a:rPr lang="de-AT" b="1" dirty="0"/>
              <a:t>BMD-Ergebnisse an der Hüfte</a:t>
            </a:r>
            <a:endParaRPr lang="de-AT" b="1" dirty="0">
              <a:solidFill>
                <a:srgbClr val="FF0000"/>
              </a:solidFill>
            </a:endParaRPr>
          </a:p>
        </p:txBody>
      </p:sp>
      <p:cxnSp>
        <p:nvCxnSpPr>
          <p:cNvPr id="7" name="Straight Connector 6"/>
          <p:cNvCxnSpPr/>
          <p:nvPr/>
        </p:nvCxnSpPr>
        <p:spPr bwMode="auto">
          <a:xfrm>
            <a:off x="2647950" y="2150652"/>
            <a:ext cx="0" cy="3276600"/>
          </a:xfrm>
          <a:prstGeom prst="line">
            <a:avLst/>
          </a:prstGeom>
          <a:no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647951" y="5436777"/>
            <a:ext cx="7286625" cy="0"/>
          </a:xfrm>
          <a:prstGeom prst="line">
            <a:avLst/>
          </a:prstGeom>
          <a:no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593181" y="2153033"/>
            <a:ext cx="57150" cy="0"/>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2590800" y="2975359"/>
            <a:ext cx="57150" cy="0"/>
          </a:xfrm>
          <a:prstGeom prst="line">
            <a:avLst/>
          </a:prstGeom>
          <a:no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2590800" y="4617627"/>
            <a:ext cx="57150"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2590800" y="3795302"/>
            <a:ext cx="57150" cy="0"/>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a:off x="2590800" y="5439311"/>
            <a:ext cx="57150" cy="0"/>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2645736" y="5432182"/>
            <a:ext cx="0" cy="62706"/>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5564981" y="5436777"/>
            <a:ext cx="0" cy="62706"/>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4110037" y="5436777"/>
            <a:ext cx="0" cy="62706"/>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7019924" y="5436777"/>
            <a:ext cx="0" cy="62706"/>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8470105" y="5437174"/>
            <a:ext cx="0" cy="62706"/>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9930842" y="5433762"/>
            <a:ext cx="0" cy="62706"/>
          </a:xfrm>
          <a:prstGeom prst="line">
            <a:avLst/>
          </a:prstGeom>
          <a:noFill/>
          <a:ln w="9525" cap="flat" cmpd="sng" algn="ctr">
            <a:solidFill>
              <a:schemeClr val="tx1"/>
            </a:solidFill>
            <a:prstDash val="solid"/>
            <a:round/>
            <a:headEnd type="none" w="med" len="med"/>
            <a:tailEnd type="none" w="med" len="med"/>
          </a:ln>
          <a:effectLst/>
        </p:spPr>
      </p:cxnSp>
      <p:sp>
        <p:nvSpPr>
          <p:cNvPr id="24" name="Rectangle 23"/>
          <p:cNvSpPr/>
          <p:nvPr/>
        </p:nvSpPr>
        <p:spPr bwMode="auto">
          <a:xfrm>
            <a:off x="2895600" y="3322227"/>
            <a:ext cx="527050" cy="2114550"/>
          </a:xfrm>
          <a:prstGeom prst="rect">
            <a:avLst/>
          </a:prstGeom>
          <a:solidFill>
            <a:schemeClr val="tx1">
              <a:lumMod val="65000"/>
            </a:schemeClr>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25" name="Rectangle 24"/>
          <p:cNvSpPr/>
          <p:nvPr/>
        </p:nvSpPr>
        <p:spPr bwMode="auto">
          <a:xfrm>
            <a:off x="3422650" y="2585627"/>
            <a:ext cx="539750" cy="2851150"/>
          </a:xfrm>
          <a:prstGeom prst="rect">
            <a:avLst/>
          </a:prstGeom>
          <a:solidFill>
            <a:schemeClr val="accent3"/>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26" name="Rectangle 25"/>
          <p:cNvSpPr/>
          <p:nvPr/>
        </p:nvSpPr>
        <p:spPr bwMode="auto">
          <a:xfrm>
            <a:off x="4861717" y="3871502"/>
            <a:ext cx="539750" cy="1565275"/>
          </a:xfrm>
          <a:prstGeom prst="rect">
            <a:avLst/>
          </a:prstGeom>
          <a:solidFill>
            <a:schemeClr val="accent3"/>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27" name="Rectangle 26"/>
          <p:cNvSpPr/>
          <p:nvPr/>
        </p:nvSpPr>
        <p:spPr bwMode="auto">
          <a:xfrm>
            <a:off x="4321889" y="4573940"/>
            <a:ext cx="539750" cy="862837"/>
          </a:xfrm>
          <a:prstGeom prst="rect">
            <a:avLst/>
          </a:prstGeom>
          <a:solidFill>
            <a:schemeClr val="tx1">
              <a:lumMod val="65000"/>
            </a:schemeClr>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28" name="Rectangle 27"/>
          <p:cNvSpPr/>
          <p:nvPr/>
        </p:nvSpPr>
        <p:spPr bwMode="auto">
          <a:xfrm>
            <a:off x="6272209" y="3779027"/>
            <a:ext cx="539750" cy="1657750"/>
          </a:xfrm>
          <a:prstGeom prst="rect">
            <a:avLst/>
          </a:prstGeom>
          <a:solidFill>
            <a:schemeClr val="accent3"/>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29" name="Rectangle 28"/>
          <p:cNvSpPr/>
          <p:nvPr/>
        </p:nvSpPr>
        <p:spPr bwMode="auto">
          <a:xfrm>
            <a:off x="7187403" y="4536847"/>
            <a:ext cx="539750" cy="899930"/>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30" name="Rectangle 29"/>
          <p:cNvSpPr/>
          <p:nvPr/>
        </p:nvSpPr>
        <p:spPr bwMode="auto">
          <a:xfrm>
            <a:off x="5730236" y="5031903"/>
            <a:ext cx="539750" cy="404874"/>
          </a:xfrm>
          <a:prstGeom prst="rect">
            <a:avLst/>
          </a:prstGeom>
          <a:solidFill>
            <a:srgbClr val="00B0F0"/>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31" name="Rectangle 30"/>
          <p:cNvSpPr/>
          <p:nvPr/>
        </p:nvSpPr>
        <p:spPr bwMode="auto">
          <a:xfrm>
            <a:off x="7727153" y="3564596"/>
            <a:ext cx="539750" cy="1872181"/>
          </a:xfrm>
          <a:prstGeom prst="rect">
            <a:avLst/>
          </a:prstGeom>
          <a:solidFill>
            <a:schemeClr val="accent3"/>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32" name="Rectangle 31"/>
          <p:cNvSpPr/>
          <p:nvPr/>
        </p:nvSpPr>
        <p:spPr bwMode="auto">
          <a:xfrm>
            <a:off x="8668537" y="4936898"/>
            <a:ext cx="539750" cy="499879"/>
          </a:xfrm>
          <a:prstGeom prst="rect">
            <a:avLst/>
          </a:prstGeom>
          <a:solidFill>
            <a:srgbClr val="FF9900"/>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33" name="Rectangle 32"/>
          <p:cNvSpPr/>
          <p:nvPr/>
        </p:nvSpPr>
        <p:spPr bwMode="auto">
          <a:xfrm>
            <a:off x="9208287" y="3874279"/>
            <a:ext cx="539750" cy="1562498"/>
          </a:xfrm>
          <a:prstGeom prst="rect">
            <a:avLst/>
          </a:prstGeom>
          <a:solidFill>
            <a:schemeClr val="accent3"/>
          </a:solidFill>
          <a:ln w="12700" cap="flat" cmpd="sng" algn="ctr">
            <a:solidFill>
              <a:schemeClr val="tx1"/>
            </a:solidFill>
            <a:prstDash val="solid"/>
            <a:round/>
            <a:headEnd type="none" w="med" len="med"/>
            <a:tailEnd type="none" w="med" len="med"/>
          </a:ln>
          <a:effectLst>
            <a:outerShdw algn="tl" rotWithShape="0">
              <a:prstClr val="black">
                <a:alpha val="40000"/>
              </a:prstClr>
            </a:outerShdw>
          </a:effectLst>
        </p:spPr>
        <p:txBody>
          <a:bodyPr vert="horz" wrap="none" lIns="18288" tIns="18288" rIns="18288" bIns="18288" numCol="1" rtlCol="0" anchor="ctr" anchorCtr="0" compatLnSpc="1">
            <a:prstTxWarp prst="textNoShape">
              <a:avLst/>
            </a:prstTxWarp>
          </a:bodyPr>
          <a:lstStyle/>
          <a:p>
            <a:pPr algn="ctr" fontAlgn="base">
              <a:spcBef>
                <a:spcPct val="0"/>
              </a:spcBef>
              <a:spcAft>
                <a:spcPct val="0"/>
              </a:spcAft>
            </a:pPr>
            <a:endParaRPr lang="en-GB" sz="2000">
              <a:latin typeface="Arial" pitchFamily="34" charset="0"/>
            </a:endParaRPr>
          </a:p>
        </p:txBody>
      </p:sp>
      <p:sp>
        <p:nvSpPr>
          <p:cNvPr id="34" name="TextBox 33"/>
          <p:cNvSpPr txBox="1"/>
          <p:nvPr/>
        </p:nvSpPr>
        <p:spPr>
          <a:xfrm>
            <a:off x="2274570" y="2014932"/>
            <a:ext cx="373380" cy="276999"/>
          </a:xfrm>
          <a:prstGeom prst="rect">
            <a:avLst/>
          </a:prstGeom>
          <a:noFill/>
          <a:ln>
            <a:noFill/>
          </a:ln>
        </p:spPr>
        <p:txBody>
          <a:bodyPr wrap="square" rtlCol="0">
            <a:spAutoFit/>
          </a:bodyPr>
          <a:lstStyle/>
          <a:p>
            <a:r>
              <a:rPr lang="en-GB" sz="1200"/>
              <a:t>4</a:t>
            </a:r>
          </a:p>
        </p:txBody>
      </p:sp>
      <p:sp>
        <p:nvSpPr>
          <p:cNvPr id="35" name="TextBox 34"/>
          <p:cNvSpPr txBox="1"/>
          <p:nvPr/>
        </p:nvSpPr>
        <p:spPr>
          <a:xfrm>
            <a:off x="2278699" y="3646485"/>
            <a:ext cx="373380" cy="276999"/>
          </a:xfrm>
          <a:prstGeom prst="rect">
            <a:avLst/>
          </a:prstGeom>
          <a:noFill/>
          <a:ln>
            <a:noFill/>
          </a:ln>
        </p:spPr>
        <p:txBody>
          <a:bodyPr wrap="square" rtlCol="0">
            <a:spAutoFit/>
          </a:bodyPr>
          <a:lstStyle/>
          <a:p>
            <a:r>
              <a:rPr lang="en-GB" sz="1200"/>
              <a:t>2</a:t>
            </a:r>
          </a:p>
        </p:txBody>
      </p:sp>
      <p:sp>
        <p:nvSpPr>
          <p:cNvPr id="36" name="TextBox 35"/>
          <p:cNvSpPr txBox="1"/>
          <p:nvPr/>
        </p:nvSpPr>
        <p:spPr>
          <a:xfrm>
            <a:off x="2269651" y="4491161"/>
            <a:ext cx="373380" cy="276999"/>
          </a:xfrm>
          <a:prstGeom prst="rect">
            <a:avLst/>
          </a:prstGeom>
          <a:noFill/>
          <a:ln>
            <a:noFill/>
          </a:ln>
        </p:spPr>
        <p:txBody>
          <a:bodyPr wrap="square" rtlCol="0">
            <a:spAutoFit/>
          </a:bodyPr>
          <a:lstStyle/>
          <a:p>
            <a:r>
              <a:rPr lang="en-GB" sz="1200"/>
              <a:t>1</a:t>
            </a:r>
          </a:p>
        </p:txBody>
      </p:sp>
      <p:sp>
        <p:nvSpPr>
          <p:cNvPr id="38" name="TextBox 37"/>
          <p:cNvSpPr txBox="1"/>
          <p:nvPr/>
        </p:nvSpPr>
        <p:spPr>
          <a:xfrm>
            <a:off x="2286788" y="2846622"/>
            <a:ext cx="373380" cy="276999"/>
          </a:xfrm>
          <a:prstGeom prst="rect">
            <a:avLst/>
          </a:prstGeom>
          <a:noFill/>
          <a:ln>
            <a:noFill/>
          </a:ln>
        </p:spPr>
        <p:txBody>
          <a:bodyPr wrap="square" rtlCol="0">
            <a:spAutoFit/>
          </a:bodyPr>
          <a:lstStyle/>
          <a:p>
            <a:r>
              <a:rPr lang="en-GB" sz="1200"/>
              <a:t>3</a:t>
            </a:r>
          </a:p>
        </p:txBody>
      </p:sp>
      <p:grpSp>
        <p:nvGrpSpPr>
          <p:cNvPr id="46" name="Group 45"/>
          <p:cNvGrpSpPr/>
          <p:nvPr/>
        </p:nvGrpSpPr>
        <p:grpSpPr>
          <a:xfrm>
            <a:off x="3123408" y="3153953"/>
            <a:ext cx="103186" cy="316706"/>
            <a:chOff x="1586708" y="3300455"/>
            <a:chExt cx="103186" cy="316706"/>
          </a:xfrm>
        </p:grpSpPr>
        <p:cxnSp>
          <p:nvCxnSpPr>
            <p:cNvPr id="41" name="Straight Connector 40"/>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47" name="Group 46"/>
          <p:cNvGrpSpPr/>
          <p:nvPr/>
        </p:nvGrpSpPr>
        <p:grpSpPr>
          <a:xfrm>
            <a:off x="3654426" y="2413385"/>
            <a:ext cx="103186" cy="316706"/>
            <a:chOff x="1586708" y="3300455"/>
            <a:chExt cx="103186" cy="316706"/>
          </a:xfrm>
        </p:grpSpPr>
        <p:cxnSp>
          <p:nvCxnSpPr>
            <p:cNvPr id="48" name="Straight Connector 47"/>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51" name="Group 50"/>
          <p:cNvGrpSpPr/>
          <p:nvPr/>
        </p:nvGrpSpPr>
        <p:grpSpPr>
          <a:xfrm>
            <a:off x="4562470" y="4328966"/>
            <a:ext cx="103186" cy="464874"/>
            <a:chOff x="1586708" y="3300455"/>
            <a:chExt cx="103186" cy="316706"/>
          </a:xfrm>
        </p:grpSpPr>
        <p:cxnSp>
          <p:nvCxnSpPr>
            <p:cNvPr id="52" name="Straight Connector 51"/>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55" name="Group 54"/>
          <p:cNvGrpSpPr/>
          <p:nvPr/>
        </p:nvGrpSpPr>
        <p:grpSpPr>
          <a:xfrm>
            <a:off x="5087938" y="3646484"/>
            <a:ext cx="103186" cy="464874"/>
            <a:chOff x="1586708" y="3300455"/>
            <a:chExt cx="103186" cy="316706"/>
          </a:xfrm>
        </p:grpSpPr>
        <p:cxnSp>
          <p:nvCxnSpPr>
            <p:cNvPr id="56" name="Straight Connector 55"/>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59" name="Group 58"/>
          <p:cNvGrpSpPr/>
          <p:nvPr/>
        </p:nvGrpSpPr>
        <p:grpSpPr>
          <a:xfrm>
            <a:off x="5968206" y="4830879"/>
            <a:ext cx="103186" cy="408255"/>
            <a:chOff x="1586708" y="3300455"/>
            <a:chExt cx="103186" cy="316706"/>
          </a:xfrm>
        </p:grpSpPr>
        <p:cxnSp>
          <p:nvCxnSpPr>
            <p:cNvPr id="60" name="Straight Connector 59"/>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63" name="Group 62"/>
          <p:cNvGrpSpPr/>
          <p:nvPr/>
        </p:nvGrpSpPr>
        <p:grpSpPr>
          <a:xfrm>
            <a:off x="6490888" y="3554185"/>
            <a:ext cx="103186" cy="408255"/>
            <a:chOff x="1586708" y="3300455"/>
            <a:chExt cx="103186" cy="316706"/>
          </a:xfrm>
        </p:grpSpPr>
        <p:cxnSp>
          <p:nvCxnSpPr>
            <p:cNvPr id="64" name="Straight Connector 63"/>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67" name="Group 66"/>
          <p:cNvGrpSpPr/>
          <p:nvPr/>
        </p:nvGrpSpPr>
        <p:grpSpPr>
          <a:xfrm>
            <a:off x="7416000" y="4267769"/>
            <a:ext cx="103186" cy="408255"/>
            <a:chOff x="1586708" y="3300455"/>
            <a:chExt cx="103186" cy="316706"/>
          </a:xfrm>
        </p:grpSpPr>
        <p:cxnSp>
          <p:nvCxnSpPr>
            <p:cNvPr id="68" name="Straight Connector 67"/>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71" name="Group 70"/>
          <p:cNvGrpSpPr/>
          <p:nvPr/>
        </p:nvGrpSpPr>
        <p:grpSpPr>
          <a:xfrm>
            <a:off x="7950590" y="3387048"/>
            <a:ext cx="103186" cy="408255"/>
            <a:chOff x="1586708" y="3300455"/>
            <a:chExt cx="103186" cy="316706"/>
          </a:xfrm>
        </p:grpSpPr>
        <p:cxnSp>
          <p:nvCxnSpPr>
            <p:cNvPr id="72" name="Straight Connector 71"/>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75" name="Group 74"/>
          <p:cNvGrpSpPr/>
          <p:nvPr/>
        </p:nvGrpSpPr>
        <p:grpSpPr>
          <a:xfrm>
            <a:off x="9423791" y="3627989"/>
            <a:ext cx="103186" cy="408255"/>
            <a:chOff x="1586708" y="3300455"/>
            <a:chExt cx="103186" cy="316706"/>
          </a:xfrm>
        </p:grpSpPr>
        <p:cxnSp>
          <p:nvCxnSpPr>
            <p:cNvPr id="76" name="Straight Connector 75"/>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grpSp>
        <p:nvGrpSpPr>
          <p:cNvPr id="79" name="Group 78"/>
          <p:cNvGrpSpPr/>
          <p:nvPr/>
        </p:nvGrpSpPr>
        <p:grpSpPr>
          <a:xfrm>
            <a:off x="8898323" y="4754924"/>
            <a:ext cx="103186" cy="408255"/>
            <a:chOff x="1586708" y="3300455"/>
            <a:chExt cx="103186" cy="316706"/>
          </a:xfrm>
        </p:grpSpPr>
        <p:cxnSp>
          <p:nvCxnSpPr>
            <p:cNvPr id="80" name="Straight Connector 79"/>
            <p:cNvCxnSpPr/>
            <p:nvPr/>
          </p:nvCxnSpPr>
          <p:spPr bwMode="auto">
            <a:xfrm>
              <a:off x="1635125" y="3300455"/>
              <a:ext cx="0" cy="311901"/>
            </a:xfrm>
            <a:prstGeom prst="line">
              <a:avLst/>
            </a:prstGeom>
            <a:no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flipH="1">
              <a:off x="1586708" y="3300455"/>
              <a:ext cx="103186" cy="0"/>
            </a:xfrm>
            <a:prstGeom prst="line">
              <a:avLst/>
            </a:prstGeom>
            <a:no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a:off x="1586708" y="3617161"/>
              <a:ext cx="103186" cy="0"/>
            </a:xfrm>
            <a:prstGeom prst="line">
              <a:avLst/>
            </a:prstGeom>
            <a:noFill/>
            <a:ln w="9525" cap="flat" cmpd="sng" algn="ctr">
              <a:solidFill>
                <a:schemeClr val="tx1"/>
              </a:solidFill>
              <a:prstDash val="solid"/>
              <a:round/>
              <a:headEnd type="none" w="med" len="med"/>
              <a:tailEnd type="none" w="med" len="med"/>
            </a:ln>
            <a:effectLst/>
          </p:spPr>
        </p:cxnSp>
      </p:grpSp>
      <p:sp>
        <p:nvSpPr>
          <p:cNvPr id="83" name="TextBox 82"/>
          <p:cNvSpPr txBox="1"/>
          <p:nvPr/>
        </p:nvSpPr>
        <p:spPr>
          <a:xfrm rot="16200000">
            <a:off x="164799" y="3645120"/>
            <a:ext cx="3901281" cy="261610"/>
          </a:xfrm>
          <a:prstGeom prst="rect">
            <a:avLst/>
          </a:prstGeom>
          <a:noFill/>
        </p:spPr>
        <p:txBody>
          <a:bodyPr wrap="square" rtlCol="0">
            <a:spAutoFit/>
          </a:bodyPr>
          <a:lstStyle/>
          <a:p>
            <a:r>
              <a:rPr lang="de-AT" sz="1100" b="1"/>
              <a:t>% Änderung der BMD Gesamthüfte von Baseline</a:t>
            </a:r>
          </a:p>
        </p:txBody>
      </p:sp>
      <p:sp>
        <p:nvSpPr>
          <p:cNvPr id="84" name="TextBox 83"/>
          <p:cNvSpPr txBox="1"/>
          <p:nvPr/>
        </p:nvSpPr>
        <p:spPr>
          <a:xfrm>
            <a:off x="2882979" y="5475125"/>
            <a:ext cx="935279" cy="261610"/>
          </a:xfrm>
          <a:prstGeom prst="rect">
            <a:avLst/>
          </a:prstGeom>
          <a:noFill/>
        </p:spPr>
        <p:txBody>
          <a:bodyPr wrap="square" rtlCol="0">
            <a:spAutoFit/>
          </a:bodyPr>
          <a:lstStyle/>
          <a:p>
            <a:r>
              <a:rPr lang="en-GB" sz="1100" b="1"/>
              <a:t>DECIDE</a:t>
            </a:r>
          </a:p>
        </p:txBody>
      </p:sp>
      <p:sp>
        <p:nvSpPr>
          <p:cNvPr id="85" name="TextBox 84"/>
          <p:cNvSpPr txBox="1"/>
          <p:nvPr/>
        </p:nvSpPr>
        <p:spPr>
          <a:xfrm>
            <a:off x="2683549" y="2844554"/>
            <a:ext cx="935279" cy="261610"/>
          </a:xfrm>
          <a:prstGeom prst="rect">
            <a:avLst/>
          </a:prstGeom>
          <a:noFill/>
        </p:spPr>
        <p:txBody>
          <a:bodyPr wrap="square" rtlCol="0">
            <a:spAutoFit/>
          </a:bodyPr>
          <a:lstStyle>
            <a:defPPr>
              <a:defRPr lang="de-DE"/>
            </a:defPPr>
            <a:lvl1pPr algn="ctr">
              <a:defRPr sz="1100" b="1"/>
            </a:lvl1pPr>
          </a:lstStyle>
          <a:p>
            <a:r>
              <a:rPr lang="en-GB" dirty="0"/>
              <a:t>ALN</a:t>
            </a:r>
          </a:p>
        </p:txBody>
      </p:sp>
      <p:sp>
        <p:nvSpPr>
          <p:cNvPr id="86" name="TextBox 85"/>
          <p:cNvSpPr txBox="1"/>
          <p:nvPr/>
        </p:nvSpPr>
        <p:spPr>
          <a:xfrm>
            <a:off x="3242469" y="2123444"/>
            <a:ext cx="935279" cy="261610"/>
          </a:xfrm>
          <a:prstGeom prst="rect">
            <a:avLst/>
          </a:prstGeom>
          <a:noFill/>
        </p:spPr>
        <p:txBody>
          <a:bodyPr wrap="square" rtlCol="0">
            <a:spAutoFit/>
          </a:bodyPr>
          <a:lstStyle>
            <a:defPPr>
              <a:defRPr lang="de-DE"/>
            </a:defPPr>
            <a:lvl1pPr algn="ctr">
              <a:defRPr sz="1100" b="1"/>
            </a:lvl1pPr>
          </a:lstStyle>
          <a:p>
            <a:r>
              <a:rPr lang="en-GB" dirty="0"/>
              <a:t>DMAB</a:t>
            </a:r>
          </a:p>
        </p:txBody>
      </p:sp>
      <p:sp>
        <p:nvSpPr>
          <p:cNvPr id="87" name="TextBox 86"/>
          <p:cNvSpPr txBox="1"/>
          <p:nvPr/>
        </p:nvSpPr>
        <p:spPr>
          <a:xfrm>
            <a:off x="4138767" y="4049178"/>
            <a:ext cx="935279" cy="261610"/>
          </a:xfrm>
          <a:prstGeom prst="rect">
            <a:avLst/>
          </a:prstGeom>
          <a:noFill/>
        </p:spPr>
        <p:txBody>
          <a:bodyPr wrap="square" rtlCol="0">
            <a:spAutoFit/>
          </a:bodyPr>
          <a:lstStyle>
            <a:defPPr>
              <a:defRPr lang="de-DE"/>
            </a:defPPr>
            <a:lvl1pPr algn="ctr">
              <a:defRPr sz="1100" b="1"/>
            </a:lvl1pPr>
          </a:lstStyle>
          <a:p>
            <a:r>
              <a:rPr lang="en-GB" dirty="0"/>
              <a:t>ALN</a:t>
            </a:r>
          </a:p>
        </p:txBody>
      </p:sp>
      <p:sp>
        <p:nvSpPr>
          <p:cNvPr id="88" name="TextBox 87"/>
          <p:cNvSpPr txBox="1"/>
          <p:nvPr/>
        </p:nvSpPr>
        <p:spPr>
          <a:xfrm>
            <a:off x="5547917" y="4545334"/>
            <a:ext cx="935279" cy="261610"/>
          </a:xfrm>
          <a:prstGeom prst="rect">
            <a:avLst/>
          </a:prstGeom>
          <a:noFill/>
        </p:spPr>
        <p:txBody>
          <a:bodyPr wrap="square" rtlCol="0">
            <a:spAutoFit/>
          </a:bodyPr>
          <a:lstStyle>
            <a:defPPr>
              <a:defRPr lang="de-DE"/>
            </a:defPPr>
            <a:lvl1pPr algn="ctr">
              <a:defRPr sz="1100" b="1"/>
            </a:lvl1pPr>
          </a:lstStyle>
          <a:p>
            <a:r>
              <a:rPr lang="en-GB" dirty="0"/>
              <a:t>RIS</a:t>
            </a:r>
          </a:p>
        </p:txBody>
      </p:sp>
      <p:sp>
        <p:nvSpPr>
          <p:cNvPr id="91" name="TextBox 90"/>
          <p:cNvSpPr txBox="1"/>
          <p:nvPr/>
        </p:nvSpPr>
        <p:spPr>
          <a:xfrm>
            <a:off x="6989640" y="3995959"/>
            <a:ext cx="935279" cy="261610"/>
          </a:xfrm>
          <a:prstGeom prst="rect">
            <a:avLst/>
          </a:prstGeom>
          <a:noFill/>
        </p:spPr>
        <p:txBody>
          <a:bodyPr wrap="square" rtlCol="0">
            <a:spAutoFit/>
          </a:bodyPr>
          <a:lstStyle>
            <a:defPPr>
              <a:defRPr lang="de-DE"/>
            </a:defPPr>
            <a:lvl1pPr algn="ctr">
              <a:defRPr sz="1100" b="1"/>
            </a:lvl1pPr>
          </a:lstStyle>
          <a:p>
            <a:r>
              <a:rPr lang="en-GB" dirty="0"/>
              <a:t>IBN</a:t>
            </a:r>
          </a:p>
        </p:txBody>
      </p:sp>
      <p:sp>
        <p:nvSpPr>
          <p:cNvPr id="93" name="TextBox 92"/>
          <p:cNvSpPr txBox="1"/>
          <p:nvPr/>
        </p:nvSpPr>
        <p:spPr>
          <a:xfrm>
            <a:off x="8479780" y="4486822"/>
            <a:ext cx="935279" cy="261610"/>
          </a:xfrm>
          <a:prstGeom prst="rect">
            <a:avLst/>
          </a:prstGeom>
          <a:noFill/>
        </p:spPr>
        <p:txBody>
          <a:bodyPr wrap="square" rtlCol="0">
            <a:spAutoFit/>
          </a:bodyPr>
          <a:lstStyle>
            <a:defPPr>
              <a:defRPr lang="de-DE"/>
            </a:defPPr>
            <a:lvl1pPr algn="ctr">
              <a:defRPr sz="1100" b="1"/>
            </a:lvl1pPr>
          </a:lstStyle>
          <a:p>
            <a:r>
              <a:rPr lang="en-GB" dirty="0"/>
              <a:t>ZOL</a:t>
            </a:r>
          </a:p>
        </p:txBody>
      </p:sp>
      <p:sp>
        <p:nvSpPr>
          <p:cNvPr id="94" name="TextBox 93"/>
          <p:cNvSpPr txBox="1"/>
          <p:nvPr/>
        </p:nvSpPr>
        <p:spPr>
          <a:xfrm>
            <a:off x="4700066" y="3370975"/>
            <a:ext cx="935279" cy="261610"/>
          </a:xfrm>
          <a:prstGeom prst="rect">
            <a:avLst/>
          </a:prstGeom>
          <a:noFill/>
        </p:spPr>
        <p:txBody>
          <a:bodyPr wrap="square" rtlCol="0">
            <a:spAutoFit/>
          </a:bodyPr>
          <a:lstStyle/>
          <a:p>
            <a:pPr algn="ctr"/>
            <a:r>
              <a:rPr lang="en-GB" sz="1100" b="1"/>
              <a:t>DMAB</a:t>
            </a:r>
          </a:p>
        </p:txBody>
      </p:sp>
      <p:sp>
        <p:nvSpPr>
          <p:cNvPr id="95" name="TextBox 94"/>
          <p:cNvSpPr txBox="1"/>
          <p:nvPr/>
        </p:nvSpPr>
        <p:spPr>
          <a:xfrm>
            <a:off x="6071393" y="3260698"/>
            <a:ext cx="935279" cy="261610"/>
          </a:xfrm>
          <a:prstGeom prst="rect">
            <a:avLst/>
          </a:prstGeom>
          <a:noFill/>
        </p:spPr>
        <p:txBody>
          <a:bodyPr wrap="square" rtlCol="0">
            <a:spAutoFit/>
          </a:bodyPr>
          <a:lstStyle>
            <a:defPPr>
              <a:defRPr lang="de-DE"/>
            </a:defPPr>
            <a:lvl1pPr algn="ctr">
              <a:defRPr sz="1100" b="1"/>
            </a:lvl1pPr>
          </a:lstStyle>
          <a:p>
            <a:r>
              <a:rPr lang="en-GB" dirty="0"/>
              <a:t>DMAB</a:t>
            </a:r>
          </a:p>
        </p:txBody>
      </p:sp>
      <p:sp>
        <p:nvSpPr>
          <p:cNvPr id="96" name="TextBox 95"/>
          <p:cNvSpPr txBox="1"/>
          <p:nvPr/>
        </p:nvSpPr>
        <p:spPr>
          <a:xfrm>
            <a:off x="7529389" y="3120674"/>
            <a:ext cx="935279" cy="261610"/>
          </a:xfrm>
          <a:prstGeom prst="rect">
            <a:avLst/>
          </a:prstGeom>
          <a:noFill/>
        </p:spPr>
        <p:txBody>
          <a:bodyPr wrap="square" rtlCol="0">
            <a:spAutoFit/>
          </a:bodyPr>
          <a:lstStyle>
            <a:defPPr>
              <a:defRPr lang="de-DE"/>
            </a:defPPr>
            <a:lvl1pPr algn="ctr">
              <a:defRPr sz="1100" b="1"/>
            </a:lvl1pPr>
          </a:lstStyle>
          <a:p>
            <a:r>
              <a:rPr lang="en-GB" dirty="0"/>
              <a:t>DMAB</a:t>
            </a:r>
          </a:p>
        </p:txBody>
      </p:sp>
      <p:sp>
        <p:nvSpPr>
          <p:cNvPr id="97" name="TextBox 96"/>
          <p:cNvSpPr txBox="1"/>
          <p:nvPr/>
        </p:nvSpPr>
        <p:spPr>
          <a:xfrm>
            <a:off x="8999296" y="3344681"/>
            <a:ext cx="935279" cy="261610"/>
          </a:xfrm>
          <a:prstGeom prst="rect">
            <a:avLst/>
          </a:prstGeom>
          <a:noFill/>
        </p:spPr>
        <p:txBody>
          <a:bodyPr wrap="square" rtlCol="0">
            <a:spAutoFit/>
          </a:bodyPr>
          <a:lstStyle>
            <a:defPPr>
              <a:defRPr lang="de-DE"/>
            </a:defPPr>
            <a:lvl1pPr algn="ctr">
              <a:defRPr sz="1100" b="1"/>
            </a:lvl1pPr>
          </a:lstStyle>
          <a:p>
            <a:r>
              <a:rPr lang="en-GB" dirty="0"/>
              <a:t>DMAB</a:t>
            </a:r>
          </a:p>
        </p:txBody>
      </p:sp>
      <p:sp>
        <p:nvSpPr>
          <p:cNvPr id="98" name="TextBox 97"/>
          <p:cNvSpPr txBox="1"/>
          <p:nvPr/>
        </p:nvSpPr>
        <p:spPr>
          <a:xfrm>
            <a:off x="4390115" y="5468130"/>
            <a:ext cx="935279" cy="261610"/>
          </a:xfrm>
          <a:prstGeom prst="rect">
            <a:avLst/>
          </a:prstGeom>
          <a:noFill/>
        </p:spPr>
        <p:txBody>
          <a:bodyPr wrap="square" rtlCol="0">
            <a:spAutoFit/>
          </a:bodyPr>
          <a:lstStyle/>
          <a:p>
            <a:r>
              <a:rPr lang="en-GB" sz="1100" b="1"/>
              <a:t>STAND</a:t>
            </a:r>
          </a:p>
        </p:txBody>
      </p:sp>
      <p:sp>
        <p:nvSpPr>
          <p:cNvPr id="99" name="TextBox 98"/>
          <p:cNvSpPr txBox="1"/>
          <p:nvPr/>
        </p:nvSpPr>
        <p:spPr>
          <a:xfrm>
            <a:off x="5854583" y="5460315"/>
            <a:ext cx="935279" cy="261610"/>
          </a:xfrm>
          <a:prstGeom prst="rect">
            <a:avLst/>
          </a:prstGeom>
          <a:noFill/>
        </p:spPr>
        <p:txBody>
          <a:bodyPr wrap="square" rtlCol="0">
            <a:spAutoFit/>
          </a:bodyPr>
          <a:lstStyle/>
          <a:p>
            <a:r>
              <a:rPr lang="en-GB" sz="1100" b="1"/>
              <a:t>TTR</a:t>
            </a:r>
          </a:p>
        </p:txBody>
      </p:sp>
      <p:sp>
        <p:nvSpPr>
          <p:cNvPr id="100" name="TextBox 99"/>
          <p:cNvSpPr txBox="1"/>
          <p:nvPr/>
        </p:nvSpPr>
        <p:spPr>
          <a:xfrm>
            <a:off x="7259514" y="5481427"/>
            <a:ext cx="935279" cy="261610"/>
          </a:xfrm>
          <a:prstGeom prst="rect">
            <a:avLst/>
          </a:prstGeom>
          <a:noFill/>
        </p:spPr>
        <p:txBody>
          <a:bodyPr wrap="square" rtlCol="0">
            <a:spAutoFit/>
          </a:bodyPr>
          <a:lstStyle/>
          <a:p>
            <a:r>
              <a:rPr lang="en-GB" sz="1100" b="1"/>
              <a:t>TTI</a:t>
            </a:r>
          </a:p>
        </p:txBody>
      </p:sp>
      <p:sp>
        <p:nvSpPr>
          <p:cNvPr id="101" name="TextBox 100"/>
          <p:cNvSpPr txBox="1"/>
          <p:nvPr/>
        </p:nvSpPr>
        <p:spPr>
          <a:xfrm>
            <a:off x="8707515" y="5443269"/>
            <a:ext cx="935279" cy="261610"/>
          </a:xfrm>
          <a:prstGeom prst="rect">
            <a:avLst/>
          </a:prstGeom>
          <a:noFill/>
        </p:spPr>
        <p:txBody>
          <a:bodyPr wrap="square" rtlCol="0">
            <a:spAutoFit/>
          </a:bodyPr>
          <a:lstStyle/>
          <a:p>
            <a:r>
              <a:rPr lang="en-GB" sz="1100" b="1"/>
              <a:t>TTZ</a:t>
            </a:r>
          </a:p>
        </p:txBody>
      </p:sp>
      <p:grpSp>
        <p:nvGrpSpPr>
          <p:cNvPr id="110" name="Group 109"/>
          <p:cNvGrpSpPr/>
          <p:nvPr/>
        </p:nvGrpSpPr>
        <p:grpSpPr>
          <a:xfrm>
            <a:off x="3150000" y="1835462"/>
            <a:ext cx="555617" cy="1004658"/>
            <a:chOff x="1492250" y="1442635"/>
            <a:chExt cx="351002" cy="1004658"/>
          </a:xfrm>
        </p:grpSpPr>
        <p:cxnSp>
          <p:nvCxnSpPr>
            <p:cNvPr id="103" name="Straight Connector 102"/>
            <p:cNvCxnSpPr>
              <a:cxnSpLocks/>
            </p:cNvCxnSpPr>
            <p:nvPr/>
          </p:nvCxnSpPr>
          <p:spPr bwMode="auto">
            <a:xfrm>
              <a:off x="1492250" y="1442635"/>
              <a:ext cx="752" cy="1004658"/>
            </a:xfrm>
            <a:prstGeom prst="line">
              <a:avLst/>
            </a:prstGeom>
            <a:noFill/>
            <a:ln w="1270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flipH="1" flipV="1">
              <a:off x="1492250" y="1447069"/>
              <a:ext cx="349251" cy="1399"/>
            </a:xfrm>
            <a:prstGeom prst="line">
              <a:avLst/>
            </a:prstGeom>
            <a:noFill/>
            <a:ln w="1270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1843252" y="1447069"/>
              <a:ext cx="0" cy="265050"/>
            </a:xfrm>
            <a:prstGeom prst="line">
              <a:avLst/>
            </a:prstGeom>
            <a:noFill/>
            <a:ln w="12700" cap="flat" cmpd="sng" algn="ctr">
              <a:solidFill>
                <a:schemeClr val="tx1"/>
              </a:solidFill>
              <a:prstDash val="solid"/>
              <a:round/>
              <a:headEnd type="none" w="med" len="med"/>
              <a:tailEnd type="none" w="med" len="med"/>
            </a:ln>
            <a:effectLst/>
          </p:spPr>
        </p:cxnSp>
      </p:grpSp>
      <p:sp>
        <p:nvSpPr>
          <p:cNvPr id="112" name="TextBox 111"/>
          <p:cNvSpPr txBox="1"/>
          <p:nvPr/>
        </p:nvSpPr>
        <p:spPr>
          <a:xfrm>
            <a:off x="2956881" y="1520116"/>
            <a:ext cx="1471288" cy="276999"/>
          </a:xfrm>
          <a:prstGeom prst="rect">
            <a:avLst/>
          </a:prstGeom>
          <a:noFill/>
        </p:spPr>
        <p:txBody>
          <a:bodyPr wrap="square" rtlCol="0">
            <a:spAutoFit/>
          </a:bodyPr>
          <a:lstStyle/>
          <a:p>
            <a:pPr algn="ctr"/>
            <a:r>
              <a:rPr lang="en-GB" sz="1200" dirty="0"/>
              <a:t>1.0%; </a:t>
            </a:r>
            <a:r>
              <a:rPr lang="en-GB" sz="1050" i="1" dirty="0">
                <a:solidFill>
                  <a:srgbClr val="000000"/>
                </a:solidFill>
              </a:rPr>
              <a:t>p</a:t>
            </a:r>
            <a:r>
              <a:rPr lang="en-GB" sz="1050" dirty="0">
                <a:solidFill>
                  <a:srgbClr val="000000"/>
                </a:solidFill>
              </a:rPr>
              <a:t> &lt; 0.0001</a:t>
            </a:r>
            <a:endParaRPr lang="en-GB" sz="1200" dirty="0"/>
          </a:p>
        </p:txBody>
      </p:sp>
      <p:grpSp>
        <p:nvGrpSpPr>
          <p:cNvPr id="113" name="Group 112"/>
          <p:cNvGrpSpPr/>
          <p:nvPr/>
        </p:nvGrpSpPr>
        <p:grpSpPr>
          <a:xfrm>
            <a:off x="4596885" y="3014833"/>
            <a:ext cx="555617" cy="1007120"/>
            <a:chOff x="1492250" y="1447069"/>
            <a:chExt cx="351002" cy="1007120"/>
          </a:xfrm>
        </p:grpSpPr>
        <p:cxnSp>
          <p:nvCxnSpPr>
            <p:cNvPr id="114" name="Straight Connector 113"/>
            <p:cNvCxnSpPr/>
            <p:nvPr/>
          </p:nvCxnSpPr>
          <p:spPr bwMode="auto">
            <a:xfrm>
              <a:off x="1492250" y="1449531"/>
              <a:ext cx="752" cy="1004658"/>
            </a:xfrm>
            <a:prstGeom prst="line">
              <a:avLst/>
            </a:prstGeom>
            <a:no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flipH="1" flipV="1">
              <a:off x="1492250" y="1447069"/>
              <a:ext cx="349251" cy="1399"/>
            </a:xfrm>
            <a:prstGeom prst="line">
              <a:avLst/>
            </a:prstGeom>
            <a:noFill/>
            <a:ln w="12700"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1843252" y="1447069"/>
              <a:ext cx="0" cy="265050"/>
            </a:xfrm>
            <a:prstGeom prst="line">
              <a:avLst/>
            </a:prstGeom>
            <a:noFill/>
            <a:ln w="12700" cap="flat" cmpd="sng" algn="ctr">
              <a:solidFill>
                <a:schemeClr val="tx1"/>
              </a:solidFill>
              <a:prstDash val="solid"/>
              <a:round/>
              <a:headEnd type="none" w="med" len="med"/>
              <a:tailEnd type="none" w="med" len="med"/>
            </a:ln>
            <a:effectLst/>
          </p:spPr>
        </p:cxnSp>
      </p:grpSp>
      <p:sp>
        <p:nvSpPr>
          <p:cNvPr id="117" name="TextBox 116"/>
          <p:cNvSpPr txBox="1"/>
          <p:nvPr/>
        </p:nvSpPr>
        <p:spPr>
          <a:xfrm>
            <a:off x="4539129" y="2568632"/>
            <a:ext cx="1516495" cy="438582"/>
          </a:xfrm>
          <a:prstGeom prst="rect">
            <a:avLst/>
          </a:prstGeom>
          <a:noFill/>
        </p:spPr>
        <p:txBody>
          <a:bodyPr wrap="square" rtlCol="0">
            <a:spAutoFit/>
          </a:bodyPr>
          <a:lstStyle/>
          <a:p>
            <a:r>
              <a:rPr lang="en-GB" sz="1200" dirty="0"/>
              <a:t>0.9% </a:t>
            </a:r>
            <a:br>
              <a:rPr lang="en-GB" sz="1200" dirty="0"/>
            </a:br>
            <a:r>
              <a:rPr lang="en-GB" sz="1050" i="1" dirty="0"/>
              <a:t>p</a:t>
            </a:r>
            <a:r>
              <a:rPr lang="en-GB" sz="1050" dirty="0"/>
              <a:t> &lt; 0.0001</a:t>
            </a:r>
          </a:p>
        </p:txBody>
      </p:sp>
      <p:grpSp>
        <p:nvGrpSpPr>
          <p:cNvPr id="118" name="Group 117"/>
          <p:cNvGrpSpPr/>
          <p:nvPr/>
        </p:nvGrpSpPr>
        <p:grpSpPr>
          <a:xfrm>
            <a:off x="5980705" y="2976464"/>
            <a:ext cx="555617" cy="1533275"/>
            <a:chOff x="1492250" y="1447069"/>
            <a:chExt cx="351002" cy="1533275"/>
          </a:xfrm>
        </p:grpSpPr>
        <p:cxnSp>
          <p:nvCxnSpPr>
            <p:cNvPr id="119" name="Straight Connector 118"/>
            <p:cNvCxnSpPr/>
            <p:nvPr/>
          </p:nvCxnSpPr>
          <p:spPr bwMode="auto">
            <a:xfrm>
              <a:off x="1492250" y="1449531"/>
              <a:ext cx="0" cy="1530813"/>
            </a:xfrm>
            <a:prstGeom prst="line">
              <a:avLst/>
            </a:prstGeom>
            <a:noFill/>
            <a:ln w="127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H="1" flipV="1">
              <a:off x="1492250" y="1447069"/>
              <a:ext cx="349251" cy="1399"/>
            </a:xfrm>
            <a:prstGeom prst="line">
              <a:avLst/>
            </a:prstGeom>
            <a:noFill/>
            <a:ln w="127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1843252" y="1447069"/>
              <a:ext cx="0" cy="265050"/>
            </a:xfrm>
            <a:prstGeom prst="line">
              <a:avLst/>
            </a:prstGeom>
            <a:noFill/>
            <a:ln w="12700" cap="flat" cmpd="sng" algn="ctr">
              <a:solidFill>
                <a:schemeClr val="tx1"/>
              </a:solidFill>
              <a:prstDash val="solid"/>
              <a:round/>
              <a:headEnd type="none" w="med" len="med"/>
              <a:tailEnd type="none" w="med" len="med"/>
            </a:ln>
            <a:effectLst/>
          </p:spPr>
        </p:cxnSp>
      </p:grpSp>
      <p:sp>
        <p:nvSpPr>
          <p:cNvPr id="122" name="TextBox 121"/>
          <p:cNvSpPr txBox="1"/>
          <p:nvPr/>
        </p:nvSpPr>
        <p:spPr>
          <a:xfrm>
            <a:off x="5986120" y="2543617"/>
            <a:ext cx="1141712" cy="438582"/>
          </a:xfrm>
          <a:prstGeom prst="rect">
            <a:avLst/>
          </a:prstGeom>
          <a:noFill/>
        </p:spPr>
        <p:txBody>
          <a:bodyPr wrap="square" rtlCol="0">
            <a:spAutoFit/>
          </a:bodyPr>
          <a:lstStyle/>
          <a:p>
            <a:r>
              <a:rPr lang="en-GB" sz="1200" dirty="0"/>
              <a:t>1.6% </a:t>
            </a:r>
            <a:br>
              <a:rPr lang="en-GB" sz="1200" dirty="0"/>
            </a:br>
            <a:r>
              <a:rPr lang="en-GB" sz="1050" i="1" dirty="0">
                <a:solidFill>
                  <a:srgbClr val="000000"/>
                </a:solidFill>
              </a:rPr>
              <a:t>p</a:t>
            </a:r>
            <a:r>
              <a:rPr lang="en-GB" sz="1050" dirty="0">
                <a:solidFill>
                  <a:srgbClr val="000000"/>
                </a:solidFill>
              </a:rPr>
              <a:t> &lt; 0.0001</a:t>
            </a:r>
            <a:endParaRPr lang="en-GB" sz="1200" dirty="0"/>
          </a:p>
        </p:txBody>
      </p:sp>
      <p:grpSp>
        <p:nvGrpSpPr>
          <p:cNvPr id="124" name="Group 123"/>
          <p:cNvGrpSpPr/>
          <p:nvPr/>
        </p:nvGrpSpPr>
        <p:grpSpPr>
          <a:xfrm>
            <a:off x="8946428" y="2938357"/>
            <a:ext cx="518527" cy="1530813"/>
            <a:chOff x="1492250" y="1440478"/>
            <a:chExt cx="349251" cy="1530813"/>
          </a:xfrm>
        </p:grpSpPr>
        <p:cxnSp>
          <p:nvCxnSpPr>
            <p:cNvPr id="125" name="Straight Connector 124"/>
            <p:cNvCxnSpPr/>
            <p:nvPr/>
          </p:nvCxnSpPr>
          <p:spPr bwMode="auto">
            <a:xfrm>
              <a:off x="1492250" y="1440478"/>
              <a:ext cx="0" cy="1530813"/>
            </a:xfrm>
            <a:prstGeom prst="line">
              <a:avLst/>
            </a:prstGeom>
            <a:noFill/>
            <a:ln w="127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flipH="1" flipV="1">
              <a:off x="1492250" y="1447069"/>
              <a:ext cx="349251" cy="1399"/>
            </a:xfrm>
            <a:prstGeom prst="line">
              <a:avLst/>
            </a:prstGeom>
            <a:noFill/>
            <a:ln w="1270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1837533" y="1447069"/>
              <a:ext cx="0" cy="393155"/>
            </a:xfrm>
            <a:prstGeom prst="line">
              <a:avLst/>
            </a:prstGeom>
            <a:noFill/>
            <a:ln w="12700" cap="flat" cmpd="sng" algn="ctr">
              <a:solidFill>
                <a:schemeClr val="tx1"/>
              </a:solidFill>
              <a:prstDash val="solid"/>
              <a:round/>
              <a:headEnd type="none" w="med" len="med"/>
              <a:tailEnd type="none" w="med" len="med"/>
            </a:ln>
            <a:effectLst/>
          </p:spPr>
        </p:cxnSp>
      </p:grpSp>
      <p:sp>
        <p:nvSpPr>
          <p:cNvPr id="128" name="TextBox 127"/>
          <p:cNvSpPr txBox="1"/>
          <p:nvPr/>
        </p:nvSpPr>
        <p:spPr>
          <a:xfrm>
            <a:off x="8898323" y="2522615"/>
            <a:ext cx="1347835" cy="438582"/>
          </a:xfrm>
          <a:prstGeom prst="rect">
            <a:avLst/>
          </a:prstGeom>
          <a:noFill/>
        </p:spPr>
        <p:txBody>
          <a:bodyPr wrap="square" rtlCol="0">
            <a:spAutoFit/>
          </a:bodyPr>
          <a:lstStyle/>
          <a:p>
            <a:r>
              <a:rPr lang="en-GB" sz="1200" dirty="0"/>
              <a:t>1.4% </a:t>
            </a:r>
            <a:br>
              <a:rPr lang="en-GB" sz="1200" dirty="0"/>
            </a:br>
            <a:r>
              <a:rPr lang="en-GB" sz="1050" i="1" dirty="0"/>
              <a:t>p</a:t>
            </a:r>
            <a:r>
              <a:rPr lang="en-GB" sz="1050" dirty="0"/>
              <a:t> &lt; 0.0001</a:t>
            </a:r>
            <a:endParaRPr lang="en-GB" sz="1200" dirty="0"/>
          </a:p>
        </p:txBody>
      </p:sp>
      <p:grpSp>
        <p:nvGrpSpPr>
          <p:cNvPr id="131" name="Group 130"/>
          <p:cNvGrpSpPr/>
          <p:nvPr/>
        </p:nvGrpSpPr>
        <p:grpSpPr>
          <a:xfrm>
            <a:off x="7463564" y="2702227"/>
            <a:ext cx="518527" cy="393155"/>
            <a:chOff x="1492250" y="1447069"/>
            <a:chExt cx="349251" cy="393155"/>
          </a:xfrm>
        </p:grpSpPr>
        <p:cxnSp>
          <p:nvCxnSpPr>
            <p:cNvPr id="133" name="Straight Connector 132"/>
            <p:cNvCxnSpPr/>
            <p:nvPr/>
          </p:nvCxnSpPr>
          <p:spPr bwMode="auto">
            <a:xfrm flipH="1" flipV="1">
              <a:off x="1492250" y="1447069"/>
              <a:ext cx="349251" cy="1399"/>
            </a:xfrm>
            <a:prstGeom prst="line">
              <a:avLst/>
            </a:prstGeom>
            <a:noFill/>
            <a:ln w="12700"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a:off x="1837533" y="1447069"/>
              <a:ext cx="0" cy="393155"/>
            </a:xfrm>
            <a:prstGeom prst="line">
              <a:avLst/>
            </a:prstGeom>
            <a:noFill/>
            <a:ln w="12700" cap="flat" cmpd="sng" algn="ctr">
              <a:solidFill>
                <a:schemeClr val="tx1"/>
              </a:solidFill>
              <a:prstDash val="solid"/>
              <a:round/>
              <a:headEnd type="none" w="med" len="med"/>
              <a:tailEnd type="none" w="med" len="med"/>
            </a:ln>
            <a:effectLst/>
          </p:spPr>
        </p:cxnSp>
      </p:grpSp>
      <p:sp>
        <p:nvSpPr>
          <p:cNvPr id="135" name="TextBox 134"/>
          <p:cNvSpPr txBox="1"/>
          <p:nvPr/>
        </p:nvSpPr>
        <p:spPr>
          <a:xfrm>
            <a:off x="7441724" y="2252993"/>
            <a:ext cx="1141711" cy="438582"/>
          </a:xfrm>
          <a:prstGeom prst="rect">
            <a:avLst/>
          </a:prstGeom>
          <a:noFill/>
        </p:spPr>
        <p:txBody>
          <a:bodyPr wrap="square" rtlCol="0">
            <a:spAutoFit/>
          </a:bodyPr>
          <a:lstStyle/>
          <a:p>
            <a:r>
              <a:rPr lang="en-GB" sz="1200" dirty="0"/>
              <a:t>1.1% </a:t>
            </a:r>
            <a:br>
              <a:rPr lang="en-GB" sz="1200" dirty="0"/>
            </a:br>
            <a:r>
              <a:rPr lang="en-GB" sz="1050" i="1" dirty="0"/>
              <a:t>p</a:t>
            </a:r>
            <a:r>
              <a:rPr lang="en-GB" sz="1050" dirty="0"/>
              <a:t> &lt; 0.001</a:t>
            </a:r>
            <a:endParaRPr lang="en-GB" sz="1200" dirty="0"/>
          </a:p>
        </p:txBody>
      </p:sp>
      <p:sp>
        <p:nvSpPr>
          <p:cNvPr id="4" name="Rectangle 3"/>
          <p:cNvSpPr/>
          <p:nvPr/>
        </p:nvSpPr>
        <p:spPr>
          <a:xfrm>
            <a:off x="2409697" y="5789846"/>
            <a:ext cx="7694857" cy="246221"/>
          </a:xfrm>
          <a:prstGeom prst="rect">
            <a:avLst/>
          </a:prstGeom>
          <a:ln>
            <a:solidFill>
              <a:schemeClr val="tx1"/>
            </a:solidFill>
          </a:ln>
        </p:spPr>
        <p:txBody>
          <a:bodyPr wrap="square">
            <a:spAutoFit/>
          </a:bodyPr>
          <a:lstStyle/>
          <a:p>
            <a:pPr algn="ctr"/>
            <a:r>
              <a:rPr lang="de-AT" sz="1000" dirty="0"/>
              <a:t>Grafik dient nur illustrativen Zwecken. Ergebnisse der unterschiedlichen Studien können nicht direkt verglichen werden.</a:t>
            </a:r>
          </a:p>
        </p:txBody>
      </p:sp>
      <p:sp>
        <p:nvSpPr>
          <p:cNvPr id="5" name="TextBox 4">
            <a:extLst>
              <a:ext uri="{FF2B5EF4-FFF2-40B4-BE49-F238E27FC236}">
                <a16:creationId xmlns:a16="http://schemas.microsoft.com/office/drawing/2014/main" id="{2609AA60-A53D-462E-B979-99BA046863D4}"/>
              </a:ext>
            </a:extLst>
          </p:cNvPr>
          <p:cNvSpPr txBox="1"/>
          <p:nvPr/>
        </p:nvSpPr>
        <p:spPr>
          <a:xfrm>
            <a:off x="2516680" y="1183083"/>
            <a:ext cx="1978657" cy="276999"/>
          </a:xfrm>
          <a:prstGeom prst="rect">
            <a:avLst/>
          </a:prstGeom>
          <a:noFill/>
        </p:spPr>
        <p:txBody>
          <a:bodyPr wrap="square" rtlCol="0">
            <a:spAutoFit/>
          </a:bodyPr>
          <a:lstStyle>
            <a:defPPr>
              <a:defRPr lang="de-DE"/>
            </a:defPPr>
            <a:lvl1pPr algn="ctr">
              <a:defRPr sz="1200"/>
            </a:lvl1pPr>
          </a:lstStyle>
          <a:p>
            <a:r>
              <a:rPr lang="de-AT" dirty="0"/>
              <a:t>Therapienaive Patienten</a:t>
            </a:r>
          </a:p>
        </p:txBody>
      </p:sp>
      <p:cxnSp>
        <p:nvCxnSpPr>
          <p:cNvPr id="8" name="Straight Connector 7">
            <a:extLst>
              <a:ext uri="{FF2B5EF4-FFF2-40B4-BE49-F238E27FC236}">
                <a16:creationId xmlns:a16="http://schemas.microsoft.com/office/drawing/2014/main" id="{38C5FF4E-E3A0-4296-9FEE-13C23FFF021D}"/>
              </a:ext>
            </a:extLst>
          </p:cNvPr>
          <p:cNvCxnSpPr/>
          <p:nvPr/>
        </p:nvCxnSpPr>
        <p:spPr bwMode="auto">
          <a:xfrm>
            <a:off x="2914456" y="1488437"/>
            <a:ext cx="1183105" cy="0"/>
          </a:xfrm>
          <a:prstGeom prst="line">
            <a:avLst/>
          </a:prstGeom>
          <a:noFill/>
          <a:ln w="9525" cap="flat" cmpd="sng" algn="ctr">
            <a:solidFill>
              <a:schemeClr val="tx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8D7187A3-34C6-4B30-8B09-615216EAEBBC}"/>
              </a:ext>
            </a:extLst>
          </p:cNvPr>
          <p:cNvCxnSpPr>
            <a:cxnSpLocks/>
          </p:cNvCxnSpPr>
          <p:nvPr/>
        </p:nvCxnSpPr>
        <p:spPr bwMode="auto">
          <a:xfrm>
            <a:off x="4364812" y="2014932"/>
            <a:ext cx="5569762" cy="0"/>
          </a:xfrm>
          <a:prstGeom prst="line">
            <a:avLst/>
          </a:prstGeom>
          <a:noFill/>
          <a:ln w="9525" cap="flat" cmpd="sng" algn="ctr">
            <a:solidFill>
              <a:schemeClr val="tx1"/>
            </a:solidFill>
            <a:prstDash val="solid"/>
            <a:round/>
            <a:headEnd type="none" w="med" len="med"/>
            <a:tailEnd type="none" w="med" len="med"/>
          </a:ln>
          <a:effectLst/>
        </p:spPr>
      </p:cxnSp>
      <p:sp>
        <p:nvSpPr>
          <p:cNvPr id="129" name="TextBox 128">
            <a:extLst>
              <a:ext uri="{FF2B5EF4-FFF2-40B4-BE49-F238E27FC236}">
                <a16:creationId xmlns:a16="http://schemas.microsoft.com/office/drawing/2014/main" id="{3C387418-BA78-4F61-871A-FA1B3508F925}"/>
              </a:ext>
            </a:extLst>
          </p:cNvPr>
          <p:cNvSpPr txBox="1"/>
          <p:nvPr/>
        </p:nvSpPr>
        <p:spPr>
          <a:xfrm>
            <a:off x="5559217" y="1705958"/>
            <a:ext cx="3180952" cy="276999"/>
          </a:xfrm>
          <a:prstGeom prst="rect">
            <a:avLst/>
          </a:prstGeom>
          <a:noFill/>
        </p:spPr>
        <p:txBody>
          <a:bodyPr wrap="square" rtlCol="0">
            <a:spAutoFit/>
          </a:bodyPr>
          <a:lstStyle/>
          <a:p>
            <a:pPr algn="ctr"/>
            <a:r>
              <a:rPr lang="de-AT" sz="1200" dirty="0"/>
              <a:t>Vortherapierte Patienten</a:t>
            </a:r>
          </a:p>
        </p:txBody>
      </p:sp>
      <p:cxnSp>
        <p:nvCxnSpPr>
          <p:cNvPr id="137" name="Straight Connector 136">
            <a:extLst>
              <a:ext uri="{FF2B5EF4-FFF2-40B4-BE49-F238E27FC236}">
                <a16:creationId xmlns:a16="http://schemas.microsoft.com/office/drawing/2014/main" id="{2F1340D7-77D0-4E3E-A36B-574CEA79680C}"/>
              </a:ext>
            </a:extLst>
          </p:cNvPr>
          <p:cNvCxnSpPr/>
          <p:nvPr/>
        </p:nvCxnSpPr>
        <p:spPr bwMode="auto">
          <a:xfrm>
            <a:off x="7456963" y="2694902"/>
            <a:ext cx="0" cy="1296000"/>
          </a:xfrm>
          <a:prstGeom prst="line">
            <a:avLst/>
          </a:prstGeom>
          <a:noFill/>
          <a:ln w="12700" cap="flat" cmpd="sng" algn="ctr">
            <a:solidFill>
              <a:schemeClr val="tx1"/>
            </a:solidFill>
            <a:prstDash val="solid"/>
            <a:round/>
            <a:headEnd type="none" w="med" len="med"/>
            <a:tailEnd type="none" w="med" len="med"/>
          </a:ln>
          <a:effectLst/>
        </p:spPr>
      </p:cxnSp>
      <p:sp>
        <p:nvSpPr>
          <p:cNvPr id="138" name="Text Placeholder 7">
            <a:extLst>
              <a:ext uri="{FF2B5EF4-FFF2-40B4-BE49-F238E27FC236}">
                <a16:creationId xmlns:a16="http://schemas.microsoft.com/office/drawing/2014/main" id="{3C887423-4603-4DC5-B5EF-86987635F939}"/>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GB" sz="900" dirty="0">
                <a:solidFill>
                  <a:schemeClr val="tx1"/>
                </a:solidFill>
              </a:rPr>
              <a:t>ALN – Alendronate; DMAB – Denosumab; RIS – Risedronate; IBN – Ibandronate; ZOL – Zoledronate</a:t>
            </a:r>
          </a:p>
          <a:p>
            <a:r>
              <a:rPr lang="en-GB" sz="900" dirty="0">
                <a:solidFill>
                  <a:schemeClr val="tx1"/>
                </a:solidFill>
              </a:rPr>
              <a:t>TTR – transition to risedronate, TTI – transition to ibandronate, TTZ – transition to zoledronate; </a:t>
            </a:r>
            <a:r>
              <a:rPr lang="en-GB" sz="900" dirty="0" err="1">
                <a:solidFill>
                  <a:schemeClr val="tx1"/>
                </a:solidFill>
              </a:rPr>
              <a:t>Daten</a:t>
            </a:r>
            <a:r>
              <a:rPr lang="en-GB" sz="900" dirty="0">
                <a:solidFill>
                  <a:schemeClr val="tx1"/>
                </a:solidFill>
              </a:rPr>
              <a:t> </a:t>
            </a:r>
            <a:r>
              <a:rPr lang="en-GB" sz="900" dirty="0" err="1">
                <a:solidFill>
                  <a:schemeClr val="tx1"/>
                </a:solidFill>
              </a:rPr>
              <a:t>sind</a:t>
            </a:r>
            <a:r>
              <a:rPr lang="en-GB" sz="900" dirty="0">
                <a:solidFill>
                  <a:schemeClr val="tx1"/>
                </a:solidFill>
              </a:rPr>
              <a:t> least-squares means and 95% confidence intervals. Miller PD, et al. </a:t>
            </a:r>
            <a:r>
              <a:rPr lang="en-GB" sz="900" i="1" dirty="0">
                <a:solidFill>
                  <a:schemeClr val="tx1"/>
                </a:solidFill>
              </a:rPr>
              <a:t>ASBMR </a:t>
            </a:r>
            <a:r>
              <a:rPr lang="en-GB" sz="900" dirty="0">
                <a:solidFill>
                  <a:schemeClr val="tx1"/>
                </a:solidFill>
              </a:rPr>
              <a:t>2015 poster SU0340 (Data adapted from Roux C, et al. </a:t>
            </a:r>
            <a:r>
              <a:rPr lang="en-GB" sz="900" i="1" dirty="0">
                <a:solidFill>
                  <a:schemeClr val="tx1"/>
                </a:solidFill>
              </a:rPr>
              <a:t>Bone</a:t>
            </a:r>
            <a:r>
              <a:rPr lang="en-GB" sz="900" dirty="0">
                <a:solidFill>
                  <a:schemeClr val="tx1"/>
                </a:solidFill>
              </a:rPr>
              <a:t>. 2014; 58: 48-54. </a:t>
            </a:r>
            <a:r>
              <a:rPr lang="en-GB" sz="900" dirty="0" err="1">
                <a:solidFill>
                  <a:schemeClr val="tx1"/>
                </a:solidFill>
              </a:rPr>
              <a:t>Recknor</a:t>
            </a:r>
            <a:r>
              <a:rPr lang="en-GB" sz="900" dirty="0">
                <a:solidFill>
                  <a:schemeClr val="tx1"/>
                </a:solidFill>
              </a:rPr>
              <a:t> C, et al. </a:t>
            </a:r>
            <a:r>
              <a:rPr lang="en-GB" sz="900" i="1" dirty="0" err="1">
                <a:solidFill>
                  <a:schemeClr val="tx1"/>
                </a:solidFill>
              </a:rPr>
              <a:t>Obstet</a:t>
            </a:r>
            <a:r>
              <a:rPr lang="en-GB" sz="900" i="1" dirty="0">
                <a:solidFill>
                  <a:schemeClr val="tx1"/>
                </a:solidFill>
              </a:rPr>
              <a:t> Gynecol</a:t>
            </a:r>
            <a:r>
              <a:rPr lang="en-GB" sz="900" dirty="0">
                <a:solidFill>
                  <a:schemeClr val="tx1"/>
                </a:solidFill>
              </a:rPr>
              <a:t>. 2013; 121: 1291-9.. Kendler DL, et al. </a:t>
            </a:r>
            <a:r>
              <a:rPr lang="en-GB" sz="900" i="1" dirty="0">
                <a:solidFill>
                  <a:schemeClr val="tx1"/>
                </a:solidFill>
              </a:rPr>
              <a:t>J Bone Miner </a:t>
            </a:r>
            <a:r>
              <a:rPr lang="en-GB" sz="900" dirty="0">
                <a:solidFill>
                  <a:schemeClr val="tx1"/>
                </a:solidFill>
              </a:rPr>
              <a:t>Res. 2010; 25: 72-81. Brown JP, et al. </a:t>
            </a:r>
            <a:r>
              <a:rPr lang="en-GB" sz="900" i="1" dirty="0">
                <a:solidFill>
                  <a:schemeClr val="tx1"/>
                </a:solidFill>
              </a:rPr>
              <a:t>J Bone Miner Res</a:t>
            </a:r>
            <a:r>
              <a:rPr lang="en-GB" sz="900" dirty="0">
                <a:solidFill>
                  <a:schemeClr val="tx1"/>
                </a:solidFill>
              </a:rPr>
              <a:t>. 2009; 24: 153-161. Miller PD, et al. </a:t>
            </a:r>
            <a:r>
              <a:rPr lang="en-GB" sz="900" i="1" dirty="0">
                <a:solidFill>
                  <a:schemeClr val="tx1"/>
                </a:solidFill>
              </a:rPr>
              <a:t>J Clin Endocrinol </a:t>
            </a:r>
            <a:r>
              <a:rPr lang="en-GB" sz="900" i="1" dirty="0" err="1">
                <a:solidFill>
                  <a:schemeClr val="tx1"/>
                </a:solidFill>
              </a:rPr>
              <a:t>Metab</a:t>
            </a:r>
            <a:r>
              <a:rPr lang="en-GB" sz="900" dirty="0">
                <a:solidFill>
                  <a:schemeClr val="tx1"/>
                </a:solidFill>
              </a:rPr>
              <a:t>. 2016; 101: 3163-3170)</a:t>
            </a:r>
          </a:p>
        </p:txBody>
      </p:sp>
    </p:spTree>
    <p:extLst>
      <p:ext uri="{BB962C8B-B14F-4D97-AF65-F5344CB8AC3E}">
        <p14:creationId xmlns:p14="http://schemas.microsoft.com/office/powerpoint/2010/main" val="94984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6">
            <a:extLst>
              <a:ext uri="{FF2B5EF4-FFF2-40B4-BE49-F238E27FC236}">
                <a16:creationId xmlns:a16="http://schemas.microsoft.com/office/drawing/2014/main" id="{89DB7108-3B1D-448C-97F6-98AFAF24BD95}"/>
              </a:ext>
            </a:extLst>
          </p:cNvPr>
          <p:cNvGraphicFramePr>
            <a:graphicFrameLocks noGrp="1"/>
          </p:cNvGraphicFramePr>
          <p:nvPr>
            <p:ph idx="4294967295"/>
            <p:extLst>
              <p:ext uri="{D42A27DB-BD31-4B8C-83A1-F6EECF244321}">
                <p14:modId xmlns:p14="http://schemas.microsoft.com/office/powerpoint/2010/main" val="449499635"/>
              </p:ext>
            </p:extLst>
          </p:nvPr>
        </p:nvGraphicFramePr>
        <p:xfrm>
          <a:off x="1646590" y="618798"/>
          <a:ext cx="9066891" cy="5699760"/>
        </p:xfrm>
        <a:graphic>
          <a:graphicData uri="http://schemas.openxmlformats.org/drawingml/2006/table">
            <a:tbl>
              <a:tblPr firstRow="1" bandRow="1">
                <a:tableStyleId>{93296810-A885-4BE3-A3E7-6D5BEEA58F35}</a:tableStyleId>
              </a:tblPr>
              <a:tblGrid>
                <a:gridCol w="3379156">
                  <a:extLst>
                    <a:ext uri="{9D8B030D-6E8A-4147-A177-3AD203B41FA5}">
                      <a16:colId xmlns:a16="http://schemas.microsoft.com/office/drawing/2014/main" val="20000"/>
                    </a:ext>
                  </a:extLst>
                </a:gridCol>
                <a:gridCol w="1161044">
                  <a:extLst>
                    <a:ext uri="{9D8B030D-6E8A-4147-A177-3AD203B41FA5}">
                      <a16:colId xmlns:a16="http://schemas.microsoft.com/office/drawing/2014/main" val="20001"/>
                    </a:ext>
                  </a:extLst>
                </a:gridCol>
                <a:gridCol w="4526691">
                  <a:extLst>
                    <a:ext uri="{9D8B030D-6E8A-4147-A177-3AD203B41FA5}">
                      <a16:colId xmlns:a16="http://schemas.microsoft.com/office/drawing/2014/main" val="20002"/>
                    </a:ext>
                  </a:extLst>
                </a:gridCol>
              </a:tblGrid>
              <a:tr h="210440">
                <a:tc>
                  <a:txBody>
                    <a:bodyPr/>
                    <a:lstStyle/>
                    <a:p>
                      <a:r>
                        <a:rPr lang="en-GB" sz="1100" dirty="0" err="1">
                          <a:solidFill>
                            <a:schemeClr val="bg1"/>
                          </a:solidFill>
                        </a:rPr>
                        <a:t>Systemorganklassen</a:t>
                      </a:r>
                      <a:r>
                        <a:rPr lang="en-GB" sz="1100" dirty="0">
                          <a:solidFill>
                            <a:schemeClr val="bg1"/>
                          </a:solidFill>
                        </a:rPr>
                        <a:t> </a:t>
                      </a:r>
                      <a:r>
                        <a:rPr lang="en-GB" sz="1100" dirty="0" err="1">
                          <a:solidFill>
                            <a:schemeClr val="bg1"/>
                          </a:solidFill>
                        </a:rPr>
                        <a:t>gemäß</a:t>
                      </a:r>
                      <a:r>
                        <a:rPr lang="en-GB" sz="1100" dirty="0">
                          <a:solidFill>
                            <a:schemeClr val="bg1"/>
                          </a:solidFill>
                        </a:rPr>
                        <a:t> MedDRA</a:t>
                      </a:r>
                    </a:p>
                  </a:txBody>
                  <a:tcPr>
                    <a:lnB w="12700" cap="flat" cmpd="sng" algn="ctr">
                      <a:solidFill>
                        <a:schemeClr val="tx1"/>
                      </a:solidFill>
                      <a:prstDash val="solid"/>
                      <a:round/>
                      <a:headEnd type="none" w="med" len="med"/>
                      <a:tailEnd type="none" w="med" len="med"/>
                    </a:lnB>
                    <a:solidFill>
                      <a:srgbClr val="006FAC"/>
                    </a:solidFill>
                  </a:tcPr>
                </a:tc>
                <a:tc>
                  <a:txBody>
                    <a:bodyPr/>
                    <a:lstStyle/>
                    <a:p>
                      <a:r>
                        <a:rPr lang="en-GB" sz="1100" dirty="0" err="1">
                          <a:solidFill>
                            <a:schemeClr val="bg1"/>
                          </a:solidFill>
                        </a:rPr>
                        <a:t>Häufigkeit</a:t>
                      </a:r>
                      <a:endParaRPr lang="en-GB" sz="1100" dirty="0">
                        <a:solidFill>
                          <a:schemeClr val="bg1"/>
                        </a:solidFill>
                      </a:endParaRPr>
                    </a:p>
                  </a:txBody>
                  <a:tcPr>
                    <a:lnB w="12700" cap="flat" cmpd="sng" algn="ctr">
                      <a:solidFill>
                        <a:schemeClr val="tx1"/>
                      </a:solidFill>
                      <a:prstDash val="solid"/>
                      <a:round/>
                      <a:headEnd type="none" w="med" len="med"/>
                      <a:tailEnd type="none" w="med" len="med"/>
                    </a:lnB>
                    <a:solidFill>
                      <a:srgbClr val="006FAC"/>
                    </a:solidFill>
                  </a:tcPr>
                </a:tc>
                <a:tc>
                  <a:txBody>
                    <a:bodyPr/>
                    <a:lstStyle/>
                    <a:p>
                      <a:r>
                        <a:rPr lang="en-GB" sz="1100" dirty="0" err="1">
                          <a:solidFill>
                            <a:schemeClr val="bg1"/>
                          </a:solidFill>
                        </a:rPr>
                        <a:t>Unerwünschte</a:t>
                      </a:r>
                      <a:r>
                        <a:rPr lang="en-GB" sz="1100" dirty="0">
                          <a:solidFill>
                            <a:schemeClr val="bg1"/>
                          </a:solidFill>
                        </a:rPr>
                        <a:t> </a:t>
                      </a:r>
                      <a:r>
                        <a:rPr lang="en-GB" sz="1100" dirty="0" err="1">
                          <a:solidFill>
                            <a:schemeClr val="bg1"/>
                          </a:solidFill>
                        </a:rPr>
                        <a:t>Wirkungen</a:t>
                      </a:r>
                      <a:endParaRPr lang="en-GB" sz="1100" dirty="0">
                        <a:solidFill>
                          <a:schemeClr val="bg1"/>
                        </a:solidFill>
                      </a:endParaRPr>
                    </a:p>
                  </a:txBody>
                  <a:tcPr>
                    <a:lnB w="12700" cap="flat" cmpd="sng" algn="ctr">
                      <a:solidFill>
                        <a:schemeClr val="tx1"/>
                      </a:solidFill>
                      <a:prstDash val="solid"/>
                      <a:round/>
                      <a:headEnd type="none" w="med" len="med"/>
                      <a:tailEnd type="none" w="med" len="med"/>
                    </a:lnB>
                    <a:solidFill>
                      <a:srgbClr val="006FAC"/>
                    </a:solidFill>
                  </a:tcPr>
                </a:tc>
                <a:extLst>
                  <a:ext uri="{0D108BD9-81ED-4DB2-BD59-A6C34878D82A}">
                    <a16:rowId xmlns:a16="http://schemas.microsoft.com/office/drawing/2014/main" val="10000"/>
                  </a:ext>
                </a:extLst>
              </a:tr>
              <a:tr h="255897">
                <a:tc rowSpan="5">
                  <a:txBody>
                    <a:bodyPr/>
                    <a:lstStyle/>
                    <a:p>
                      <a:r>
                        <a:rPr lang="de-AT" sz="1100" b="1" kern="1200" baseline="0" dirty="0">
                          <a:solidFill>
                            <a:schemeClr val="tx1"/>
                          </a:solidFill>
                          <a:latin typeface="+mn-lt"/>
                          <a:ea typeface="+mn-ea"/>
                          <a:cs typeface="+mn-cs"/>
                        </a:rPr>
                        <a:t>Infektionen und parasitäre Erkrankungen</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AT" sz="1100" noProof="0" dirty="0">
                          <a:solidFill>
                            <a:schemeClr val="tx1"/>
                          </a:solidFill>
                        </a:rPr>
                        <a:t>Häufig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de-AT" sz="1100" kern="1200" dirty="0">
                          <a:solidFill>
                            <a:schemeClr val="tx1"/>
                          </a:solidFill>
                          <a:latin typeface="+mn-lt"/>
                          <a:ea typeface="+mn-ea"/>
                          <a:cs typeface="+mn-cs"/>
                        </a:rPr>
                        <a:t>Harnwegsinfektion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897">
                <a:tc vMerge="1">
                  <a:txBody>
                    <a:bodyPr/>
                    <a:lstStyle/>
                    <a:p>
                      <a:endParaRPr lang="de-AT"/>
                    </a:p>
                  </a:txBody>
                  <a:tcPr/>
                </a:tc>
                <a:tc>
                  <a:txBody>
                    <a:bodyPr/>
                    <a:lstStyle/>
                    <a:p>
                      <a:r>
                        <a:rPr lang="de-AT" sz="1100" noProof="0" dirty="0">
                          <a:solidFill>
                            <a:schemeClr val="tx1"/>
                          </a:solidFill>
                        </a:rPr>
                        <a:t>Häufig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AT" sz="1100" kern="1200" dirty="0">
                          <a:solidFill>
                            <a:schemeClr val="tx1"/>
                          </a:solidFill>
                          <a:latin typeface="+mn-lt"/>
                          <a:ea typeface="+mn-ea"/>
                          <a:cs typeface="+mn-cs"/>
                        </a:rPr>
                        <a:t>Infektion der oberen Atemwege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803618"/>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Gelegentlich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AT" sz="1100" kern="1200" dirty="0">
                          <a:solidFill>
                            <a:schemeClr val="tx1"/>
                          </a:solidFill>
                          <a:latin typeface="+mn-lt"/>
                          <a:ea typeface="+mn-ea"/>
                          <a:cs typeface="+mn-cs"/>
                        </a:rPr>
                        <a:t>Divertikulitis</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Gelegentlich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a:solidFill>
                            <a:schemeClr val="tx1"/>
                          </a:solidFill>
                          <a:latin typeface="+mn-lt"/>
                          <a:ea typeface="+mn-ea"/>
                          <a:cs typeface="+mn-cs"/>
                        </a:rPr>
                        <a:t>Bakterielle Entzündung des Unterhautgewebes</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897">
                <a:tc vMerge="1">
                  <a:txBody>
                    <a:bodyPr/>
                    <a:lstStyle/>
                    <a:p>
                      <a:endParaRPr lang="en-GB" sz="1100" dirty="0">
                        <a:solidFill>
                          <a:schemeClr val="bg2"/>
                        </a:solidFill>
                      </a:endParaRPr>
                    </a:p>
                  </a:txBody>
                  <a:tcPr/>
                </a:tc>
                <a:tc>
                  <a:txBody>
                    <a:bodyPr/>
                    <a:lstStyle/>
                    <a:p>
                      <a:r>
                        <a:rPr lang="de-AT" sz="1100" noProof="0">
                          <a:solidFill>
                            <a:schemeClr val="tx1"/>
                          </a:solidFill>
                        </a:rPr>
                        <a:t>Gelegentlich</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AT" sz="1100" kern="1200" dirty="0">
                          <a:solidFill>
                            <a:schemeClr val="tx1"/>
                          </a:solidFill>
                          <a:latin typeface="+mn-lt"/>
                          <a:ea typeface="+mn-ea"/>
                          <a:cs typeface="+mn-cs"/>
                        </a:rPr>
                        <a:t>Infektion der Ohren 	</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897">
                <a:tc rowSpan="2">
                  <a:txBody>
                    <a:bodyPr/>
                    <a:lstStyle/>
                    <a:p>
                      <a:r>
                        <a:rPr lang="de-AT" sz="1100" b="1" kern="1200" baseline="0" dirty="0">
                          <a:solidFill>
                            <a:schemeClr val="tx1"/>
                          </a:solidFill>
                          <a:latin typeface="+mn-lt"/>
                          <a:ea typeface="+mn-ea"/>
                          <a:cs typeface="+mn-cs"/>
                        </a:rPr>
                        <a:t>Erkrankungen des Immunsystems</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AT" sz="1100" kern="1200" noProof="0" dirty="0">
                          <a:solidFill>
                            <a:schemeClr val="tx1"/>
                          </a:solidFill>
                          <a:latin typeface="+mn-lt"/>
                          <a:ea typeface="+mn-ea"/>
                          <a:cs typeface="+mn-cs"/>
                        </a:rPr>
                        <a:t>Selten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a:solidFill>
                            <a:schemeClr val="tx1"/>
                          </a:solidFill>
                          <a:latin typeface="+mn-lt"/>
                          <a:ea typeface="+mn-ea"/>
                          <a:cs typeface="+mn-cs"/>
                        </a:rPr>
                        <a:t>Arzneimittelüberempfindlichkeit</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5897">
                <a:tc vMerge="1">
                  <a:txBody>
                    <a:bodyPr/>
                    <a:lstStyle/>
                    <a:p>
                      <a:endParaRPr lang="en-GB" sz="1100" dirty="0">
                        <a:solidFill>
                          <a:schemeClr val="bg2"/>
                        </a:solidFill>
                      </a:endParaRPr>
                    </a:p>
                  </a:txBody>
                  <a:tcPr/>
                </a:tc>
                <a:tc>
                  <a:txBody>
                    <a:bodyPr/>
                    <a:lstStyle/>
                    <a:p>
                      <a:r>
                        <a:rPr lang="de-AT" sz="1100" kern="1200" noProof="0" dirty="0">
                          <a:solidFill>
                            <a:schemeClr val="tx1"/>
                          </a:solidFill>
                          <a:latin typeface="+mn-lt"/>
                          <a:ea typeface="+mn-ea"/>
                          <a:cs typeface="+mn-cs"/>
                        </a:rPr>
                        <a:t>Selten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a:solidFill>
                            <a:schemeClr val="tx1"/>
                          </a:solidFill>
                          <a:latin typeface="+mn-lt"/>
                          <a:ea typeface="+mn-ea"/>
                          <a:cs typeface="+mn-cs"/>
                        </a:rPr>
                        <a:t>Anaphylaktische Reaktion</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55897">
                <a:tc>
                  <a:txBody>
                    <a:bodyPr/>
                    <a:lstStyle/>
                    <a:p>
                      <a:r>
                        <a:rPr lang="de-AT" sz="1100" b="1" kern="1200" baseline="0" dirty="0">
                          <a:solidFill>
                            <a:schemeClr val="tx1"/>
                          </a:solidFill>
                          <a:latin typeface="+mn-lt"/>
                          <a:ea typeface="+mn-ea"/>
                          <a:cs typeface="+mn-cs"/>
                        </a:rPr>
                        <a:t>Stoffwechsel- und Ernährungsstörungen</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de-AT" sz="1100" kern="1200" noProof="0" dirty="0">
                          <a:solidFill>
                            <a:schemeClr val="tx1"/>
                          </a:solidFill>
                          <a:latin typeface="+mn-lt"/>
                          <a:ea typeface="+mn-ea"/>
                          <a:cs typeface="+mn-cs"/>
                        </a:rPr>
                        <a:t>Selten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a:solidFill>
                            <a:schemeClr val="tx1"/>
                          </a:solidFill>
                          <a:latin typeface="+mn-lt"/>
                          <a:ea typeface="+mn-ea"/>
                          <a:cs typeface="+mn-cs"/>
                        </a:rPr>
                        <a:t>Hypokalzämie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1998333"/>
                  </a:ext>
                </a:extLst>
              </a:tr>
              <a:tr h="255897">
                <a:tc>
                  <a:txBody>
                    <a:bodyPr/>
                    <a:lstStyle/>
                    <a:p>
                      <a:r>
                        <a:rPr lang="de-AT" sz="1100" b="1" kern="1200" baseline="0" dirty="0">
                          <a:solidFill>
                            <a:schemeClr val="tx1"/>
                          </a:solidFill>
                          <a:latin typeface="+mn-lt"/>
                          <a:ea typeface="+mn-ea"/>
                          <a:cs typeface="+mn-cs"/>
                        </a:rPr>
                        <a:t>Erkrankungen des Nervensystems</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AT" sz="1100" kern="1200" noProof="0" dirty="0">
                          <a:solidFill>
                            <a:schemeClr val="tx1"/>
                          </a:solidFill>
                          <a:latin typeface="+mn-lt"/>
                          <a:ea typeface="+mn-ea"/>
                          <a:cs typeface="+mn-cs"/>
                        </a:rPr>
                        <a:t>Häufig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err="1">
                          <a:solidFill>
                            <a:schemeClr val="tx1"/>
                          </a:solidFill>
                          <a:latin typeface="+mn-lt"/>
                          <a:ea typeface="+mn-ea"/>
                          <a:cs typeface="+mn-cs"/>
                        </a:rPr>
                        <a:t>Ischiassyndrom</a:t>
                      </a:r>
                      <a:endParaRPr lang="de-AT"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2517886"/>
                  </a:ext>
                </a:extLst>
              </a:tr>
              <a:tr h="255897">
                <a:tc rowSpan="2">
                  <a:txBody>
                    <a:bodyPr/>
                    <a:lstStyle/>
                    <a:p>
                      <a:r>
                        <a:rPr lang="de-AT" sz="1100" b="1" kern="1200" baseline="0" dirty="0">
                          <a:solidFill>
                            <a:schemeClr val="tx1"/>
                          </a:solidFill>
                          <a:latin typeface="+mn-lt"/>
                          <a:ea typeface="+mn-ea"/>
                          <a:cs typeface="+mn-cs"/>
                        </a:rPr>
                        <a:t>Erkrankungen des Gastrointestinaltrakts 	</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de-AT" sz="1100" noProof="0" dirty="0">
                          <a:solidFill>
                            <a:schemeClr val="tx1"/>
                          </a:solidFill>
                        </a:rPr>
                        <a:t>Häufig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100" kern="1200" dirty="0">
                          <a:solidFill>
                            <a:schemeClr val="tx1"/>
                          </a:solidFill>
                          <a:latin typeface="+mn-lt"/>
                          <a:ea typeface="+mn-ea"/>
                          <a:cs typeface="+mn-cs"/>
                        </a:rPr>
                        <a:t>Obstipation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Häufig</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Bauchbeschwerden</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55897">
                <a:tc rowSpan="5">
                  <a:txBody>
                    <a:bodyPr/>
                    <a:lstStyle/>
                    <a:p>
                      <a:r>
                        <a:rPr lang="de-AT" sz="1100" b="1" kern="1200" baseline="0" dirty="0">
                          <a:solidFill>
                            <a:schemeClr val="tx1"/>
                          </a:solidFill>
                          <a:latin typeface="+mn-lt"/>
                          <a:ea typeface="+mn-ea"/>
                          <a:cs typeface="+mn-cs"/>
                        </a:rPr>
                        <a:t>Erkrankungen der Haut und des Unterhautzellgewebes 	</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AT" sz="1100" noProof="0" dirty="0">
                          <a:solidFill>
                            <a:schemeClr val="tx1"/>
                          </a:solidFill>
                        </a:rPr>
                        <a:t>Häufig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Hautausschlag</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Häufig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100" kern="1200" dirty="0" err="1">
                          <a:solidFill>
                            <a:schemeClr val="tx1"/>
                          </a:solidFill>
                          <a:latin typeface="+mn-lt"/>
                          <a:ea typeface="+mn-ea"/>
                          <a:cs typeface="+mn-cs"/>
                        </a:rPr>
                        <a:t>Ekzeme</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55897">
                <a:tc vMerge="1">
                  <a:txBody>
                    <a:bodyPr/>
                    <a:lstStyle/>
                    <a:p>
                      <a:endParaRPr lang="de-AT" sz="1100" b="1" kern="1200" baseline="0" dirty="0">
                        <a:solidFill>
                          <a:schemeClr val="bg2"/>
                        </a:solidFill>
                        <a:latin typeface="+mn-lt"/>
                        <a:ea typeface="+mn-ea"/>
                        <a:cs typeface="+mn-cs"/>
                      </a:endParaRPr>
                    </a:p>
                  </a:txBody>
                  <a:tcPr/>
                </a:tc>
                <a:tc>
                  <a:txBody>
                    <a:bodyPr/>
                    <a:lstStyle/>
                    <a:p>
                      <a:r>
                        <a:rPr lang="en-US" sz="1100" noProof="0" dirty="0" err="1">
                          <a:solidFill>
                            <a:schemeClr val="tx1"/>
                          </a:solidFill>
                        </a:rPr>
                        <a:t>Häufig</a:t>
                      </a:r>
                      <a:endParaRPr lang="de-AT" sz="110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100" kern="1200" dirty="0" err="1">
                          <a:solidFill>
                            <a:schemeClr val="tx1"/>
                          </a:solidFill>
                          <a:latin typeface="+mn-lt"/>
                          <a:ea typeface="+mn-ea"/>
                          <a:cs typeface="+mn-cs"/>
                        </a:rPr>
                        <a:t>Alopezie</a:t>
                      </a:r>
                      <a:endParaRPr lang="en-GB" sz="11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637497"/>
                  </a:ext>
                </a:extLst>
              </a:tr>
              <a:tr h="255897">
                <a:tc vMerge="1">
                  <a:txBody>
                    <a:bodyPr/>
                    <a:lstStyle/>
                    <a:p>
                      <a:endParaRPr lang="de-AT" sz="1100" b="1" kern="1200" baseline="0" dirty="0">
                        <a:solidFill>
                          <a:schemeClr val="bg2"/>
                        </a:solidFill>
                        <a:latin typeface="+mn-lt"/>
                        <a:ea typeface="+mn-ea"/>
                        <a:cs typeface="+mn-cs"/>
                      </a:endParaRPr>
                    </a:p>
                  </a:txBody>
                  <a:tcPr/>
                </a:tc>
                <a:tc>
                  <a:txBody>
                    <a:bodyPr/>
                    <a:lstStyle/>
                    <a:p>
                      <a:r>
                        <a:rPr lang="en-US" sz="1100" noProof="0" dirty="0" err="1">
                          <a:solidFill>
                            <a:schemeClr val="tx1"/>
                          </a:solidFill>
                        </a:rPr>
                        <a:t>Gelegentlich</a:t>
                      </a:r>
                      <a:endParaRPr lang="de-AT" sz="110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a:solidFill>
                            <a:schemeClr val="tx1"/>
                          </a:solidFill>
                          <a:latin typeface="+mn-lt"/>
                          <a:ea typeface="+mn-ea"/>
                          <a:cs typeface="+mn-cs"/>
                        </a:rPr>
                        <a:t>Lichenoide Arzneimittelexantheme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4553249"/>
                  </a:ext>
                </a:extLst>
              </a:tr>
              <a:tr h="255897">
                <a:tc vMerge="1">
                  <a:txBody>
                    <a:bodyPr/>
                    <a:lstStyle/>
                    <a:p>
                      <a:endParaRPr lang="de-AT" sz="1100" b="1" kern="1200" baseline="0" dirty="0">
                        <a:solidFill>
                          <a:schemeClr val="bg2"/>
                        </a:solidFill>
                        <a:latin typeface="+mn-lt"/>
                        <a:ea typeface="+mn-ea"/>
                        <a:cs typeface="+mn-cs"/>
                      </a:endParaRPr>
                    </a:p>
                  </a:txBody>
                  <a:tcPr/>
                </a:tc>
                <a:tc>
                  <a:txBody>
                    <a:bodyPr/>
                    <a:lstStyle/>
                    <a:p>
                      <a:r>
                        <a:rPr lang="en-US" sz="1100" noProof="0" dirty="0">
                          <a:solidFill>
                            <a:schemeClr val="tx1"/>
                          </a:solidFill>
                        </a:rPr>
                        <a:t>Sehr </a:t>
                      </a:r>
                      <a:r>
                        <a:rPr lang="en-US" sz="1100" noProof="0" dirty="0" err="1">
                          <a:solidFill>
                            <a:schemeClr val="tx1"/>
                          </a:solidFill>
                        </a:rPr>
                        <a:t>selten</a:t>
                      </a:r>
                      <a:endParaRPr lang="de-AT" sz="1100" noProof="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kern="1200" dirty="0" err="1">
                          <a:solidFill>
                            <a:schemeClr val="tx1"/>
                          </a:solidFill>
                          <a:latin typeface="+mn-lt"/>
                          <a:ea typeface="+mn-ea"/>
                          <a:cs typeface="+mn-cs"/>
                        </a:rPr>
                        <a:t>Hypersensitivitätsvaskulitis</a:t>
                      </a:r>
                      <a:r>
                        <a:rPr lang="de-AT" sz="1100" kern="1200" dirty="0">
                          <a:solidFill>
                            <a:schemeClr val="tx1"/>
                          </a:solidFill>
                          <a:latin typeface="+mn-lt"/>
                          <a:ea typeface="+mn-ea"/>
                          <a:cs typeface="+mn-cs"/>
                        </a:rPr>
                        <a:t> 	</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935428"/>
                  </a:ext>
                </a:extLst>
              </a:tr>
              <a:tr h="255897">
                <a:tc rowSpan="5">
                  <a:txBody>
                    <a:bodyPr/>
                    <a:lstStyle/>
                    <a:p>
                      <a:r>
                        <a:rPr lang="de-AT" sz="1100" b="1" kern="1200" baseline="0" dirty="0">
                          <a:solidFill>
                            <a:schemeClr val="tx1"/>
                          </a:solidFill>
                          <a:latin typeface="+mn-lt"/>
                          <a:ea typeface="+mn-ea"/>
                          <a:cs typeface="+mn-cs"/>
                        </a:rPr>
                        <a:t>Skelettmuskulatur-, Bindegewebs- und Knochenerkrankungen 	</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de-AT" sz="1100" noProof="0" dirty="0">
                          <a:solidFill>
                            <a:schemeClr val="tx1"/>
                          </a:solidFill>
                        </a:rPr>
                        <a:t>Sehr häufig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Gliederschmerzen</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Sehr häufig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Muskuloskelettale</a:t>
                      </a:r>
                      <a:r>
                        <a:rPr lang="en-GB" sz="1100" dirty="0">
                          <a:solidFill>
                            <a:schemeClr val="tx1"/>
                          </a:solidFill>
                        </a:rPr>
                        <a:t> </a:t>
                      </a:r>
                      <a:r>
                        <a:rPr lang="en-GB" sz="1100" dirty="0" err="1">
                          <a:solidFill>
                            <a:schemeClr val="tx1"/>
                          </a:solidFill>
                        </a:rPr>
                        <a:t>Schmerzen</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55897">
                <a:tc vMerge="1">
                  <a:txBody>
                    <a:bodyPr/>
                    <a:lstStyle/>
                    <a:p>
                      <a:endParaRPr lang="en-GB" sz="1100" dirty="0">
                        <a:solidFill>
                          <a:schemeClr val="bg2"/>
                        </a:solidFill>
                      </a:endParaRPr>
                    </a:p>
                  </a:txBody>
                  <a:tcPr/>
                </a:tc>
                <a:tc>
                  <a:txBody>
                    <a:bodyPr/>
                    <a:lstStyle/>
                    <a:p>
                      <a:r>
                        <a:rPr lang="de-AT" sz="1100" noProof="0">
                          <a:solidFill>
                            <a:schemeClr val="tx1"/>
                          </a:solidFill>
                        </a:rPr>
                        <a:t>Selten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Kieferosteonekrose</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55897">
                <a:tc vMerge="1">
                  <a:txBody>
                    <a:bodyPr/>
                    <a:lstStyle/>
                    <a:p>
                      <a:endParaRPr lang="en-GB" sz="1100" dirty="0">
                        <a:solidFill>
                          <a:schemeClr val="bg2"/>
                        </a:solidFill>
                      </a:endParaRPr>
                    </a:p>
                  </a:txBody>
                  <a:tcPr/>
                </a:tc>
                <a:tc>
                  <a:txBody>
                    <a:bodyPr/>
                    <a:lstStyle/>
                    <a:p>
                      <a:r>
                        <a:rPr lang="de-AT" sz="1100" noProof="0">
                          <a:solidFill>
                            <a:schemeClr val="tx1"/>
                          </a:solidFill>
                        </a:rPr>
                        <a:t>Selten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Atypische</a:t>
                      </a:r>
                      <a:r>
                        <a:rPr lang="en-GB" sz="1100" dirty="0">
                          <a:solidFill>
                            <a:schemeClr val="tx1"/>
                          </a:solidFill>
                        </a:rPr>
                        <a:t> </a:t>
                      </a:r>
                      <a:r>
                        <a:rPr lang="en-GB" sz="1100" dirty="0" err="1">
                          <a:solidFill>
                            <a:schemeClr val="tx1"/>
                          </a:solidFill>
                        </a:rPr>
                        <a:t>Femurfrakturen</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55897">
                <a:tc vMerge="1">
                  <a:txBody>
                    <a:bodyPr/>
                    <a:lstStyle/>
                    <a:p>
                      <a:endParaRPr lang="en-GB" sz="1100" dirty="0">
                        <a:solidFill>
                          <a:schemeClr val="bg2"/>
                        </a:solidFill>
                      </a:endParaRPr>
                    </a:p>
                  </a:txBody>
                  <a:tcPr/>
                </a:tc>
                <a:tc>
                  <a:txBody>
                    <a:bodyPr/>
                    <a:lstStyle/>
                    <a:p>
                      <a:r>
                        <a:rPr lang="de-AT" sz="1100" noProof="0" dirty="0">
                          <a:solidFill>
                            <a:schemeClr val="tx1"/>
                          </a:solidFill>
                        </a:rPr>
                        <a:t>Nicht bekannt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err="1">
                          <a:solidFill>
                            <a:schemeClr val="tx1"/>
                          </a:solidFill>
                        </a:rPr>
                        <a:t>Osteonekrose</a:t>
                      </a:r>
                      <a:r>
                        <a:rPr lang="en-GB" sz="1100" dirty="0">
                          <a:solidFill>
                            <a:schemeClr val="tx1"/>
                          </a:solidFill>
                        </a:rPr>
                        <a:t> des </a:t>
                      </a:r>
                      <a:r>
                        <a:rPr lang="en-GB" sz="1100" dirty="0" err="1">
                          <a:solidFill>
                            <a:schemeClr val="tx1"/>
                          </a:solidFill>
                        </a:rPr>
                        <a:t>äußeren</a:t>
                      </a:r>
                      <a:r>
                        <a:rPr lang="en-GB" sz="1100" dirty="0">
                          <a:solidFill>
                            <a:schemeClr val="tx1"/>
                          </a:solidFill>
                        </a:rPr>
                        <a:t> </a:t>
                      </a:r>
                      <a:r>
                        <a:rPr lang="en-GB" sz="1100" dirty="0" err="1">
                          <a:solidFill>
                            <a:schemeClr val="tx1"/>
                          </a:solidFill>
                        </a:rPr>
                        <a:t>Gehörgangs</a:t>
                      </a:r>
                      <a:endParaRPr lang="en-GB" sz="11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bl>
          </a:graphicData>
        </a:graphic>
      </p:graphicFrame>
      <p:sp>
        <p:nvSpPr>
          <p:cNvPr id="9" name="Title 1">
            <a:extLst>
              <a:ext uri="{FF2B5EF4-FFF2-40B4-BE49-F238E27FC236}">
                <a16:creationId xmlns:a16="http://schemas.microsoft.com/office/drawing/2014/main" id="{7F3453BB-7C9B-412D-B2E8-B9872E8882CD}"/>
              </a:ext>
            </a:extLst>
          </p:cNvPr>
          <p:cNvSpPr txBox="1">
            <a:spLocks/>
          </p:cNvSpPr>
          <p:nvPr/>
        </p:nvSpPr>
        <p:spPr bwMode="gray">
          <a:xfrm>
            <a:off x="683685" y="170110"/>
            <a:ext cx="8347075"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0000"/>
              </a:lnSpc>
              <a:spcBef>
                <a:spcPct val="0"/>
              </a:spcBef>
              <a:spcAft>
                <a:spcPct val="0"/>
              </a:spcAft>
              <a:defRPr sz="2600" b="1">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a:lstStyle>
          <a:p>
            <a:r>
              <a:rPr lang="de-AT" kern="0" dirty="0">
                <a:solidFill>
                  <a:srgbClr val="006FAC"/>
                </a:solidFill>
              </a:rPr>
              <a:t>Denosumab Verträglichkeitsprofil</a:t>
            </a:r>
          </a:p>
        </p:txBody>
      </p:sp>
      <p:sp>
        <p:nvSpPr>
          <p:cNvPr id="16" name="Text Placeholder 7">
            <a:extLst>
              <a:ext uri="{FF2B5EF4-FFF2-40B4-BE49-F238E27FC236}">
                <a16:creationId xmlns:a16="http://schemas.microsoft.com/office/drawing/2014/main" id="{D443C6FF-DECD-44C3-A8FA-EE76070A4137}"/>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de-AT" sz="900" dirty="0">
                <a:solidFill>
                  <a:schemeClr val="tx1"/>
                </a:solidFill>
                <a:latin typeface="Arial" panose="020B0604020202020204" pitchFamily="34" charset="0"/>
              </a:rPr>
              <a:t>Klassifikation unerwünschter Wirkungen</a:t>
            </a:r>
            <a:r>
              <a:rPr lang="en-GB" sz="900" dirty="0">
                <a:solidFill>
                  <a:schemeClr val="tx1"/>
                </a:solidFill>
                <a:latin typeface="Arial" panose="020B0604020202020204" pitchFamily="34" charset="0"/>
              </a:rPr>
              <a:t>: </a:t>
            </a:r>
            <a:r>
              <a:rPr lang="de-AT" sz="900" dirty="0">
                <a:solidFill>
                  <a:schemeClr val="tx1"/>
                </a:solidFill>
                <a:latin typeface="Arial" panose="020B0604020202020204" pitchFamily="34" charset="0"/>
              </a:rPr>
              <a:t>sehr häufig (≥ 1/10), häufig (≥ 1/100, &lt; 1/10), gelegentlich (≥ 1/1.000, &lt; 1/100), selten (≥ 1/10.000, &lt; 1/1.000) und sehr selten (&lt; 1/10.000) und nicht bekannt (Häufigkeit auf Grundlage der verfügbaren Daten nicht abschätzbar)</a:t>
            </a:r>
            <a:r>
              <a:rPr lang="en-GB" sz="900" dirty="0">
                <a:solidFill>
                  <a:schemeClr val="tx1"/>
                </a:solidFill>
                <a:latin typeface="Arial" panose="020B0604020202020204" pitchFamily="34" charset="0"/>
              </a:rPr>
              <a:t>. </a:t>
            </a:r>
            <a:r>
              <a:rPr lang="de-AT" sz="900" dirty="0">
                <a:solidFill>
                  <a:schemeClr val="tx1"/>
                </a:solidFill>
                <a:latin typeface="Arial" panose="020B0604020202020204" pitchFamily="34" charset="0"/>
              </a:rPr>
              <a:t>Innerhalb jeder Häufigkeitsgruppe und Systemorganklasse werden die unerwünschten Wirkungen nach abnehmendem Schweregrad aufgeführt. </a:t>
            </a:r>
            <a:endParaRPr lang="en-GB" sz="900" dirty="0">
              <a:solidFill>
                <a:schemeClr val="tx1"/>
              </a:solidFill>
            </a:endParaRPr>
          </a:p>
          <a:p>
            <a:r>
              <a:rPr lang="en-GB" sz="900" dirty="0">
                <a:solidFill>
                  <a:schemeClr val="tx1"/>
                </a:solidFill>
              </a:rPr>
              <a:t>Prolia</a:t>
            </a:r>
            <a:r>
              <a:rPr lang="en-GB" sz="900" baseline="30000" dirty="0">
                <a:solidFill>
                  <a:schemeClr val="tx1"/>
                </a:solidFill>
              </a:rPr>
              <a:t>®</a:t>
            </a:r>
            <a:r>
              <a:rPr lang="en-GB" sz="900" dirty="0">
                <a:solidFill>
                  <a:schemeClr val="tx1"/>
                </a:solidFill>
              </a:rPr>
              <a:t> (</a:t>
            </a:r>
            <a:r>
              <a:rPr lang="en-GB" sz="900" dirty="0" err="1">
                <a:solidFill>
                  <a:schemeClr val="tx1"/>
                </a:solidFill>
              </a:rPr>
              <a:t>Denosumabmab</a:t>
            </a:r>
            <a:r>
              <a:rPr lang="en-GB" sz="900" dirty="0">
                <a:solidFill>
                  <a:schemeClr val="tx1"/>
                </a:solidFill>
              </a:rPr>
              <a:t>): </a:t>
            </a:r>
            <a:r>
              <a:rPr lang="en-GB" sz="900" dirty="0" err="1">
                <a:solidFill>
                  <a:schemeClr val="tx1"/>
                </a:solidFill>
              </a:rPr>
              <a:t>aktuelle</a:t>
            </a:r>
            <a:r>
              <a:rPr lang="en-GB" sz="900" dirty="0">
                <a:solidFill>
                  <a:schemeClr val="tx1"/>
                </a:solidFill>
              </a:rPr>
              <a:t> Fachinformation</a:t>
            </a:r>
          </a:p>
        </p:txBody>
      </p:sp>
    </p:spTree>
    <p:extLst>
      <p:ext uri="{BB962C8B-B14F-4D97-AF65-F5344CB8AC3E}">
        <p14:creationId xmlns:p14="http://schemas.microsoft.com/office/powerpoint/2010/main" val="400705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rot="5400000">
            <a:off x="7312389" y="3739434"/>
            <a:ext cx="3775388" cy="246221"/>
          </a:xfrm>
          <a:prstGeom prst="rect">
            <a:avLst/>
          </a:prstGeom>
          <a:noFill/>
          <a:ln w="9525">
            <a:noFill/>
            <a:miter lim="800000"/>
            <a:headEnd/>
            <a:tailEnd/>
          </a:ln>
        </p:spPr>
        <p:txBody>
          <a:bodyPr wrap="square" lIns="0" tIns="0" rIns="0" bIns="0">
            <a:spAutoFit/>
          </a:bodyPr>
          <a:lstStyle/>
          <a:p>
            <a:pPr algn="ctr">
              <a:defRPr/>
            </a:pPr>
            <a:r>
              <a:rPr lang="en-US" sz="1600" b="1">
                <a:latin typeface="Arial"/>
              </a:rPr>
              <a:t>% </a:t>
            </a:r>
            <a:r>
              <a:rPr lang="en-US" sz="1600" b="1" err="1">
                <a:latin typeface="Arial"/>
              </a:rPr>
              <a:t>Änderung</a:t>
            </a:r>
            <a:r>
              <a:rPr lang="en-US" sz="1600" b="1">
                <a:latin typeface="Arial"/>
              </a:rPr>
              <a:t> der LWS BMD (DXA %)</a:t>
            </a:r>
          </a:p>
        </p:txBody>
      </p:sp>
      <p:sp>
        <p:nvSpPr>
          <p:cNvPr id="39940" name="Rectangle 4"/>
          <p:cNvSpPr>
            <a:spLocks noGrp="1" noChangeArrowheads="1"/>
          </p:cNvSpPr>
          <p:nvPr>
            <p:ph type="title"/>
          </p:nvPr>
        </p:nvSpPr>
        <p:spPr/>
        <p:txBody>
          <a:bodyPr/>
          <a:lstStyle/>
          <a:p>
            <a:r>
              <a:rPr lang="de-AT" b="1" dirty="0"/>
              <a:t>Pharmakokinetische und pharmakodynamische Eigenschaften von Denosumab</a:t>
            </a:r>
          </a:p>
        </p:txBody>
      </p:sp>
      <p:sp>
        <p:nvSpPr>
          <p:cNvPr id="197639" name="Rectangle 7"/>
          <p:cNvSpPr>
            <a:spLocks noChangeArrowheads="1"/>
          </p:cNvSpPr>
          <p:nvPr/>
        </p:nvSpPr>
        <p:spPr bwMode="auto">
          <a:xfrm>
            <a:off x="5342115" y="5878513"/>
            <a:ext cx="722313" cy="244475"/>
          </a:xfrm>
          <a:prstGeom prst="rect">
            <a:avLst/>
          </a:prstGeom>
          <a:noFill/>
          <a:ln w="9525">
            <a:noFill/>
            <a:miter lim="800000"/>
            <a:headEnd/>
            <a:tailEnd/>
          </a:ln>
        </p:spPr>
        <p:txBody>
          <a:bodyPr wrap="none" lIns="0" tIns="0" rIns="0" bIns="0">
            <a:spAutoFit/>
          </a:bodyPr>
          <a:lstStyle/>
          <a:p>
            <a:pPr algn="ctr">
              <a:defRPr/>
            </a:pPr>
            <a:r>
              <a:rPr lang="en-US" sz="1600" b="1">
                <a:latin typeface="Arial"/>
              </a:rPr>
              <a:t>Months</a:t>
            </a:r>
          </a:p>
        </p:txBody>
      </p:sp>
      <p:sp>
        <p:nvSpPr>
          <p:cNvPr id="197640" name="Rectangle 8"/>
          <p:cNvSpPr>
            <a:spLocks noChangeArrowheads="1"/>
          </p:cNvSpPr>
          <p:nvPr/>
        </p:nvSpPr>
        <p:spPr bwMode="auto">
          <a:xfrm rot="16200000">
            <a:off x="62682" y="3610448"/>
            <a:ext cx="3604570" cy="488950"/>
          </a:xfrm>
          <a:prstGeom prst="rect">
            <a:avLst/>
          </a:prstGeom>
          <a:noFill/>
          <a:ln w="9525">
            <a:noFill/>
            <a:miter lim="800000"/>
            <a:headEnd/>
            <a:tailEnd/>
          </a:ln>
        </p:spPr>
        <p:txBody>
          <a:bodyPr wrap="square" lIns="0" tIns="0" rIns="0" bIns="0">
            <a:spAutoFit/>
          </a:bodyPr>
          <a:lstStyle/>
          <a:p>
            <a:pPr algn="ctr">
              <a:defRPr/>
            </a:pPr>
            <a:r>
              <a:rPr lang="en-US" sz="1600" b="1">
                <a:latin typeface="Arial"/>
              </a:rPr>
              <a:t>Serum Denosumab </a:t>
            </a:r>
            <a:r>
              <a:rPr lang="en-US" sz="1600" b="1" err="1">
                <a:latin typeface="Arial"/>
              </a:rPr>
              <a:t>Konzentration</a:t>
            </a:r>
            <a:br>
              <a:rPr lang="en-US" sz="1600" b="1">
                <a:latin typeface="Arial"/>
              </a:rPr>
            </a:br>
            <a:r>
              <a:rPr lang="en-US" sz="1600" b="1">
                <a:latin typeface="Arial"/>
              </a:rPr>
              <a:t>(ng/mL)</a:t>
            </a:r>
          </a:p>
        </p:txBody>
      </p:sp>
      <p:sp>
        <p:nvSpPr>
          <p:cNvPr id="197641" name="Rectangle 9"/>
          <p:cNvSpPr>
            <a:spLocks noChangeArrowheads="1"/>
          </p:cNvSpPr>
          <p:nvPr/>
        </p:nvSpPr>
        <p:spPr bwMode="auto">
          <a:xfrm rot="5400000">
            <a:off x="8607598" y="3722515"/>
            <a:ext cx="3358804" cy="244475"/>
          </a:xfrm>
          <a:prstGeom prst="rect">
            <a:avLst/>
          </a:prstGeom>
          <a:noFill/>
          <a:ln w="9525">
            <a:noFill/>
            <a:miter lim="800000"/>
            <a:headEnd/>
            <a:tailEnd/>
          </a:ln>
        </p:spPr>
        <p:txBody>
          <a:bodyPr wrap="square" lIns="0" tIns="0" rIns="0" bIns="0">
            <a:spAutoFit/>
          </a:bodyPr>
          <a:lstStyle/>
          <a:p>
            <a:pPr algn="ctr">
              <a:defRPr/>
            </a:pPr>
            <a:r>
              <a:rPr lang="en-US" sz="1600" b="1">
                <a:latin typeface="Arial"/>
              </a:rPr>
              <a:t>% </a:t>
            </a:r>
            <a:r>
              <a:rPr lang="en-US" sz="1600" b="1" err="1">
                <a:latin typeface="Arial"/>
              </a:rPr>
              <a:t>Änderung</a:t>
            </a:r>
            <a:r>
              <a:rPr lang="en-US" sz="1600" b="1">
                <a:latin typeface="Arial"/>
              </a:rPr>
              <a:t> des Serum CTX-I</a:t>
            </a:r>
          </a:p>
        </p:txBody>
      </p:sp>
      <p:sp>
        <p:nvSpPr>
          <p:cNvPr id="197643" name="Rectangle 11"/>
          <p:cNvSpPr>
            <a:spLocks noChangeArrowheads="1"/>
          </p:cNvSpPr>
          <p:nvPr/>
        </p:nvSpPr>
        <p:spPr bwMode="auto">
          <a:xfrm>
            <a:off x="8806613" y="5360964"/>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0</a:t>
            </a:r>
          </a:p>
        </p:txBody>
      </p:sp>
      <p:sp>
        <p:nvSpPr>
          <p:cNvPr id="197644" name="Rectangle 12"/>
          <p:cNvSpPr>
            <a:spLocks noChangeArrowheads="1"/>
          </p:cNvSpPr>
          <p:nvPr/>
        </p:nvSpPr>
        <p:spPr bwMode="auto">
          <a:xfrm>
            <a:off x="8806613" y="4700365"/>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1</a:t>
            </a:r>
          </a:p>
        </p:txBody>
      </p:sp>
      <p:sp>
        <p:nvSpPr>
          <p:cNvPr id="197645" name="Rectangle 13"/>
          <p:cNvSpPr>
            <a:spLocks noChangeArrowheads="1"/>
          </p:cNvSpPr>
          <p:nvPr/>
        </p:nvSpPr>
        <p:spPr bwMode="auto">
          <a:xfrm>
            <a:off x="8804929" y="4038292"/>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2</a:t>
            </a:r>
          </a:p>
        </p:txBody>
      </p:sp>
      <p:sp>
        <p:nvSpPr>
          <p:cNvPr id="197646" name="Rectangle 14"/>
          <p:cNvSpPr>
            <a:spLocks noChangeArrowheads="1"/>
          </p:cNvSpPr>
          <p:nvPr/>
        </p:nvSpPr>
        <p:spPr bwMode="auto">
          <a:xfrm>
            <a:off x="8804929" y="3376219"/>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3</a:t>
            </a:r>
          </a:p>
        </p:txBody>
      </p:sp>
      <p:sp>
        <p:nvSpPr>
          <p:cNvPr id="197647" name="Rectangle 15"/>
          <p:cNvSpPr>
            <a:spLocks noChangeArrowheads="1"/>
          </p:cNvSpPr>
          <p:nvPr/>
        </p:nvSpPr>
        <p:spPr bwMode="auto">
          <a:xfrm>
            <a:off x="8806613" y="2712671"/>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4</a:t>
            </a:r>
          </a:p>
        </p:txBody>
      </p:sp>
      <p:sp>
        <p:nvSpPr>
          <p:cNvPr id="197648" name="Rectangle 16"/>
          <p:cNvSpPr>
            <a:spLocks noChangeArrowheads="1"/>
          </p:cNvSpPr>
          <p:nvPr/>
        </p:nvSpPr>
        <p:spPr bwMode="auto">
          <a:xfrm>
            <a:off x="8806613" y="2052073"/>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5</a:t>
            </a:r>
          </a:p>
        </p:txBody>
      </p:sp>
      <p:sp>
        <p:nvSpPr>
          <p:cNvPr id="197649" name="Rectangle 17"/>
          <p:cNvSpPr>
            <a:spLocks noChangeArrowheads="1"/>
          </p:cNvSpPr>
          <p:nvPr/>
        </p:nvSpPr>
        <p:spPr bwMode="auto">
          <a:xfrm>
            <a:off x="2664273" y="5580672"/>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0</a:t>
            </a:r>
          </a:p>
        </p:txBody>
      </p:sp>
      <p:sp>
        <p:nvSpPr>
          <p:cNvPr id="197650" name="Rectangle 18"/>
          <p:cNvSpPr>
            <a:spLocks noChangeArrowheads="1"/>
          </p:cNvSpPr>
          <p:nvPr/>
        </p:nvSpPr>
        <p:spPr bwMode="auto">
          <a:xfrm>
            <a:off x="2514378" y="5391930"/>
            <a:ext cx="114527" cy="246250"/>
          </a:xfrm>
          <a:prstGeom prst="rect">
            <a:avLst/>
          </a:prstGeom>
          <a:noFill/>
          <a:ln w="9525">
            <a:noFill/>
            <a:miter lim="800000"/>
            <a:headEnd/>
            <a:tailEnd/>
          </a:ln>
        </p:spPr>
        <p:txBody>
          <a:bodyPr wrap="none" lIns="0" tIns="0" rIns="0" bIns="0">
            <a:spAutoFit/>
          </a:bodyPr>
          <a:lstStyle/>
          <a:p>
            <a:pPr algn="r">
              <a:defRPr/>
            </a:pPr>
            <a:r>
              <a:rPr lang="en-US" sz="1600" b="1">
                <a:latin typeface="Arial"/>
              </a:rPr>
              <a:t>0</a:t>
            </a:r>
          </a:p>
        </p:txBody>
      </p:sp>
      <p:sp>
        <p:nvSpPr>
          <p:cNvPr id="197651" name="Rectangle 19"/>
          <p:cNvSpPr>
            <a:spLocks noChangeArrowheads="1"/>
          </p:cNvSpPr>
          <p:nvPr/>
        </p:nvSpPr>
        <p:spPr bwMode="auto">
          <a:xfrm>
            <a:off x="3652909" y="5580672"/>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2</a:t>
            </a:r>
          </a:p>
        </p:txBody>
      </p:sp>
      <p:sp>
        <p:nvSpPr>
          <p:cNvPr id="197652" name="Rectangle 20"/>
          <p:cNvSpPr>
            <a:spLocks noChangeArrowheads="1"/>
          </p:cNvSpPr>
          <p:nvPr/>
        </p:nvSpPr>
        <p:spPr bwMode="auto">
          <a:xfrm>
            <a:off x="4653334" y="5580672"/>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4</a:t>
            </a:r>
          </a:p>
        </p:txBody>
      </p:sp>
      <p:sp>
        <p:nvSpPr>
          <p:cNvPr id="197653" name="Rectangle 21"/>
          <p:cNvSpPr>
            <a:spLocks noChangeArrowheads="1"/>
          </p:cNvSpPr>
          <p:nvPr/>
        </p:nvSpPr>
        <p:spPr bwMode="auto">
          <a:xfrm>
            <a:off x="5658811" y="5580672"/>
            <a:ext cx="104421" cy="246250"/>
          </a:xfrm>
          <a:prstGeom prst="rect">
            <a:avLst/>
          </a:prstGeom>
          <a:noFill/>
          <a:ln w="9525">
            <a:noFill/>
            <a:miter lim="800000"/>
            <a:headEnd/>
            <a:tailEnd/>
          </a:ln>
        </p:spPr>
        <p:txBody>
          <a:bodyPr lIns="0" tIns="0" rIns="0" bIns="0">
            <a:spAutoFit/>
          </a:bodyPr>
          <a:lstStyle/>
          <a:p>
            <a:pPr algn="ctr">
              <a:defRPr/>
            </a:pPr>
            <a:r>
              <a:rPr lang="en-US" sz="1600" b="1">
                <a:latin typeface="Arial"/>
              </a:rPr>
              <a:t>6</a:t>
            </a:r>
          </a:p>
        </p:txBody>
      </p:sp>
      <p:sp>
        <p:nvSpPr>
          <p:cNvPr id="197654" name="Rectangle 22"/>
          <p:cNvSpPr>
            <a:spLocks noChangeArrowheads="1"/>
          </p:cNvSpPr>
          <p:nvPr/>
        </p:nvSpPr>
        <p:spPr bwMode="auto">
          <a:xfrm>
            <a:off x="6622183" y="5580672"/>
            <a:ext cx="114527"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8</a:t>
            </a:r>
          </a:p>
        </p:txBody>
      </p:sp>
      <p:sp>
        <p:nvSpPr>
          <p:cNvPr id="197655" name="Rectangle 23"/>
          <p:cNvSpPr>
            <a:spLocks noChangeArrowheads="1"/>
          </p:cNvSpPr>
          <p:nvPr/>
        </p:nvSpPr>
        <p:spPr bwMode="auto">
          <a:xfrm>
            <a:off x="7593977" y="5580672"/>
            <a:ext cx="227369"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10</a:t>
            </a:r>
          </a:p>
        </p:txBody>
      </p:sp>
      <p:sp>
        <p:nvSpPr>
          <p:cNvPr id="197656" name="Rectangle 24"/>
          <p:cNvSpPr>
            <a:spLocks noChangeArrowheads="1"/>
          </p:cNvSpPr>
          <p:nvPr/>
        </p:nvSpPr>
        <p:spPr bwMode="auto">
          <a:xfrm>
            <a:off x="8575875" y="5580672"/>
            <a:ext cx="227369" cy="246250"/>
          </a:xfrm>
          <a:prstGeom prst="rect">
            <a:avLst/>
          </a:prstGeom>
          <a:noFill/>
          <a:ln w="9525">
            <a:noFill/>
            <a:miter lim="800000"/>
            <a:headEnd/>
            <a:tailEnd/>
          </a:ln>
        </p:spPr>
        <p:txBody>
          <a:bodyPr wrap="none" lIns="0" tIns="0" rIns="0" bIns="0">
            <a:spAutoFit/>
          </a:bodyPr>
          <a:lstStyle/>
          <a:p>
            <a:pPr algn="ctr">
              <a:defRPr/>
            </a:pPr>
            <a:r>
              <a:rPr lang="en-US" sz="1600" b="1">
                <a:latin typeface="Arial"/>
              </a:rPr>
              <a:t>12</a:t>
            </a:r>
          </a:p>
        </p:txBody>
      </p:sp>
      <p:sp>
        <p:nvSpPr>
          <p:cNvPr id="197657" name="Rectangle 25"/>
          <p:cNvSpPr>
            <a:spLocks noChangeArrowheads="1"/>
          </p:cNvSpPr>
          <p:nvPr/>
        </p:nvSpPr>
        <p:spPr bwMode="auto">
          <a:xfrm>
            <a:off x="2174166" y="4527843"/>
            <a:ext cx="454739" cy="246250"/>
          </a:xfrm>
          <a:prstGeom prst="rect">
            <a:avLst/>
          </a:prstGeom>
          <a:noFill/>
          <a:ln w="9525">
            <a:noFill/>
            <a:miter lim="800000"/>
            <a:headEnd/>
            <a:tailEnd/>
          </a:ln>
        </p:spPr>
        <p:txBody>
          <a:bodyPr wrap="none" lIns="0" tIns="0" rIns="0" bIns="0">
            <a:spAutoFit/>
          </a:bodyPr>
          <a:lstStyle/>
          <a:p>
            <a:pPr algn="r">
              <a:defRPr/>
            </a:pPr>
            <a:r>
              <a:rPr lang="en-US" sz="1600" b="1">
                <a:latin typeface="Arial"/>
              </a:rPr>
              <a:t>2000</a:t>
            </a:r>
          </a:p>
        </p:txBody>
      </p:sp>
      <p:sp>
        <p:nvSpPr>
          <p:cNvPr id="197658" name="Rectangle 26"/>
          <p:cNvSpPr>
            <a:spLocks noChangeArrowheads="1"/>
          </p:cNvSpPr>
          <p:nvPr/>
        </p:nvSpPr>
        <p:spPr bwMode="auto">
          <a:xfrm>
            <a:off x="2174166" y="3700620"/>
            <a:ext cx="454739" cy="246250"/>
          </a:xfrm>
          <a:prstGeom prst="rect">
            <a:avLst/>
          </a:prstGeom>
          <a:noFill/>
          <a:ln w="9525">
            <a:noFill/>
            <a:miter lim="800000"/>
            <a:headEnd/>
            <a:tailEnd/>
          </a:ln>
        </p:spPr>
        <p:txBody>
          <a:bodyPr wrap="none" lIns="0" tIns="0" rIns="0" bIns="0">
            <a:spAutoFit/>
          </a:bodyPr>
          <a:lstStyle/>
          <a:p>
            <a:pPr algn="r">
              <a:defRPr/>
            </a:pPr>
            <a:r>
              <a:rPr lang="en-US" sz="1600" b="1">
                <a:latin typeface="Arial"/>
              </a:rPr>
              <a:t>4000</a:t>
            </a:r>
          </a:p>
        </p:txBody>
      </p:sp>
      <p:sp>
        <p:nvSpPr>
          <p:cNvPr id="197659" name="Rectangle 27"/>
          <p:cNvSpPr>
            <a:spLocks noChangeArrowheads="1"/>
          </p:cNvSpPr>
          <p:nvPr/>
        </p:nvSpPr>
        <p:spPr bwMode="auto">
          <a:xfrm>
            <a:off x="2174166" y="2871923"/>
            <a:ext cx="454739" cy="246250"/>
          </a:xfrm>
          <a:prstGeom prst="rect">
            <a:avLst/>
          </a:prstGeom>
          <a:noFill/>
          <a:ln w="9525">
            <a:noFill/>
            <a:miter lim="800000"/>
            <a:headEnd/>
            <a:tailEnd/>
          </a:ln>
        </p:spPr>
        <p:txBody>
          <a:bodyPr wrap="none" lIns="0" tIns="0" rIns="0" bIns="0">
            <a:spAutoFit/>
          </a:bodyPr>
          <a:lstStyle/>
          <a:p>
            <a:pPr algn="r">
              <a:defRPr/>
            </a:pPr>
            <a:r>
              <a:rPr lang="en-US" sz="1600" b="1">
                <a:latin typeface="Arial"/>
              </a:rPr>
              <a:t>6000</a:t>
            </a:r>
          </a:p>
        </p:txBody>
      </p:sp>
      <p:sp>
        <p:nvSpPr>
          <p:cNvPr id="197660" name="Rectangle 28"/>
          <p:cNvSpPr>
            <a:spLocks noChangeArrowheads="1"/>
          </p:cNvSpPr>
          <p:nvPr/>
        </p:nvSpPr>
        <p:spPr bwMode="auto">
          <a:xfrm>
            <a:off x="2174166" y="2044700"/>
            <a:ext cx="454739" cy="246250"/>
          </a:xfrm>
          <a:prstGeom prst="rect">
            <a:avLst/>
          </a:prstGeom>
          <a:noFill/>
          <a:ln w="9525">
            <a:noFill/>
            <a:miter lim="800000"/>
            <a:headEnd/>
            <a:tailEnd/>
          </a:ln>
        </p:spPr>
        <p:txBody>
          <a:bodyPr wrap="none" lIns="0" tIns="0" rIns="0" bIns="0">
            <a:spAutoFit/>
          </a:bodyPr>
          <a:lstStyle/>
          <a:p>
            <a:pPr algn="r">
              <a:defRPr/>
            </a:pPr>
            <a:r>
              <a:rPr lang="en-US" sz="1600" b="1">
                <a:latin typeface="Arial"/>
              </a:rPr>
              <a:t>8000</a:t>
            </a:r>
          </a:p>
        </p:txBody>
      </p:sp>
      <p:grpSp>
        <p:nvGrpSpPr>
          <p:cNvPr id="39978" name="Group 29"/>
          <p:cNvGrpSpPr>
            <a:grpSpLocks/>
          </p:cNvGrpSpPr>
          <p:nvPr/>
        </p:nvGrpSpPr>
        <p:grpSpPr bwMode="auto">
          <a:xfrm>
            <a:off x="9695879" y="2057971"/>
            <a:ext cx="545686" cy="3558090"/>
            <a:chOff x="5051" y="1516"/>
            <a:chExt cx="324" cy="2413"/>
          </a:xfrm>
        </p:grpSpPr>
        <p:sp>
          <p:nvSpPr>
            <p:cNvPr id="197662" name="Line 30"/>
            <p:cNvSpPr>
              <a:spLocks noChangeShapeType="1"/>
            </p:cNvSpPr>
            <p:nvPr/>
          </p:nvSpPr>
          <p:spPr bwMode="auto">
            <a:xfrm flipV="1">
              <a:off x="5088" y="1585"/>
              <a:ext cx="0" cy="2244"/>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3" name="Line 31"/>
            <p:cNvSpPr>
              <a:spLocks noChangeShapeType="1"/>
            </p:cNvSpPr>
            <p:nvPr/>
          </p:nvSpPr>
          <p:spPr bwMode="auto">
            <a:xfrm flipH="1">
              <a:off x="5051" y="3829"/>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4" name="Line 32"/>
            <p:cNvSpPr>
              <a:spLocks noChangeShapeType="1"/>
            </p:cNvSpPr>
            <p:nvPr/>
          </p:nvSpPr>
          <p:spPr bwMode="auto">
            <a:xfrm flipH="1">
              <a:off x="5051" y="3381"/>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5" name="Line 33"/>
            <p:cNvSpPr>
              <a:spLocks noChangeShapeType="1"/>
            </p:cNvSpPr>
            <p:nvPr/>
          </p:nvSpPr>
          <p:spPr bwMode="auto">
            <a:xfrm flipH="1">
              <a:off x="5051" y="2930"/>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6" name="Line 34"/>
            <p:cNvSpPr>
              <a:spLocks noChangeShapeType="1"/>
            </p:cNvSpPr>
            <p:nvPr/>
          </p:nvSpPr>
          <p:spPr bwMode="auto">
            <a:xfrm flipH="1">
              <a:off x="5051" y="2481"/>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7" name="Line 35"/>
            <p:cNvSpPr>
              <a:spLocks noChangeShapeType="1"/>
            </p:cNvSpPr>
            <p:nvPr/>
          </p:nvSpPr>
          <p:spPr bwMode="auto">
            <a:xfrm flipH="1">
              <a:off x="5051" y="2032"/>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8" name="Line 36"/>
            <p:cNvSpPr>
              <a:spLocks noChangeShapeType="1"/>
            </p:cNvSpPr>
            <p:nvPr/>
          </p:nvSpPr>
          <p:spPr bwMode="auto">
            <a:xfrm flipH="1">
              <a:off x="5051" y="1585"/>
              <a:ext cx="36" cy="0"/>
            </a:xfrm>
            <a:prstGeom prst="line">
              <a:avLst/>
            </a:prstGeom>
            <a:noFill/>
            <a:ln w="23813">
              <a:solidFill>
                <a:schemeClr val="tx1"/>
              </a:solidFill>
              <a:round/>
              <a:headEnd/>
              <a:tailEnd/>
            </a:ln>
          </p:spPr>
          <p:txBody>
            <a:bodyPr/>
            <a:lstStyle/>
            <a:p>
              <a:pPr algn="ctr">
                <a:defRPr/>
              </a:pPr>
              <a:endParaRPr lang="en-US" sz="2000">
                <a:latin typeface="Arial"/>
              </a:endParaRPr>
            </a:p>
          </p:txBody>
        </p:sp>
        <p:sp>
          <p:nvSpPr>
            <p:cNvPr id="197669" name="Rectangle 37"/>
            <p:cNvSpPr>
              <a:spLocks noChangeArrowheads="1"/>
            </p:cNvSpPr>
            <p:nvPr/>
          </p:nvSpPr>
          <p:spPr bwMode="auto">
            <a:xfrm>
              <a:off x="5131" y="3762"/>
              <a:ext cx="244"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-100</a:t>
              </a:r>
            </a:p>
          </p:txBody>
        </p:sp>
        <p:sp>
          <p:nvSpPr>
            <p:cNvPr id="197670" name="Rectangle 38"/>
            <p:cNvSpPr>
              <a:spLocks noChangeArrowheads="1"/>
            </p:cNvSpPr>
            <p:nvPr/>
          </p:nvSpPr>
          <p:spPr bwMode="auto">
            <a:xfrm>
              <a:off x="5133" y="3313"/>
              <a:ext cx="176"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-80</a:t>
              </a:r>
            </a:p>
          </p:txBody>
        </p:sp>
        <p:sp>
          <p:nvSpPr>
            <p:cNvPr id="197671" name="Rectangle 39"/>
            <p:cNvSpPr>
              <a:spLocks noChangeArrowheads="1"/>
            </p:cNvSpPr>
            <p:nvPr/>
          </p:nvSpPr>
          <p:spPr bwMode="auto">
            <a:xfrm>
              <a:off x="5133" y="2864"/>
              <a:ext cx="176"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-60</a:t>
              </a:r>
            </a:p>
          </p:txBody>
        </p:sp>
        <p:sp>
          <p:nvSpPr>
            <p:cNvPr id="197672" name="Rectangle 40"/>
            <p:cNvSpPr>
              <a:spLocks noChangeArrowheads="1"/>
            </p:cNvSpPr>
            <p:nvPr/>
          </p:nvSpPr>
          <p:spPr bwMode="auto">
            <a:xfrm>
              <a:off x="5133" y="2415"/>
              <a:ext cx="176"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-40</a:t>
              </a:r>
            </a:p>
          </p:txBody>
        </p:sp>
        <p:sp>
          <p:nvSpPr>
            <p:cNvPr id="197673" name="Rectangle 41"/>
            <p:cNvSpPr>
              <a:spLocks noChangeArrowheads="1"/>
            </p:cNvSpPr>
            <p:nvPr/>
          </p:nvSpPr>
          <p:spPr bwMode="auto">
            <a:xfrm>
              <a:off x="5133" y="1967"/>
              <a:ext cx="176"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-20</a:t>
              </a:r>
            </a:p>
          </p:txBody>
        </p:sp>
        <p:sp>
          <p:nvSpPr>
            <p:cNvPr id="197674" name="Rectangle 42"/>
            <p:cNvSpPr>
              <a:spLocks noChangeArrowheads="1"/>
            </p:cNvSpPr>
            <p:nvPr/>
          </p:nvSpPr>
          <p:spPr bwMode="auto">
            <a:xfrm>
              <a:off x="5139" y="1516"/>
              <a:ext cx="68" cy="167"/>
            </a:xfrm>
            <a:prstGeom prst="rect">
              <a:avLst/>
            </a:prstGeom>
            <a:noFill/>
            <a:ln w="9525">
              <a:noFill/>
              <a:miter lim="800000"/>
              <a:headEnd/>
              <a:tailEnd/>
            </a:ln>
          </p:spPr>
          <p:txBody>
            <a:bodyPr wrap="none" lIns="0" tIns="0" rIns="0" bIns="0">
              <a:spAutoFit/>
            </a:bodyPr>
            <a:lstStyle/>
            <a:p>
              <a:pPr algn="ctr">
                <a:defRPr/>
              </a:pPr>
              <a:r>
                <a:rPr lang="en-US" sz="1600" b="1">
                  <a:latin typeface="Arial"/>
                </a:rPr>
                <a:t>0</a:t>
              </a:r>
            </a:p>
          </p:txBody>
        </p:sp>
      </p:grpSp>
      <p:grpSp>
        <p:nvGrpSpPr>
          <p:cNvPr id="39979" name="Group 43"/>
          <p:cNvGrpSpPr>
            <a:grpSpLocks/>
          </p:cNvGrpSpPr>
          <p:nvPr/>
        </p:nvGrpSpPr>
        <p:grpSpPr bwMode="auto">
          <a:xfrm>
            <a:off x="2672693" y="2156766"/>
            <a:ext cx="6036234" cy="3359026"/>
            <a:chOff x="735" y="1583"/>
            <a:chExt cx="3730" cy="2278"/>
          </a:xfrm>
        </p:grpSpPr>
        <p:sp>
          <p:nvSpPr>
            <p:cNvPr id="197676" name="Line 44"/>
            <p:cNvSpPr>
              <a:spLocks noChangeShapeType="1"/>
            </p:cNvSpPr>
            <p:nvPr/>
          </p:nvSpPr>
          <p:spPr bwMode="auto">
            <a:xfrm>
              <a:off x="4424" y="3052"/>
              <a:ext cx="0"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77" name="Line 45"/>
            <p:cNvSpPr>
              <a:spLocks noChangeShapeType="1"/>
            </p:cNvSpPr>
            <p:nvPr/>
          </p:nvSpPr>
          <p:spPr bwMode="auto">
            <a:xfrm>
              <a:off x="4458" y="3020"/>
              <a:ext cx="1"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78" name="Line 46"/>
            <p:cNvSpPr>
              <a:spLocks noChangeShapeType="1"/>
            </p:cNvSpPr>
            <p:nvPr/>
          </p:nvSpPr>
          <p:spPr bwMode="auto">
            <a:xfrm flipV="1">
              <a:off x="4455" y="1583"/>
              <a:ext cx="0" cy="2246"/>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79" name="Line 47"/>
            <p:cNvSpPr>
              <a:spLocks noChangeShapeType="1"/>
            </p:cNvSpPr>
            <p:nvPr/>
          </p:nvSpPr>
          <p:spPr bwMode="auto">
            <a:xfrm flipH="1">
              <a:off x="4418" y="3377"/>
              <a:ext cx="34"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80" name="Line 48"/>
            <p:cNvSpPr>
              <a:spLocks noChangeShapeType="1"/>
            </p:cNvSpPr>
            <p:nvPr/>
          </p:nvSpPr>
          <p:spPr bwMode="auto">
            <a:xfrm flipH="1">
              <a:off x="4418" y="2929"/>
              <a:ext cx="34"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81" name="Line 49"/>
            <p:cNvSpPr>
              <a:spLocks noChangeShapeType="1"/>
            </p:cNvSpPr>
            <p:nvPr/>
          </p:nvSpPr>
          <p:spPr bwMode="auto">
            <a:xfrm flipH="1">
              <a:off x="4418" y="2481"/>
              <a:ext cx="34"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82" name="Line 50"/>
            <p:cNvSpPr>
              <a:spLocks noChangeShapeType="1"/>
            </p:cNvSpPr>
            <p:nvPr/>
          </p:nvSpPr>
          <p:spPr bwMode="auto">
            <a:xfrm flipH="1">
              <a:off x="4418" y="2032"/>
              <a:ext cx="34"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683" name="Line 51"/>
            <p:cNvSpPr>
              <a:spLocks noChangeShapeType="1"/>
            </p:cNvSpPr>
            <p:nvPr/>
          </p:nvSpPr>
          <p:spPr bwMode="auto">
            <a:xfrm flipH="1">
              <a:off x="4418" y="1583"/>
              <a:ext cx="34" cy="0"/>
            </a:xfrm>
            <a:prstGeom prst="line">
              <a:avLst/>
            </a:prstGeom>
            <a:noFill/>
            <a:ln w="28575">
              <a:solidFill>
                <a:schemeClr val="tx1"/>
              </a:solidFill>
              <a:round/>
              <a:headEnd/>
              <a:tailEnd/>
            </a:ln>
          </p:spPr>
          <p:txBody>
            <a:bodyPr/>
            <a:lstStyle/>
            <a:p>
              <a:pPr algn="ctr">
                <a:defRPr/>
              </a:pPr>
              <a:endParaRPr lang="en-US" sz="2000">
                <a:latin typeface="Arial"/>
              </a:endParaRPr>
            </a:p>
          </p:txBody>
        </p:sp>
        <p:grpSp>
          <p:nvGrpSpPr>
            <p:cNvPr id="39988" name="Group 52"/>
            <p:cNvGrpSpPr>
              <a:grpSpLocks/>
            </p:cNvGrpSpPr>
            <p:nvPr/>
          </p:nvGrpSpPr>
          <p:grpSpPr bwMode="auto">
            <a:xfrm>
              <a:off x="772" y="1742"/>
              <a:ext cx="3693" cy="2087"/>
              <a:chOff x="772" y="1718"/>
              <a:chExt cx="3693" cy="2087"/>
            </a:xfrm>
          </p:grpSpPr>
          <p:grpSp>
            <p:nvGrpSpPr>
              <p:cNvPr id="40011" name="Group 53"/>
              <p:cNvGrpSpPr>
                <a:grpSpLocks/>
              </p:cNvGrpSpPr>
              <p:nvPr/>
            </p:nvGrpSpPr>
            <p:grpSpPr bwMode="auto">
              <a:xfrm>
                <a:off x="816" y="3586"/>
                <a:ext cx="45" cy="110"/>
                <a:chOff x="996" y="3693"/>
                <a:chExt cx="45" cy="110"/>
              </a:xfrm>
            </p:grpSpPr>
            <p:sp>
              <p:nvSpPr>
                <p:cNvPr id="197686" name="Line 54"/>
                <p:cNvSpPr>
                  <a:spLocks noChangeShapeType="1"/>
                </p:cNvSpPr>
                <p:nvPr/>
              </p:nvSpPr>
              <p:spPr bwMode="auto">
                <a:xfrm flipV="1">
                  <a:off x="996" y="3802"/>
                  <a:ext cx="0"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87" name="Line 55"/>
                <p:cNvSpPr>
                  <a:spLocks noChangeShapeType="1"/>
                </p:cNvSpPr>
                <p:nvPr/>
              </p:nvSpPr>
              <p:spPr bwMode="auto">
                <a:xfrm flipV="1">
                  <a:off x="1013" y="3693"/>
                  <a:ext cx="31" cy="77"/>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nvGrpSpPr>
              <p:cNvPr id="40012" name="Group 56"/>
              <p:cNvGrpSpPr>
                <a:grpSpLocks/>
              </p:cNvGrpSpPr>
              <p:nvPr/>
            </p:nvGrpSpPr>
            <p:grpSpPr bwMode="auto">
              <a:xfrm>
                <a:off x="772" y="3444"/>
                <a:ext cx="148" cy="361"/>
                <a:chOff x="952" y="3551"/>
                <a:chExt cx="148" cy="361"/>
              </a:xfrm>
            </p:grpSpPr>
            <p:sp>
              <p:nvSpPr>
                <p:cNvPr id="197689" name="Line 57"/>
                <p:cNvSpPr>
                  <a:spLocks noChangeShapeType="1"/>
                </p:cNvSpPr>
                <p:nvPr/>
              </p:nvSpPr>
              <p:spPr bwMode="auto">
                <a:xfrm flipV="1">
                  <a:off x="952" y="3835"/>
                  <a:ext cx="31" cy="77"/>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90" name="Line 58"/>
                <p:cNvSpPr>
                  <a:spLocks noChangeShapeType="1"/>
                </p:cNvSpPr>
                <p:nvPr/>
              </p:nvSpPr>
              <p:spPr bwMode="auto">
                <a:xfrm flipV="1">
                  <a:off x="1068" y="3551"/>
                  <a:ext cx="32" cy="77"/>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nvGrpSpPr>
              <p:cNvPr id="40013" name="Group 59"/>
              <p:cNvGrpSpPr>
                <a:grpSpLocks/>
              </p:cNvGrpSpPr>
              <p:nvPr/>
            </p:nvGrpSpPr>
            <p:grpSpPr bwMode="auto">
              <a:xfrm>
                <a:off x="946" y="2986"/>
                <a:ext cx="209" cy="393"/>
                <a:chOff x="1126" y="3093"/>
                <a:chExt cx="209" cy="393"/>
              </a:xfrm>
            </p:grpSpPr>
            <p:sp>
              <p:nvSpPr>
                <p:cNvPr id="197692" name="Line 60"/>
                <p:cNvSpPr>
                  <a:spLocks noChangeShapeType="1"/>
                </p:cNvSpPr>
                <p:nvPr/>
              </p:nvSpPr>
              <p:spPr bwMode="auto">
                <a:xfrm flipV="1">
                  <a:off x="1126" y="3409"/>
                  <a:ext cx="32" cy="77"/>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93" name="Line 61"/>
                <p:cNvSpPr>
                  <a:spLocks noChangeShapeType="1"/>
                </p:cNvSpPr>
                <p:nvPr/>
              </p:nvSpPr>
              <p:spPr bwMode="auto">
                <a:xfrm>
                  <a:off x="1171" y="3377"/>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94" name="Line 62"/>
                <p:cNvSpPr>
                  <a:spLocks noChangeShapeType="1"/>
                </p:cNvSpPr>
                <p:nvPr/>
              </p:nvSpPr>
              <p:spPr bwMode="auto">
                <a:xfrm flipV="1">
                  <a:off x="1188" y="3266"/>
                  <a:ext cx="30" cy="78"/>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95" name="Line 63"/>
                <p:cNvSpPr>
                  <a:spLocks noChangeShapeType="1"/>
                </p:cNvSpPr>
                <p:nvPr/>
              </p:nvSpPr>
              <p:spPr bwMode="auto">
                <a:xfrm>
                  <a:off x="1229" y="3233"/>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696" name="Freeform 64"/>
                <p:cNvSpPr>
                  <a:spLocks/>
                </p:cNvSpPr>
                <p:nvPr/>
              </p:nvSpPr>
              <p:spPr bwMode="auto">
                <a:xfrm flipV="1">
                  <a:off x="1244" y="3126"/>
                  <a:ext cx="55" cy="77"/>
                </a:xfrm>
                <a:custGeom>
                  <a:avLst/>
                  <a:gdLst/>
                  <a:ahLst/>
                  <a:cxnLst>
                    <a:cxn ang="0">
                      <a:pos x="0" y="0"/>
                    </a:cxn>
                    <a:cxn ang="0">
                      <a:pos x="22" y="62"/>
                    </a:cxn>
                    <a:cxn ang="0">
                      <a:pos x="77" y="120"/>
                    </a:cxn>
                  </a:cxnLst>
                  <a:rect l="0" t="0" r="r" b="b"/>
                  <a:pathLst>
                    <a:path w="77" h="120">
                      <a:moveTo>
                        <a:pt x="0" y="0"/>
                      </a:moveTo>
                      <a:lnTo>
                        <a:pt x="22" y="62"/>
                      </a:lnTo>
                      <a:lnTo>
                        <a:pt x="77" y="120"/>
                      </a:lnTo>
                    </a:path>
                  </a:pathLst>
                </a:custGeom>
                <a:noFill/>
                <a:ln w="38100" cmpd="sng">
                  <a:solidFill>
                    <a:schemeClr val="tx2"/>
                  </a:solidFill>
                  <a:prstDash val="solid"/>
                  <a:round/>
                  <a:headEnd/>
                  <a:tailEnd/>
                </a:ln>
              </p:spPr>
              <p:txBody>
                <a:bodyPr/>
                <a:lstStyle/>
                <a:p>
                  <a:pPr algn="ctr">
                    <a:defRPr/>
                  </a:pPr>
                  <a:endParaRPr lang="en-US" sz="2000">
                    <a:latin typeface="Arial"/>
                  </a:endParaRPr>
                </a:p>
              </p:txBody>
            </p:sp>
            <p:sp>
              <p:nvSpPr>
                <p:cNvPr id="197697" name="Line 65"/>
                <p:cNvSpPr>
                  <a:spLocks noChangeShapeType="1"/>
                </p:cNvSpPr>
                <p:nvPr/>
              </p:nvSpPr>
              <p:spPr bwMode="auto">
                <a:xfrm flipV="1">
                  <a:off x="1335" y="3090"/>
                  <a:ext cx="0" cy="1"/>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nvGrpSpPr>
              <p:cNvPr id="40014" name="Group 66"/>
              <p:cNvGrpSpPr>
                <a:grpSpLocks/>
              </p:cNvGrpSpPr>
              <p:nvPr/>
            </p:nvGrpSpPr>
            <p:grpSpPr bwMode="auto">
              <a:xfrm>
                <a:off x="1190" y="2216"/>
                <a:ext cx="1203" cy="738"/>
                <a:chOff x="1370" y="2323"/>
                <a:chExt cx="1203" cy="738"/>
              </a:xfrm>
            </p:grpSpPr>
            <p:sp>
              <p:nvSpPr>
                <p:cNvPr id="197699" name="Line 67"/>
                <p:cNvSpPr>
                  <a:spLocks noChangeShapeType="1"/>
                </p:cNvSpPr>
                <p:nvPr/>
              </p:nvSpPr>
              <p:spPr bwMode="auto">
                <a:xfrm flipV="1">
                  <a:off x="1373" y="2984"/>
                  <a:ext cx="84" cy="77"/>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0" name="Line 68"/>
                <p:cNvSpPr>
                  <a:spLocks noChangeShapeType="1"/>
                </p:cNvSpPr>
                <p:nvPr/>
              </p:nvSpPr>
              <p:spPr bwMode="auto">
                <a:xfrm flipV="1">
                  <a:off x="1489" y="2951"/>
                  <a:ext cx="1"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1" name="Line 69"/>
                <p:cNvSpPr>
                  <a:spLocks noChangeShapeType="1"/>
                </p:cNvSpPr>
                <p:nvPr/>
              </p:nvSpPr>
              <p:spPr bwMode="auto">
                <a:xfrm flipV="1">
                  <a:off x="1527" y="2842"/>
                  <a:ext cx="82" cy="77"/>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2" name="Line 70"/>
                <p:cNvSpPr>
                  <a:spLocks noChangeShapeType="1"/>
                </p:cNvSpPr>
                <p:nvPr/>
              </p:nvSpPr>
              <p:spPr bwMode="auto">
                <a:xfrm flipV="1">
                  <a:off x="1646" y="2809"/>
                  <a:ext cx="1"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3" name="Line 71"/>
                <p:cNvSpPr>
                  <a:spLocks noChangeShapeType="1"/>
                </p:cNvSpPr>
                <p:nvPr/>
              </p:nvSpPr>
              <p:spPr bwMode="auto">
                <a:xfrm flipV="1">
                  <a:off x="1682" y="2700"/>
                  <a:ext cx="81" cy="77"/>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4" name="Line 72"/>
                <p:cNvSpPr>
                  <a:spLocks noChangeShapeType="1"/>
                </p:cNvSpPr>
                <p:nvPr/>
              </p:nvSpPr>
              <p:spPr bwMode="auto">
                <a:xfrm flipV="1">
                  <a:off x="1801" y="2667"/>
                  <a:ext cx="0"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5" name="Freeform 73"/>
                <p:cNvSpPr>
                  <a:spLocks/>
                </p:cNvSpPr>
                <p:nvPr/>
              </p:nvSpPr>
              <p:spPr bwMode="auto">
                <a:xfrm flipV="1">
                  <a:off x="1834" y="2578"/>
                  <a:ext cx="86" cy="57"/>
                </a:xfrm>
                <a:custGeom>
                  <a:avLst/>
                  <a:gdLst/>
                  <a:ahLst/>
                  <a:cxnLst>
                    <a:cxn ang="0">
                      <a:pos x="0" y="0"/>
                    </a:cxn>
                    <a:cxn ang="0">
                      <a:pos x="55" y="59"/>
                    </a:cxn>
                    <a:cxn ang="0">
                      <a:pos x="117" y="87"/>
                    </a:cxn>
                  </a:cxnLst>
                  <a:rect l="0" t="0" r="r" b="b"/>
                  <a:pathLst>
                    <a:path w="117" h="87">
                      <a:moveTo>
                        <a:pt x="0" y="0"/>
                      </a:moveTo>
                      <a:lnTo>
                        <a:pt x="55" y="59"/>
                      </a:lnTo>
                      <a:lnTo>
                        <a:pt x="117" y="87"/>
                      </a:lnTo>
                    </a:path>
                  </a:pathLst>
                </a:custGeom>
                <a:noFill/>
                <a:ln w="38100" cmpd="sng">
                  <a:solidFill>
                    <a:schemeClr val="tx2"/>
                  </a:solidFill>
                  <a:prstDash val="solid"/>
                  <a:round/>
                  <a:headEnd/>
                  <a:tailEnd/>
                </a:ln>
              </p:spPr>
              <p:txBody>
                <a:bodyPr/>
                <a:lstStyle/>
                <a:p>
                  <a:pPr algn="ctr">
                    <a:defRPr/>
                  </a:pPr>
                  <a:endParaRPr lang="en-US" sz="2000">
                    <a:latin typeface="Arial"/>
                  </a:endParaRPr>
                </a:p>
              </p:txBody>
            </p:sp>
            <p:sp>
              <p:nvSpPr>
                <p:cNvPr id="197706" name="Line 74"/>
                <p:cNvSpPr>
                  <a:spLocks noChangeShapeType="1"/>
                </p:cNvSpPr>
                <p:nvPr/>
              </p:nvSpPr>
              <p:spPr bwMode="auto">
                <a:xfrm>
                  <a:off x="1959" y="2565"/>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7" name="Line 75"/>
                <p:cNvSpPr>
                  <a:spLocks noChangeShapeType="1"/>
                </p:cNvSpPr>
                <p:nvPr/>
              </p:nvSpPr>
              <p:spPr bwMode="auto">
                <a:xfrm flipV="1">
                  <a:off x="1995" y="2513"/>
                  <a:ext cx="90" cy="34"/>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8" name="Line 76"/>
                <p:cNvSpPr>
                  <a:spLocks noChangeShapeType="1"/>
                </p:cNvSpPr>
                <p:nvPr/>
              </p:nvSpPr>
              <p:spPr bwMode="auto">
                <a:xfrm>
                  <a:off x="2121" y="2501"/>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09" name="Line 77"/>
                <p:cNvSpPr>
                  <a:spLocks noChangeShapeType="1"/>
                </p:cNvSpPr>
                <p:nvPr/>
              </p:nvSpPr>
              <p:spPr bwMode="auto">
                <a:xfrm flipV="1">
                  <a:off x="2160" y="2451"/>
                  <a:ext cx="87" cy="35"/>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0" name="Line 78"/>
                <p:cNvSpPr>
                  <a:spLocks noChangeShapeType="1"/>
                </p:cNvSpPr>
                <p:nvPr/>
              </p:nvSpPr>
              <p:spPr bwMode="auto">
                <a:xfrm>
                  <a:off x="2285" y="2436"/>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1" name="Line 79"/>
                <p:cNvSpPr>
                  <a:spLocks noChangeShapeType="1"/>
                </p:cNvSpPr>
                <p:nvPr/>
              </p:nvSpPr>
              <p:spPr bwMode="auto">
                <a:xfrm flipV="1">
                  <a:off x="2321" y="2387"/>
                  <a:ext cx="90" cy="35"/>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2" name="Line 80"/>
                <p:cNvSpPr>
                  <a:spLocks noChangeShapeType="1"/>
                </p:cNvSpPr>
                <p:nvPr/>
              </p:nvSpPr>
              <p:spPr bwMode="auto">
                <a:xfrm>
                  <a:off x="2447" y="2371"/>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3" name="Line 81"/>
                <p:cNvSpPr>
                  <a:spLocks noChangeShapeType="1"/>
                </p:cNvSpPr>
                <p:nvPr/>
              </p:nvSpPr>
              <p:spPr bwMode="auto">
                <a:xfrm flipV="1">
                  <a:off x="2485" y="2323"/>
                  <a:ext cx="85" cy="34"/>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nvGrpSpPr>
              <p:cNvPr id="40015" name="Group 82"/>
              <p:cNvGrpSpPr>
                <a:grpSpLocks/>
              </p:cNvGrpSpPr>
              <p:nvPr/>
            </p:nvGrpSpPr>
            <p:grpSpPr bwMode="auto">
              <a:xfrm>
                <a:off x="2430" y="1960"/>
                <a:ext cx="943" cy="241"/>
                <a:chOff x="2610" y="2067"/>
                <a:chExt cx="943" cy="241"/>
              </a:xfrm>
            </p:grpSpPr>
            <p:sp>
              <p:nvSpPr>
                <p:cNvPr id="197715" name="Line 83"/>
                <p:cNvSpPr>
                  <a:spLocks noChangeShapeType="1"/>
                </p:cNvSpPr>
                <p:nvPr/>
              </p:nvSpPr>
              <p:spPr bwMode="auto">
                <a:xfrm>
                  <a:off x="2610" y="2308"/>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6" name="Line 84"/>
                <p:cNvSpPr>
                  <a:spLocks noChangeShapeType="1"/>
                </p:cNvSpPr>
                <p:nvPr/>
              </p:nvSpPr>
              <p:spPr bwMode="auto">
                <a:xfrm flipV="1">
                  <a:off x="2649" y="2259"/>
                  <a:ext cx="87" cy="33"/>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7" name="Line 85"/>
                <p:cNvSpPr>
                  <a:spLocks noChangeShapeType="1"/>
                </p:cNvSpPr>
                <p:nvPr/>
              </p:nvSpPr>
              <p:spPr bwMode="auto">
                <a:xfrm flipV="1">
                  <a:off x="2776" y="2243"/>
                  <a:ext cx="0"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8" name="Line 86"/>
                <p:cNvSpPr>
                  <a:spLocks noChangeShapeType="1"/>
                </p:cNvSpPr>
                <p:nvPr/>
              </p:nvSpPr>
              <p:spPr bwMode="auto">
                <a:xfrm flipV="1">
                  <a:off x="2811" y="2212"/>
                  <a:ext cx="92" cy="19"/>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19" name="Line 87"/>
                <p:cNvSpPr>
                  <a:spLocks noChangeShapeType="1"/>
                </p:cNvSpPr>
                <p:nvPr/>
              </p:nvSpPr>
              <p:spPr bwMode="auto">
                <a:xfrm>
                  <a:off x="2937" y="2203"/>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0" name="Line 88"/>
                <p:cNvSpPr>
                  <a:spLocks noChangeShapeType="1"/>
                </p:cNvSpPr>
                <p:nvPr/>
              </p:nvSpPr>
              <p:spPr bwMode="auto">
                <a:xfrm flipV="1">
                  <a:off x="2977" y="2175"/>
                  <a:ext cx="86" cy="2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1" name="Line 89"/>
                <p:cNvSpPr>
                  <a:spLocks noChangeShapeType="1"/>
                </p:cNvSpPr>
                <p:nvPr/>
              </p:nvSpPr>
              <p:spPr bwMode="auto">
                <a:xfrm>
                  <a:off x="3103" y="2167"/>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2" name="Line 90"/>
                <p:cNvSpPr>
                  <a:spLocks noChangeShapeType="1"/>
                </p:cNvSpPr>
                <p:nvPr/>
              </p:nvSpPr>
              <p:spPr bwMode="auto">
                <a:xfrm flipV="1">
                  <a:off x="3138" y="2140"/>
                  <a:ext cx="88" cy="19"/>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3" name="Line 91"/>
                <p:cNvSpPr>
                  <a:spLocks noChangeShapeType="1"/>
                </p:cNvSpPr>
                <p:nvPr/>
              </p:nvSpPr>
              <p:spPr bwMode="auto">
                <a:xfrm>
                  <a:off x="3263" y="2131"/>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4" name="Line 92"/>
                <p:cNvSpPr>
                  <a:spLocks noChangeShapeType="1"/>
                </p:cNvSpPr>
                <p:nvPr/>
              </p:nvSpPr>
              <p:spPr bwMode="auto">
                <a:xfrm flipV="1">
                  <a:off x="3301" y="2103"/>
                  <a:ext cx="86" cy="2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5" name="Line 93"/>
                <p:cNvSpPr>
                  <a:spLocks noChangeShapeType="1"/>
                </p:cNvSpPr>
                <p:nvPr/>
              </p:nvSpPr>
              <p:spPr bwMode="auto">
                <a:xfrm flipV="1">
                  <a:off x="3426" y="2096"/>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6" name="Line 94"/>
                <p:cNvSpPr>
                  <a:spLocks noChangeShapeType="1"/>
                </p:cNvSpPr>
                <p:nvPr/>
              </p:nvSpPr>
              <p:spPr bwMode="auto">
                <a:xfrm flipV="1">
                  <a:off x="3464" y="2070"/>
                  <a:ext cx="92" cy="20"/>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nvGrpSpPr>
              <p:cNvPr id="40016" name="Group 95"/>
              <p:cNvGrpSpPr>
                <a:grpSpLocks/>
              </p:cNvGrpSpPr>
              <p:nvPr/>
            </p:nvGrpSpPr>
            <p:grpSpPr bwMode="auto">
              <a:xfrm>
                <a:off x="3410" y="1718"/>
                <a:ext cx="1055" cy="233"/>
                <a:chOff x="3590" y="1825"/>
                <a:chExt cx="1055" cy="233"/>
              </a:xfrm>
            </p:grpSpPr>
            <p:sp>
              <p:nvSpPr>
                <p:cNvPr id="197728" name="Line 96"/>
                <p:cNvSpPr>
                  <a:spLocks noChangeShapeType="1"/>
                </p:cNvSpPr>
                <p:nvPr/>
              </p:nvSpPr>
              <p:spPr bwMode="auto">
                <a:xfrm>
                  <a:off x="3590" y="2058"/>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29" name="Line 97"/>
                <p:cNvSpPr>
                  <a:spLocks noChangeShapeType="1"/>
                </p:cNvSpPr>
                <p:nvPr/>
              </p:nvSpPr>
              <p:spPr bwMode="auto">
                <a:xfrm flipV="1">
                  <a:off x="3627" y="2031"/>
                  <a:ext cx="86" cy="19"/>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0" name="Line 98"/>
                <p:cNvSpPr>
                  <a:spLocks noChangeShapeType="1"/>
                </p:cNvSpPr>
                <p:nvPr/>
              </p:nvSpPr>
              <p:spPr bwMode="auto">
                <a:xfrm>
                  <a:off x="3753" y="2023"/>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1" name="Line 99"/>
                <p:cNvSpPr>
                  <a:spLocks noChangeShapeType="1"/>
                </p:cNvSpPr>
                <p:nvPr/>
              </p:nvSpPr>
              <p:spPr bwMode="auto">
                <a:xfrm flipV="1">
                  <a:off x="3790" y="1994"/>
                  <a:ext cx="92" cy="2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2" name="Line 100"/>
                <p:cNvSpPr>
                  <a:spLocks noChangeShapeType="1"/>
                </p:cNvSpPr>
                <p:nvPr/>
              </p:nvSpPr>
              <p:spPr bwMode="auto">
                <a:xfrm>
                  <a:off x="3913" y="1986"/>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3" name="Line 101"/>
                <p:cNvSpPr>
                  <a:spLocks noChangeShapeType="1"/>
                </p:cNvSpPr>
                <p:nvPr/>
              </p:nvSpPr>
              <p:spPr bwMode="auto">
                <a:xfrm flipV="1">
                  <a:off x="3954" y="1958"/>
                  <a:ext cx="86" cy="2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4" name="Line 102"/>
                <p:cNvSpPr>
                  <a:spLocks noChangeShapeType="1"/>
                </p:cNvSpPr>
                <p:nvPr/>
              </p:nvSpPr>
              <p:spPr bwMode="auto">
                <a:xfrm>
                  <a:off x="4079" y="1952"/>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5" name="Line 103"/>
                <p:cNvSpPr>
                  <a:spLocks noChangeShapeType="1"/>
                </p:cNvSpPr>
                <p:nvPr/>
              </p:nvSpPr>
              <p:spPr bwMode="auto">
                <a:xfrm flipV="1">
                  <a:off x="4117" y="1922"/>
                  <a:ext cx="86" cy="2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6" name="Line 104"/>
                <p:cNvSpPr>
                  <a:spLocks noChangeShapeType="1"/>
                </p:cNvSpPr>
                <p:nvPr/>
              </p:nvSpPr>
              <p:spPr bwMode="auto">
                <a:xfrm flipV="1">
                  <a:off x="4242" y="1913"/>
                  <a:ext cx="1" cy="1"/>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7" name="Line 105"/>
                <p:cNvSpPr>
                  <a:spLocks noChangeShapeType="1"/>
                </p:cNvSpPr>
                <p:nvPr/>
              </p:nvSpPr>
              <p:spPr bwMode="auto">
                <a:xfrm flipV="1">
                  <a:off x="4280" y="1887"/>
                  <a:ext cx="92" cy="19"/>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8" name="Line 106"/>
                <p:cNvSpPr>
                  <a:spLocks noChangeShapeType="1"/>
                </p:cNvSpPr>
                <p:nvPr/>
              </p:nvSpPr>
              <p:spPr bwMode="auto">
                <a:xfrm>
                  <a:off x="4406" y="1877"/>
                  <a:ext cx="0"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39" name="Line 107"/>
                <p:cNvSpPr>
                  <a:spLocks noChangeShapeType="1"/>
                </p:cNvSpPr>
                <p:nvPr/>
              </p:nvSpPr>
              <p:spPr bwMode="auto">
                <a:xfrm flipV="1">
                  <a:off x="4443" y="1850"/>
                  <a:ext cx="86" cy="19"/>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40" name="Line 108"/>
                <p:cNvSpPr>
                  <a:spLocks noChangeShapeType="1"/>
                </p:cNvSpPr>
                <p:nvPr/>
              </p:nvSpPr>
              <p:spPr bwMode="auto">
                <a:xfrm>
                  <a:off x="4569" y="1842"/>
                  <a:ext cx="1" cy="0"/>
                </a:xfrm>
                <a:prstGeom prst="line">
                  <a:avLst/>
                </a:prstGeom>
                <a:noFill/>
                <a:ln w="38100">
                  <a:solidFill>
                    <a:schemeClr val="tx2"/>
                  </a:solidFill>
                  <a:round/>
                  <a:headEnd/>
                  <a:tailEnd/>
                </a:ln>
              </p:spPr>
              <p:txBody>
                <a:bodyPr/>
                <a:lstStyle/>
                <a:p>
                  <a:pPr algn="ctr">
                    <a:defRPr/>
                  </a:pPr>
                  <a:endParaRPr lang="en-US" sz="2000">
                    <a:latin typeface="Arial"/>
                  </a:endParaRPr>
                </a:p>
              </p:txBody>
            </p:sp>
            <p:sp>
              <p:nvSpPr>
                <p:cNvPr id="197741" name="Line 109"/>
                <p:cNvSpPr>
                  <a:spLocks noChangeShapeType="1"/>
                </p:cNvSpPr>
                <p:nvPr/>
              </p:nvSpPr>
              <p:spPr bwMode="auto">
                <a:xfrm flipV="1">
                  <a:off x="4606" y="1825"/>
                  <a:ext cx="39" cy="8"/>
                </a:xfrm>
                <a:prstGeom prst="line">
                  <a:avLst/>
                </a:prstGeom>
                <a:noFill/>
                <a:ln w="38100">
                  <a:solidFill>
                    <a:schemeClr val="tx2"/>
                  </a:solidFill>
                  <a:round/>
                  <a:headEnd/>
                  <a:tailEnd/>
                </a:ln>
              </p:spPr>
              <p:txBody>
                <a:bodyPr/>
                <a:lstStyle/>
                <a:p>
                  <a:pPr algn="ctr">
                    <a:defRPr/>
                  </a:pPr>
                  <a:endParaRPr lang="en-US" sz="2000">
                    <a:latin typeface="Arial"/>
                  </a:endParaRPr>
                </a:p>
              </p:txBody>
            </p:sp>
          </p:grpSp>
        </p:grpSp>
        <p:sp>
          <p:nvSpPr>
            <p:cNvPr id="197742" name="Line 110"/>
            <p:cNvSpPr>
              <a:spLocks noChangeShapeType="1"/>
            </p:cNvSpPr>
            <p:nvPr/>
          </p:nvSpPr>
          <p:spPr bwMode="auto">
            <a:xfrm flipV="1">
              <a:off x="933" y="3435"/>
              <a:ext cx="0" cy="0"/>
            </a:xfrm>
            <a:prstGeom prst="line">
              <a:avLst/>
            </a:prstGeom>
            <a:noFill/>
            <a:ln w="28575">
              <a:solidFill>
                <a:srgbClr val="00FF00"/>
              </a:solidFill>
              <a:round/>
              <a:headEnd/>
              <a:tailEnd/>
            </a:ln>
          </p:spPr>
          <p:txBody>
            <a:bodyPr/>
            <a:lstStyle/>
            <a:p>
              <a:pPr algn="ctr">
                <a:defRPr/>
              </a:pPr>
              <a:endParaRPr lang="en-US" sz="2000">
                <a:latin typeface="Arial"/>
              </a:endParaRPr>
            </a:p>
          </p:txBody>
        </p:sp>
        <p:sp>
          <p:nvSpPr>
            <p:cNvPr id="197743" name="Line 111"/>
            <p:cNvSpPr>
              <a:spLocks noChangeShapeType="1"/>
            </p:cNvSpPr>
            <p:nvPr/>
          </p:nvSpPr>
          <p:spPr bwMode="auto">
            <a:xfrm flipV="1">
              <a:off x="931" y="3473"/>
              <a:ext cx="1" cy="0"/>
            </a:xfrm>
            <a:prstGeom prst="line">
              <a:avLst/>
            </a:prstGeom>
            <a:noFill/>
            <a:ln w="28575">
              <a:solidFill>
                <a:srgbClr val="FFFFFF"/>
              </a:solidFill>
              <a:round/>
              <a:headEnd/>
              <a:tailEnd/>
            </a:ln>
          </p:spPr>
          <p:txBody>
            <a:bodyPr/>
            <a:lstStyle/>
            <a:p>
              <a:pPr algn="ctr">
                <a:defRPr/>
              </a:pPr>
              <a:endParaRPr lang="en-US" sz="2000">
                <a:latin typeface="Arial"/>
              </a:endParaRPr>
            </a:p>
          </p:txBody>
        </p:sp>
        <p:sp>
          <p:nvSpPr>
            <p:cNvPr id="197744" name="Line 112"/>
            <p:cNvSpPr>
              <a:spLocks noChangeShapeType="1"/>
            </p:cNvSpPr>
            <p:nvPr/>
          </p:nvSpPr>
          <p:spPr bwMode="auto">
            <a:xfrm flipV="1">
              <a:off x="772"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45" name="Line 113"/>
            <p:cNvSpPr>
              <a:spLocks noChangeShapeType="1"/>
            </p:cNvSpPr>
            <p:nvPr/>
          </p:nvSpPr>
          <p:spPr bwMode="auto">
            <a:xfrm>
              <a:off x="735" y="3829"/>
              <a:ext cx="37"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46" name="Line 114"/>
            <p:cNvSpPr>
              <a:spLocks noChangeShapeType="1"/>
            </p:cNvSpPr>
            <p:nvPr/>
          </p:nvSpPr>
          <p:spPr bwMode="auto">
            <a:xfrm flipV="1">
              <a:off x="875" y="3577"/>
              <a:ext cx="0" cy="1"/>
            </a:xfrm>
            <a:prstGeom prst="line">
              <a:avLst/>
            </a:prstGeom>
            <a:noFill/>
            <a:ln w="28575">
              <a:solidFill>
                <a:srgbClr val="00FF00"/>
              </a:solidFill>
              <a:round/>
              <a:headEnd/>
              <a:tailEnd/>
            </a:ln>
          </p:spPr>
          <p:txBody>
            <a:bodyPr/>
            <a:lstStyle/>
            <a:p>
              <a:pPr algn="ctr">
                <a:defRPr/>
              </a:pPr>
              <a:endParaRPr lang="en-US" sz="2000">
                <a:latin typeface="Arial"/>
              </a:endParaRPr>
            </a:p>
          </p:txBody>
        </p:sp>
        <p:sp>
          <p:nvSpPr>
            <p:cNvPr id="197747" name="Line 115"/>
            <p:cNvSpPr>
              <a:spLocks noChangeShapeType="1"/>
            </p:cNvSpPr>
            <p:nvPr/>
          </p:nvSpPr>
          <p:spPr bwMode="auto">
            <a:xfrm flipV="1">
              <a:off x="772" y="1583"/>
              <a:ext cx="0"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48" name="Line 116"/>
            <p:cNvSpPr>
              <a:spLocks noChangeShapeType="1"/>
            </p:cNvSpPr>
            <p:nvPr/>
          </p:nvSpPr>
          <p:spPr bwMode="auto">
            <a:xfrm>
              <a:off x="774" y="1615"/>
              <a:ext cx="0" cy="1"/>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49" name="Line 117"/>
            <p:cNvSpPr>
              <a:spLocks noChangeShapeType="1"/>
            </p:cNvSpPr>
            <p:nvPr/>
          </p:nvSpPr>
          <p:spPr bwMode="auto">
            <a:xfrm>
              <a:off x="774" y="1648"/>
              <a:ext cx="0" cy="1"/>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0" name="Line 118"/>
            <p:cNvSpPr>
              <a:spLocks noChangeShapeType="1"/>
            </p:cNvSpPr>
            <p:nvPr/>
          </p:nvSpPr>
          <p:spPr bwMode="auto">
            <a:xfrm>
              <a:off x="735" y="3267"/>
              <a:ext cx="37"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1" name="Line 119"/>
            <p:cNvSpPr>
              <a:spLocks noChangeShapeType="1"/>
            </p:cNvSpPr>
            <p:nvPr/>
          </p:nvSpPr>
          <p:spPr bwMode="auto">
            <a:xfrm>
              <a:off x="735" y="2706"/>
              <a:ext cx="37"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2" name="Line 120"/>
            <p:cNvSpPr>
              <a:spLocks noChangeShapeType="1"/>
            </p:cNvSpPr>
            <p:nvPr/>
          </p:nvSpPr>
          <p:spPr bwMode="auto">
            <a:xfrm>
              <a:off x="735" y="2144"/>
              <a:ext cx="37"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3" name="Line 121"/>
            <p:cNvSpPr>
              <a:spLocks noChangeShapeType="1"/>
            </p:cNvSpPr>
            <p:nvPr/>
          </p:nvSpPr>
          <p:spPr bwMode="auto">
            <a:xfrm>
              <a:off x="735" y="1583"/>
              <a:ext cx="37"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4" name="Line 122"/>
            <p:cNvSpPr>
              <a:spLocks noChangeShapeType="1"/>
            </p:cNvSpPr>
            <p:nvPr/>
          </p:nvSpPr>
          <p:spPr bwMode="auto">
            <a:xfrm flipV="1">
              <a:off x="772" y="1583"/>
              <a:ext cx="0" cy="2246"/>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5" name="Line 123"/>
            <p:cNvSpPr>
              <a:spLocks noChangeShapeType="1"/>
            </p:cNvSpPr>
            <p:nvPr/>
          </p:nvSpPr>
          <p:spPr bwMode="auto">
            <a:xfrm>
              <a:off x="772" y="3829"/>
              <a:ext cx="3693" cy="0"/>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6" name="Line 124"/>
            <p:cNvSpPr>
              <a:spLocks noChangeShapeType="1"/>
            </p:cNvSpPr>
            <p:nvPr/>
          </p:nvSpPr>
          <p:spPr bwMode="auto">
            <a:xfrm flipV="1">
              <a:off x="1387"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7" name="Line 125"/>
            <p:cNvSpPr>
              <a:spLocks noChangeShapeType="1"/>
            </p:cNvSpPr>
            <p:nvPr/>
          </p:nvSpPr>
          <p:spPr bwMode="auto">
            <a:xfrm flipV="1">
              <a:off x="2003"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8" name="Line 126"/>
            <p:cNvSpPr>
              <a:spLocks noChangeShapeType="1"/>
            </p:cNvSpPr>
            <p:nvPr/>
          </p:nvSpPr>
          <p:spPr bwMode="auto">
            <a:xfrm flipV="1">
              <a:off x="2619"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59" name="Line 127"/>
            <p:cNvSpPr>
              <a:spLocks noChangeShapeType="1"/>
            </p:cNvSpPr>
            <p:nvPr/>
          </p:nvSpPr>
          <p:spPr bwMode="auto">
            <a:xfrm flipV="1">
              <a:off x="3234"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60" name="Line 128"/>
            <p:cNvSpPr>
              <a:spLocks noChangeShapeType="1"/>
            </p:cNvSpPr>
            <p:nvPr/>
          </p:nvSpPr>
          <p:spPr bwMode="auto">
            <a:xfrm flipV="1">
              <a:off x="3849"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61" name="Line 129"/>
            <p:cNvSpPr>
              <a:spLocks noChangeShapeType="1"/>
            </p:cNvSpPr>
            <p:nvPr/>
          </p:nvSpPr>
          <p:spPr bwMode="auto">
            <a:xfrm flipV="1">
              <a:off x="4455" y="3829"/>
              <a:ext cx="0" cy="32"/>
            </a:xfrm>
            <a:prstGeom prst="line">
              <a:avLst/>
            </a:prstGeom>
            <a:noFill/>
            <a:ln w="28575">
              <a:solidFill>
                <a:schemeClr val="tx1"/>
              </a:solidFill>
              <a:round/>
              <a:headEnd/>
              <a:tailEnd/>
            </a:ln>
          </p:spPr>
          <p:txBody>
            <a:bodyPr/>
            <a:lstStyle/>
            <a:p>
              <a:pPr algn="ctr">
                <a:defRPr/>
              </a:pPr>
              <a:endParaRPr lang="en-US" sz="2000">
                <a:latin typeface="Arial"/>
              </a:endParaRPr>
            </a:p>
          </p:txBody>
        </p:sp>
        <p:sp>
          <p:nvSpPr>
            <p:cNvPr id="197762" name="Freeform 130"/>
            <p:cNvSpPr>
              <a:spLocks/>
            </p:cNvSpPr>
            <p:nvPr/>
          </p:nvSpPr>
          <p:spPr bwMode="auto">
            <a:xfrm flipV="1">
              <a:off x="772" y="1819"/>
              <a:ext cx="3693" cy="2010"/>
            </a:xfrm>
            <a:custGeom>
              <a:avLst/>
              <a:gdLst/>
              <a:ahLst/>
              <a:cxnLst>
                <a:cxn ang="0">
                  <a:pos x="0" y="0"/>
                </a:cxn>
                <a:cxn ang="0">
                  <a:pos x="59" y="2934"/>
                </a:cxn>
                <a:cxn ang="0">
                  <a:pos x="416" y="3130"/>
                </a:cxn>
                <a:cxn ang="0">
                  <a:pos x="833" y="1788"/>
                </a:cxn>
                <a:cxn ang="0">
                  <a:pos x="1250" y="854"/>
                </a:cxn>
                <a:cxn ang="0">
                  <a:pos x="1666" y="389"/>
                </a:cxn>
                <a:cxn ang="0">
                  <a:pos x="2083" y="143"/>
                </a:cxn>
                <a:cxn ang="0">
                  <a:pos x="2500" y="56"/>
                </a:cxn>
                <a:cxn ang="0">
                  <a:pos x="2544" y="2453"/>
                </a:cxn>
                <a:cxn ang="0">
                  <a:pos x="2916" y="2870"/>
                </a:cxn>
                <a:cxn ang="0">
                  <a:pos x="3333" y="1556"/>
                </a:cxn>
                <a:cxn ang="0">
                  <a:pos x="3750" y="798"/>
                </a:cxn>
                <a:cxn ang="0">
                  <a:pos x="4166" y="319"/>
                </a:cxn>
                <a:cxn ang="0">
                  <a:pos x="4583" y="161"/>
                </a:cxn>
                <a:cxn ang="0">
                  <a:pos x="5000" y="66"/>
                </a:cxn>
              </a:cxnLst>
              <a:rect l="0" t="0" r="r" b="b"/>
              <a:pathLst>
                <a:path w="5000" h="3130">
                  <a:moveTo>
                    <a:pt x="0" y="0"/>
                  </a:moveTo>
                  <a:lnTo>
                    <a:pt x="59" y="2934"/>
                  </a:lnTo>
                  <a:lnTo>
                    <a:pt x="416" y="3130"/>
                  </a:lnTo>
                  <a:lnTo>
                    <a:pt x="833" y="1788"/>
                  </a:lnTo>
                  <a:lnTo>
                    <a:pt x="1250" y="854"/>
                  </a:lnTo>
                  <a:lnTo>
                    <a:pt x="1666" y="389"/>
                  </a:lnTo>
                  <a:lnTo>
                    <a:pt x="2083" y="143"/>
                  </a:lnTo>
                  <a:lnTo>
                    <a:pt x="2500" y="56"/>
                  </a:lnTo>
                  <a:lnTo>
                    <a:pt x="2544" y="2453"/>
                  </a:lnTo>
                  <a:lnTo>
                    <a:pt x="2916" y="2870"/>
                  </a:lnTo>
                  <a:lnTo>
                    <a:pt x="3333" y="1556"/>
                  </a:lnTo>
                  <a:lnTo>
                    <a:pt x="3750" y="798"/>
                  </a:lnTo>
                  <a:lnTo>
                    <a:pt x="4166" y="319"/>
                  </a:lnTo>
                  <a:lnTo>
                    <a:pt x="4583" y="161"/>
                  </a:lnTo>
                  <a:lnTo>
                    <a:pt x="5000" y="66"/>
                  </a:lnTo>
                </a:path>
              </a:pathLst>
            </a:custGeom>
            <a:noFill/>
            <a:ln w="38100" cmpd="sng">
              <a:solidFill>
                <a:schemeClr val="accent3"/>
              </a:solidFill>
              <a:prstDash val="solid"/>
              <a:round/>
              <a:headEnd/>
              <a:tailEnd/>
            </a:ln>
          </p:spPr>
          <p:txBody>
            <a:bodyPr/>
            <a:lstStyle/>
            <a:p>
              <a:pPr algn="ctr">
                <a:defRPr/>
              </a:pPr>
              <a:endParaRPr lang="en-US" sz="2000" dirty="0">
                <a:latin typeface="Arial"/>
              </a:endParaRPr>
            </a:p>
          </p:txBody>
        </p:sp>
        <p:sp>
          <p:nvSpPr>
            <p:cNvPr id="197763" name="Freeform 131"/>
            <p:cNvSpPr>
              <a:spLocks/>
            </p:cNvSpPr>
            <p:nvPr/>
          </p:nvSpPr>
          <p:spPr bwMode="auto">
            <a:xfrm>
              <a:off x="768" y="1656"/>
              <a:ext cx="3654" cy="1888"/>
            </a:xfrm>
            <a:custGeom>
              <a:avLst/>
              <a:gdLst/>
              <a:ahLst/>
              <a:cxnLst>
                <a:cxn ang="0">
                  <a:pos x="0" y="0"/>
                </a:cxn>
                <a:cxn ang="0">
                  <a:pos x="18" y="796"/>
                </a:cxn>
                <a:cxn ang="0">
                  <a:pos x="32" y="1296"/>
                </a:cxn>
                <a:cxn ang="0">
                  <a:pos x="28" y="1318"/>
                </a:cxn>
                <a:cxn ang="0">
                  <a:pos x="42" y="1734"/>
                </a:cxn>
                <a:cxn ang="0">
                  <a:pos x="298" y="1888"/>
                </a:cxn>
                <a:cxn ang="0">
                  <a:pos x="1058" y="1838"/>
                </a:cxn>
                <a:cxn ang="0">
                  <a:pos x="1272" y="1786"/>
                </a:cxn>
                <a:cxn ang="0">
                  <a:pos x="1472" y="1712"/>
                </a:cxn>
                <a:cxn ang="0">
                  <a:pos x="1558" y="1668"/>
                </a:cxn>
                <a:cxn ang="0">
                  <a:pos x="1840" y="1498"/>
                </a:cxn>
                <a:cxn ang="0">
                  <a:pos x="1876" y="1786"/>
                </a:cxn>
                <a:cxn ang="0">
                  <a:pos x="1890" y="1802"/>
                </a:cxn>
                <a:cxn ang="0">
                  <a:pos x="2172" y="1840"/>
                </a:cxn>
                <a:cxn ang="0">
                  <a:pos x="2260" y="1840"/>
                </a:cxn>
                <a:cxn ang="0">
                  <a:pos x="2466" y="1818"/>
                </a:cxn>
                <a:cxn ang="0">
                  <a:pos x="2754" y="1826"/>
                </a:cxn>
                <a:cxn ang="0">
                  <a:pos x="2840" y="1818"/>
                </a:cxn>
                <a:cxn ang="0">
                  <a:pos x="2886" y="1804"/>
                </a:cxn>
                <a:cxn ang="0">
                  <a:pos x="3008" y="1798"/>
                </a:cxn>
                <a:cxn ang="0">
                  <a:pos x="3064" y="1790"/>
                </a:cxn>
                <a:cxn ang="0">
                  <a:pos x="3174" y="1756"/>
                </a:cxn>
                <a:cxn ang="0">
                  <a:pos x="3376" y="1648"/>
                </a:cxn>
                <a:cxn ang="0">
                  <a:pos x="3584" y="1456"/>
                </a:cxn>
                <a:cxn ang="0">
                  <a:pos x="3654" y="1372"/>
                </a:cxn>
              </a:cxnLst>
              <a:rect l="0" t="0" r="r" b="b"/>
              <a:pathLst>
                <a:path w="3654" h="1888">
                  <a:moveTo>
                    <a:pt x="0" y="0"/>
                  </a:moveTo>
                  <a:lnTo>
                    <a:pt x="18" y="796"/>
                  </a:lnTo>
                  <a:lnTo>
                    <a:pt x="32" y="1296"/>
                  </a:lnTo>
                  <a:lnTo>
                    <a:pt x="28" y="1318"/>
                  </a:lnTo>
                  <a:lnTo>
                    <a:pt x="42" y="1734"/>
                  </a:lnTo>
                  <a:lnTo>
                    <a:pt x="298" y="1888"/>
                  </a:lnTo>
                  <a:lnTo>
                    <a:pt x="1058" y="1838"/>
                  </a:lnTo>
                  <a:lnTo>
                    <a:pt x="1272" y="1786"/>
                  </a:lnTo>
                  <a:lnTo>
                    <a:pt x="1472" y="1712"/>
                  </a:lnTo>
                  <a:lnTo>
                    <a:pt x="1558" y="1668"/>
                  </a:lnTo>
                  <a:lnTo>
                    <a:pt x="1840" y="1498"/>
                  </a:lnTo>
                  <a:lnTo>
                    <a:pt x="1876" y="1786"/>
                  </a:lnTo>
                  <a:lnTo>
                    <a:pt x="1890" y="1802"/>
                  </a:lnTo>
                  <a:lnTo>
                    <a:pt x="2172" y="1840"/>
                  </a:lnTo>
                  <a:lnTo>
                    <a:pt x="2260" y="1840"/>
                  </a:lnTo>
                  <a:lnTo>
                    <a:pt x="2466" y="1818"/>
                  </a:lnTo>
                  <a:lnTo>
                    <a:pt x="2754" y="1826"/>
                  </a:lnTo>
                  <a:lnTo>
                    <a:pt x="2840" y="1818"/>
                  </a:lnTo>
                  <a:lnTo>
                    <a:pt x="2886" y="1804"/>
                  </a:lnTo>
                  <a:lnTo>
                    <a:pt x="3008" y="1798"/>
                  </a:lnTo>
                  <a:lnTo>
                    <a:pt x="3064" y="1790"/>
                  </a:lnTo>
                  <a:lnTo>
                    <a:pt x="3174" y="1756"/>
                  </a:lnTo>
                  <a:lnTo>
                    <a:pt x="3376" y="1648"/>
                  </a:lnTo>
                  <a:lnTo>
                    <a:pt x="3584" y="1456"/>
                  </a:lnTo>
                  <a:lnTo>
                    <a:pt x="3654" y="1372"/>
                  </a:lnTo>
                </a:path>
              </a:pathLst>
            </a:custGeom>
            <a:noFill/>
            <a:ln w="38100" cap="flat" cmpd="sng">
              <a:solidFill>
                <a:schemeClr val="folHlink"/>
              </a:solidFill>
              <a:prstDash val="dashDot"/>
              <a:round/>
              <a:headEnd type="none" w="med" len="med"/>
              <a:tailEnd type="none" w="med" len="med"/>
            </a:ln>
            <a:effectLst/>
          </p:spPr>
          <p:txBody>
            <a:bodyPr/>
            <a:lstStyle/>
            <a:p>
              <a:pPr algn="ctr">
                <a:defRPr/>
              </a:pPr>
              <a:endParaRPr lang="en-US" sz="2000">
                <a:latin typeface="Arial"/>
              </a:endParaRPr>
            </a:p>
          </p:txBody>
        </p:sp>
      </p:grpSp>
      <p:grpSp>
        <p:nvGrpSpPr>
          <p:cNvPr id="39947" name="Group 132"/>
          <p:cNvGrpSpPr>
            <a:grpSpLocks/>
          </p:cNvGrpSpPr>
          <p:nvPr/>
        </p:nvGrpSpPr>
        <p:grpSpPr bwMode="auto">
          <a:xfrm>
            <a:off x="3082000" y="1450789"/>
            <a:ext cx="6242050" cy="245766"/>
            <a:chOff x="1033" y="1473"/>
            <a:chExt cx="3932" cy="141"/>
          </a:xfrm>
        </p:grpSpPr>
        <p:grpSp>
          <p:nvGrpSpPr>
            <p:cNvPr id="39948" name="Group 133"/>
            <p:cNvGrpSpPr>
              <a:grpSpLocks/>
            </p:cNvGrpSpPr>
            <p:nvPr/>
          </p:nvGrpSpPr>
          <p:grpSpPr bwMode="auto">
            <a:xfrm>
              <a:off x="2258" y="1473"/>
              <a:ext cx="1241" cy="141"/>
              <a:chOff x="1537" y="1574"/>
              <a:chExt cx="1241" cy="141"/>
            </a:xfrm>
          </p:grpSpPr>
          <p:sp>
            <p:nvSpPr>
              <p:cNvPr id="197766" name="Rectangle 134"/>
              <p:cNvSpPr>
                <a:spLocks noChangeArrowheads="1"/>
              </p:cNvSpPr>
              <p:nvPr/>
            </p:nvSpPr>
            <p:spPr bwMode="auto">
              <a:xfrm>
                <a:off x="2168" y="1574"/>
                <a:ext cx="610" cy="141"/>
              </a:xfrm>
              <a:prstGeom prst="rect">
                <a:avLst/>
              </a:prstGeom>
              <a:noFill/>
              <a:ln w="9525">
                <a:noFill/>
                <a:miter lim="800000"/>
                <a:headEnd/>
                <a:tailEnd/>
              </a:ln>
            </p:spPr>
            <p:txBody>
              <a:bodyPr wrap="none" lIns="0" tIns="0" rIns="0" bIns="0">
                <a:spAutoFit/>
              </a:bodyPr>
              <a:lstStyle/>
              <a:p>
                <a:pPr algn="ctr">
                  <a:defRPr/>
                </a:pPr>
                <a:r>
                  <a:rPr lang="en-US" sz="1600" b="1">
                    <a:latin typeface="Arial"/>
                  </a:rPr>
                  <a:t>LWS BMD</a:t>
                </a:r>
              </a:p>
            </p:txBody>
          </p:sp>
          <p:grpSp>
            <p:nvGrpSpPr>
              <p:cNvPr id="39956" name="Group 135"/>
              <p:cNvGrpSpPr>
                <a:grpSpLocks/>
              </p:cNvGrpSpPr>
              <p:nvPr/>
            </p:nvGrpSpPr>
            <p:grpSpPr bwMode="auto">
              <a:xfrm>
                <a:off x="1537" y="1635"/>
                <a:ext cx="288" cy="1"/>
                <a:chOff x="1349" y="1313"/>
                <a:chExt cx="437" cy="1"/>
              </a:xfrm>
            </p:grpSpPr>
            <p:sp>
              <p:nvSpPr>
                <p:cNvPr id="197768" name="Line 136"/>
                <p:cNvSpPr>
                  <a:spLocks noChangeShapeType="1"/>
                </p:cNvSpPr>
                <p:nvPr/>
              </p:nvSpPr>
              <p:spPr bwMode="auto">
                <a:xfrm>
                  <a:off x="1349" y="1314"/>
                  <a:ext cx="90" cy="0"/>
                </a:xfrm>
                <a:prstGeom prst="line">
                  <a:avLst/>
                </a:prstGeom>
                <a:noFill/>
                <a:ln w="38100">
                  <a:solidFill>
                    <a:schemeClr val="tx2"/>
                  </a:solidFill>
                  <a:round/>
                  <a:headEnd/>
                  <a:tailEnd/>
                </a:ln>
              </p:spPr>
              <p:txBody>
                <a:bodyPr/>
                <a:lstStyle/>
                <a:p>
                  <a:pPr algn="ctr">
                    <a:defRPr/>
                  </a:pPr>
                  <a:endParaRPr lang="en-US" sz="1600">
                    <a:latin typeface="Arial"/>
                  </a:endParaRPr>
                </a:p>
              </p:txBody>
            </p:sp>
            <p:sp>
              <p:nvSpPr>
                <p:cNvPr id="197769" name="Line 137"/>
                <p:cNvSpPr>
                  <a:spLocks noChangeShapeType="1"/>
                </p:cNvSpPr>
                <p:nvPr/>
              </p:nvSpPr>
              <p:spPr bwMode="auto">
                <a:xfrm>
                  <a:off x="1534" y="1313"/>
                  <a:ext cx="90" cy="0"/>
                </a:xfrm>
                <a:prstGeom prst="line">
                  <a:avLst/>
                </a:prstGeom>
                <a:noFill/>
                <a:ln w="38100">
                  <a:solidFill>
                    <a:schemeClr val="tx2"/>
                  </a:solidFill>
                  <a:round/>
                  <a:headEnd/>
                  <a:tailEnd/>
                </a:ln>
              </p:spPr>
              <p:txBody>
                <a:bodyPr/>
                <a:lstStyle/>
                <a:p>
                  <a:pPr algn="ctr">
                    <a:defRPr/>
                  </a:pPr>
                  <a:endParaRPr lang="en-US" sz="1600">
                    <a:latin typeface="Arial"/>
                  </a:endParaRPr>
                </a:p>
              </p:txBody>
            </p:sp>
            <p:sp>
              <p:nvSpPr>
                <p:cNvPr id="197770" name="Line 138"/>
                <p:cNvSpPr>
                  <a:spLocks noChangeShapeType="1"/>
                </p:cNvSpPr>
                <p:nvPr/>
              </p:nvSpPr>
              <p:spPr bwMode="auto">
                <a:xfrm>
                  <a:off x="1698" y="1313"/>
                  <a:ext cx="88" cy="0"/>
                </a:xfrm>
                <a:prstGeom prst="line">
                  <a:avLst/>
                </a:prstGeom>
                <a:noFill/>
                <a:ln w="38100">
                  <a:solidFill>
                    <a:schemeClr val="tx2"/>
                  </a:solidFill>
                  <a:round/>
                  <a:headEnd/>
                  <a:tailEnd/>
                </a:ln>
              </p:spPr>
              <p:txBody>
                <a:bodyPr/>
                <a:lstStyle/>
                <a:p>
                  <a:pPr algn="ctr">
                    <a:defRPr/>
                  </a:pPr>
                  <a:endParaRPr lang="en-US" sz="1600">
                    <a:latin typeface="Arial"/>
                  </a:endParaRPr>
                </a:p>
              </p:txBody>
            </p:sp>
          </p:grpSp>
        </p:grpSp>
        <p:grpSp>
          <p:nvGrpSpPr>
            <p:cNvPr id="39949" name="Group 139"/>
            <p:cNvGrpSpPr>
              <a:grpSpLocks/>
            </p:cNvGrpSpPr>
            <p:nvPr/>
          </p:nvGrpSpPr>
          <p:grpSpPr bwMode="auto">
            <a:xfrm>
              <a:off x="1033" y="1473"/>
              <a:ext cx="1109" cy="141"/>
              <a:chOff x="1536" y="1438"/>
              <a:chExt cx="1109" cy="141"/>
            </a:xfrm>
          </p:grpSpPr>
          <p:sp>
            <p:nvSpPr>
              <p:cNvPr id="197772" name="Rectangle 140"/>
              <p:cNvSpPr>
                <a:spLocks noChangeArrowheads="1"/>
              </p:cNvSpPr>
              <p:nvPr/>
            </p:nvSpPr>
            <p:spPr bwMode="auto">
              <a:xfrm>
                <a:off x="1907" y="1438"/>
                <a:ext cx="738" cy="141"/>
              </a:xfrm>
              <a:prstGeom prst="rect">
                <a:avLst/>
              </a:prstGeom>
              <a:noFill/>
              <a:ln w="9525">
                <a:noFill/>
                <a:miter lim="800000"/>
                <a:headEnd/>
                <a:tailEnd/>
              </a:ln>
            </p:spPr>
            <p:txBody>
              <a:bodyPr wrap="none" lIns="0" tIns="0" rIns="0" bIns="0">
                <a:spAutoFit/>
              </a:bodyPr>
              <a:lstStyle/>
              <a:p>
                <a:pPr algn="ctr">
                  <a:defRPr/>
                </a:pPr>
                <a:r>
                  <a:rPr lang="en-US" sz="1600" b="1">
                    <a:latin typeface="Arial"/>
                  </a:rPr>
                  <a:t>Denosumab</a:t>
                </a:r>
              </a:p>
            </p:txBody>
          </p:sp>
          <p:sp>
            <p:nvSpPr>
              <p:cNvPr id="197773" name="Line 141"/>
              <p:cNvSpPr>
                <a:spLocks noChangeShapeType="1"/>
              </p:cNvSpPr>
              <p:nvPr/>
            </p:nvSpPr>
            <p:spPr bwMode="auto">
              <a:xfrm>
                <a:off x="1536" y="1499"/>
                <a:ext cx="288" cy="0"/>
              </a:xfrm>
              <a:prstGeom prst="line">
                <a:avLst/>
              </a:prstGeom>
              <a:noFill/>
              <a:ln w="38100">
                <a:solidFill>
                  <a:schemeClr val="accent3"/>
                </a:solidFill>
                <a:round/>
                <a:headEnd/>
                <a:tailEnd/>
              </a:ln>
            </p:spPr>
            <p:txBody>
              <a:bodyPr/>
              <a:lstStyle/>
              <a:p>
                <a:pPr algn="ctr">
                  <a:defRPr/>
                </a:pPr>
                <a:endParaRPr lang="en-US" sz="1600">
                  <a:latin typeface="Arial"/>
                </a:endParaRPr>
              </a:p>
            </p:txBody>
          </p:sp>
        </p:grpSp>
        <p:grpSp>
          <p:nvGrpSpPr>
            <p:cNvPr id="39950" name="Group 142"/>
            <p:cNvGrpSpPr>
              <a:grpSpLocks/>
            </p:cNvGrpSpPr>
            <p:nvPr/>
          </p:nvGrpSpPr>
          <p:grpSpPr bwMode="auto">
            <a:xfrm>
              <a:off x="3820" y="1473"/>
              <a:ext cx="1145" cy="141"/>
              <a:chOff x="1536" y="1710"/>
              <a:chExt cx="1145" cy="141"/>
            </a:xfrm>
          </p:grpSpPr>
          <p:sp>
            <p:nvSpPr>
              <p:cNvPr id="197775" name="Line 143"/>
              <p:cNvSpPr>
                <a:spLocks noChangeShapeType="1"/>
              </p:cNvSpPr>
              <p:nvPr/>
            </p:nvSpPr>
            <p:spPr bwMode="auto">
              <a:xfrm>
                <a:off x="1536" y="1771"/>
                <a:ext cx="288" cy="0"/>
              </a:xfrm>
              <a:prstGeom prst="line">
                <a:avLst/>
              </a:prstGeom>
              <a:noFill/>
              <a:ln w="38100">
                <a:solidFill>
                  <a:schemeClr val="folHlink"/>
                </a:solidFill>
                <a:prstDash val="dashDot"/>
                <a:round/>
                <a:headEnd/>
                <a:tailEnd/>
              </a:ln>
              <a:effectLst/>
            </p:spPr>
            <p:txBody>
              <a:bodyPr/>
              <a:lstStyle/>
              <a:p>
                <a:pPr algn="ctr">
                  <a:defRPr/>
                </a:pPr>
                <a:endParaRPr lang="en-US" sz="1600">
                  <a:latin typeface="Arial"/>
                </a:endParaRPr>
              </a:p>
            </p:txBody>
          </p:sp>
          <p:sp>
            <p:nvSpPr>
              <p:cNvPr id="197776" name="Rectangle 144"/>
              <p:cNvSpPr>
                <a:spLocks noChangeArrowheads="1"/>
              </p:cNvSpPr>
              <p:nvPr/>
            </p:nvSpPr>
            <p:spPr bwMode="auto">
              <a:xfrm>
                <a:off x="1906" y="1710"/>
                <a:ext cx="775" cy="141"/>
              </a:xfrm>
              <a:prstGeom prst="rect">
                <a:avLst/>
              </a:prstGeom>
              <a:noFill/>
              <a:ln w="9525">
                <a:noFill/>
                <a:miter lim="800000"/>
                <a:headEnd/>
                <a:tailEnd/>
              </a:ln>
            </p:spPr>
            <p:txBody>
              <a:bodyPr wrap="none" lIns="0" tIns="0" rIns="0" bIns="0">
                <a:spAutoFit/>
              </a:bodyPr>
              <a:lstStyle/>
              <a:p>
                <a:pPr algn="ctr">
                  <a:defRPr/>
                </a:pPr>
                <a:r>
                  <a:rPr lang="en-US" sz="1600" b="1">
                    <a:latin typeface="Arial"/>
                  </a:rPr>
                  <a:t>Serum CTX-I</a:t>
                </a:r>
              </a:p>
            </p:txBody>
          </p:sp>
        </p:grpSp>
      </p:grpSp>
      <p:sp>
        <p:nvSpPr>
          <p:cNvPr id="143" name="Text Placeholder 7">
            <a:extLst>
              <a:ext uri="{FF2B5EF4-FFF2-40B4-BE49-F238E27FC236}">
                <a16:creationId xmlns:a16="http://schemas.microsoft.com/office/drawing/2014/main" id="{073DE599-B30C-434C-9B43-19DA679F8B7C}"/>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indent="95250">
              <a:defRPr/>
            </a:pPr>
            <a:r>
              <a:rPr lang="en-US" sz="900" dirty="0">
                <a:solidFill>
                  <a:schemeClr val="tx1"/>
                </a:solidFill>
              </a:rPr>
              <a:t>LWS = </a:t>
            </a:r>
            <a:r>
              <a:rPr lang="en-US" sz="900" dirty="0" err="1">
                <a:solidFill>
                  <a:schemeClr val="tx1"/>
                </a:solidFill>
              </a:rPr>
              <a:t>Lendenwibelsäule</a:t>
            </a:r>
            <a:r>
              <a:rPr lang="en-US" sz="900" dirty="0">
                <a:solidFill>
                  <a:schemeClr val="tx1"/>
                </a:solidFill>
              </a:rPr>
              <a:t>; Q6M = </a:t>
            </a:r>
            <a:r>
              <a:rPr lang="en-US" sz="900" dirty="0" err="1">
                <a:solidFill>
                  <a:schemeClr val="tx1"/>
                </a:solidFill>
              </a:rPr>
              <a:t>einmal</a:t>
            </a:r>
            <a:r>
              <a:rPr lang="en-US" sz="900" dirty="0">
                <a:solidFill>
                  <a:schemeClr val="tx1"/>
                </a:solidFill>
              </a:rPr>
              <a:t> alle 6 </a:t>
            </a:r>
            <a:r>
              <a:rPr lang="en-US" sz="900" dirty="0" err="1">
                <a:solidFill>
                  <a:schemeClr val="tx1"/>
                </a:solidFill>
              </a:rPr>
              <a:t>Monate</a:t>
            </a:r>
            <a:r>
              <a:rPr lang="en-US" sz="900" dirty="0">
                <a:solidFill>
                  <a:schemeClr val="tx1"/>
                </a:solidFill>
              </a:rPr>
              <a:t>; BMD = </a:t>
            </a:r>
            <a:r>
              <a:rPr lang="en-US" sz="900" dirty="0" err="1">
                <a:solidFill>
                  <a:schemeClr val="tx1"/>
                </a:solidFill>
              </a:rPr>
              <a:t>Knochendichte</a:t>
            </a:r>
            <a:r>
              <a:rPr lang="en-US" sz="900" dirty="0">
                <a:solidFill>
                  <a:schemeClr val="tx1"/>
                </a:solidFill>
              </a:rPr>
              <a:t> (bone mineral density); CTX-I = type I C-telopeptide; DXA = dual-energy x-ray absorptiometry</a:t>
            </a:r>
          </a:p>
          <a:p>
            <a:pPr indent="95250">
              <a:defRPr/>
            </a:pPr>
            <a:r>
              <a:rPr lang="en-US" sz="900" dirty="0">
                <a:solidFill>
                  <a:schemeClr val="tx1"/>
                </a:solidFill>
              </a:rPr>
              <a:t>McClung MR, et al. </a:t>
            </a:r>
            <a:r>
              <a:rPr lang="en-US" sz="900" i="1" dirty="0">
                <a:solidFill>
                  <a:schemeClr val="tx1"/>
                </a:solidFill>
              </a:rPr>
              <a:t>N </a:t>
            </a:r>
            <a:r>
              <a:rPr lang="en-US" sz="900" i="1" dirty="0" err="1">
                <a:solidFill>
                  <a:schemeClr val="tx1"/>
                </a:solidFill>
              </a:rPr>
              <a:t>Engl</a:t>
            </a:r>
            <a:r>
              <a:rPr lang="en-US" sz="900" i="1" dirty="0">
                <a:solidFill>
                  <a:schemeClr val="tx1"/>
                </a:solidFill>
              </a:rPr>
              <a:t> J Med</a:t>
            </a:r>
            <a:r>
              <a:rPr lang="en-US" sz="900" dirty="0">
                <a:solidFill>
                  <a:schemeClr val="tx1"/>
                </a:solidFill>
              </a:rPr>
              <a:t>. 2006;23:821-831</a:t>
            </a:r>
          </a:p>
          <a:p>
            <a:pPr indent="95250">
              <a:defRPr/>
            </a:pPr>
            <a:r>
              <a:rPr lang="en-US" sz="900" dirty="0">
                <a:solidFill>
                  <a:schemeClr val="tx1"/>
                </a:solidFill>
              </a:rPr>
              <a:t>Peterson MC, et al. </a:t>
            </a:r>
            <a:r>
              <a:rPr lang="en-US" sz="900" i="1" dirty="0">
                <a:solidFill>
                  <a:schemeClr val="tx1"/>
                </a:solidFill>
              </a:rPr>
              <a:t>J Bone Miner Res</a:t>
            </a:r>
            <a:r>
              <a:rPr lang="en-US" sz="900" dirty="0">
                <a:solidFill>
                  <a:schemeClr val="tx1"/>
                </a:solidFill>
              </a:rPr>
              <a:t>. 2005;20(Suppl 1):S293;Abstract SU446 and poster</a:t>
            </a:r>
          </a:p>
          <a:p>
            <a:pPr indent="95250">
              <a:defRPr/>
            </a:pPr>
            <a:r>
              <a:rPr lang="de-CH" sz="900" dirty="0">
                <a:solidFill>
                  <a:schemeClr val="tx1"/>
                </a:solidFill>
              </a:rPr>
              <a:t>CHMP </a:t>
            </a:r>
            <a:r>
              <a:rPr lang="de-CH" sz="900" dirty="0" err="1">
                <a:solidFill>
                  <a:schemeClr val="tx1"/>
                </a:solidFill>
              </a:rPr>
              <a:t>public</a:t>
            </a:r>
            <a:r>
              <a:rPr lang="de-CH" sz="900" dirty="0">
                <a:solidFill>
                  <a:schemeClr val="tx1"/>
                </a:solidFill>
              </a:rPr>
              <a:t> </a:t>
            </a:r>
            <a:r>
              <a:rPr lang="de-CH" sz="900" dirty="0" err="1">
                <a:solidFill>
                  <a:schemeClr val="tx1"/>
                </a:solidFill>
              </a:rPr>
              <a:t>assessment</a:t>
            </a:r>
            <a:r>
              <a:rPr lang="de-CH" sz="900" dirty="0">
                <a:solidFill>
                  <a:schemeClr val="tx1"/>
                </a:solidFill>
              </a:rPr>
              <a:t> </a:t>
            </a:r>
            <a:r>
              <a:rPr lang="de-CH" sz="900" dirty="0" err="1">
                <a:solidFill>
                  <a:schemeClr val="tx1"/>
                </a:solidFill>
              </a:rPr>
              <a:t>report</a:t>
            </a:r>
            <a:r>
              <a:rPr lang="de-CH" sz="900" dirty="0">
                <a:solidFill>
                  <a:schemeClr val="tx1"/>
                </a:solidFill>
              </a:rPr>
              <a:t> (EMA/21672/2010)</a:t>
            </a:r>
            <a:endParaRPr lang="en-US" sz="900" dirty="0">
              <a:solidFill>
                <a:schemeClr val="tx1"/>
              </a:solidFill>
            </a:endParaRPr>
          </a:p>
        </p:txBody>
      </p:sp>
    </p:spTree>
    <p:custDataLst>
      <p:tags r:id="rId1"/>
    </p:custDataLst>
    <p:extLst>
      <p:ext uri="{BB962C8B-B14F-4D97-AF65-F5344CB8AC3E}">
        <p14:creationId xmlns:p14="http://schemas.microsoft.com/office/powerpoint/2010/main" val="32830408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DAFA-7644-4AFF-81C3-600F759EF24F}"/>
              </a:ext>
            </a:extLst>
          </p:cNvPr>
          <p:cNvSpPr>
            <a:spLocks noGrp="1"/>
          </p:cNvSpPr>
          <p:nvPr>
            <p:ph type="title"/>
          </p:nvPr>
        </p:nvSpPr>
        <p:spPr/>
        <p:txBody>
          <a:bodyPr/>
          <a:lstStyle/>
          <a:p>
            <a:r>
              <a:rPr lang="de-AT" b="1" dirty="0"/>
              <a:t>Nach Denosumab Behandlungsabbruch kehrt die BMD innerhalb von 1-2 Jahren zur Baseline zurück, bleibt aber über dem Placebo-Niveau</a:t>
            </a:r>
          </a:p>
        </p:txBody>
      </p:sp>
      <p:sp>
        <p:nvSpPr>
          <p:cNvPr id="3" name="Rectangle 12">
            <a:extLst>
              <a:ext uri="{FF2B5EF4-FFF2-40B4-BE49-F238E27FC236}">
                <a16:creationId xmlns:a16="http://schemas.microsoft.com/office/drawing/2014/main" id="{78FE5A38-AE85-488F-A3C3-06A7E241192F}"/>
              </a:ext>
            </a:extLst>
          </p:cNvPr>
          <p:cNvSpPr>
            <a:spLocks noChangeArrowheads="1"/>
          </p:cNvSpPr>
          <p:nvPr/>
        </p:nvSpPr>
        <p:spPr bwMode="auto">
          <a:xfrm>
            <a:off x="8057844" y="2516189"/>
            <a:ext cx="1434672" cy="2949575"/>
          </a:xfrm>
          <a:prstGeom prst="rect">
            <a:avLst/>
          </a:prstGeom>
          <a:solidFill>
            <a:schemeClr val="bg2"/>
          </a:solidFill>
          <a:ln w="9525" algn="ctr">
            <a:noFill/>
            <a:miter lim="800000"/>
            <a:headEnd/>
            <a:tailEnd/>
          </a:ln>
          <a:effectLst/>
        </p:spPr>
        <p:txBody>
          <a:bodyPr wrap="none" lIns="9144" tIns="9144" rIns="9144" bIns="9144" anchor="ctr"/>
          <a:lstStyle/>
          <a:p>
            <a:endParaRPr lang="en-US">
              <a:latin typeface="Arial"/>
            </a:endParaRPr>
          </a:p>
        </p:txBody>
      </p:sp>
      <p:sp>
        <p:nvSpPr>
          <p:cNvPr id="4" name="Text Box 398">
            <a:extLst>
              <a:ext uri="{FF2B5EF4-FFF2-40B4-BE49-F238E27FC236}">
                <a16:creationId xmlns:a16="http://schemas.microsoft.com/office/drawing/2014/main" id="{F85558EB-7C25-4453-A207-FEE59BD4545C}"/>
              </a:ext>
            </a:extLst>
          </p:cNvPr>
          <p:cNvSpPr txBox="1">
            <a:spLocks noChangeArrowheads="1"/>
          </p:cNvSpPr>
          <p:nvPr/>
        </p:nvSpPr>
        <p:spPr bwMode="invGray">
          <a:xfrm>
            <a:off x="7276588" y="1881188"/>
            <a:ext cx="1676151" cy="336550"/>
          </a:xfrm>
          <a:prstGeom prst="rect">
            <a:avLst/>
          </a:prstGeom>
          <a:noFill/>
          <a:ln w="9525" algn="ctr">
            <a:noFill/>
            <a:miter lim="800000"/>
            <a:headEnd/>
            <a:tailEnd/>
          </a:ln>
        </p:spPr>
        <p:txBody>
          <a:bodyPr anchor="b"/>
          <a:lstStyle/>
          <a:p>
            <a:pPr algn="ctr"/>
            <a:r>
              <a:rPr lang="en-US" b="1" err="1">
                <a:latin typeface="Arial"/>
              </a:rPr>
              <a:t>Gesamthüfte</a:t>
            </a:r>
            <a:endParaRPr lang="en-US" b="1">
              <a:latin typeface="Arial"/>
            </a:endParaRPr>
          </a:p>
        </p:txBody>
      </p:sp>
      <p:sp>
        <p:nvSpPr>
          <p:cNvPr id="5" name="Text Box 397">
            <a:extLst>
              <a:ext uri="{FF2B5EF4-FFF2-40B4-BE49-F238E27FC236}">
                <a16:creationId xmlns:a16="http://schemas.microsoft.com/office/drawing/2014/main" id="{6D5C5DB8-6F62-4B64-8107-F8BE26D96E32}"/>
              </a:ext>
            </a:extLst>
          </p:cNvPr>
          <p:cNvSpPr txBox="1">
            <a:spLocks noChangeArrowheads="1"/>
          </p:cNvSpPr>
          <p:nvPr/>
        </p:nvSpPr>
        <p:spPr bwMode="invGray">
          <a:xfrm>
            <a:off x="2990695" y="1881188"/>
            <a:ext cx="2544429" cy="336550"/>
          </a:xfrm>
          <a:prstGeom prst="rect">
            <a:avLst/>
          </a:prstGeom>
          <a:noFill/>
          <a:ln w="9525" algn="ctr">
            <a:noFill/>
            <a:miter lim="800000"/>
            <a:headEnd/>
            <a:tailEnd/>
          </a:ln>
        </p:spPr>
        <p:txBody>
          <a:bodyPr anchor="b"/>
          <a:lstStyle/>
          <a:p>
            <a:pPr algn="ctr"/>
            <a:r>
              <a:rPr lang="en-US" b="1" dirty="0" err="1">
                <a:latin typeface="Arial"/>
              </a:rPr>
              <a:t>Lendenwirbelsäule</a:t>
            </a:r>
            <a:endParaRPr lang="en-US" b="1" dirty="0">
              <a:latin typeface="Arial"/>
            </a:endParaRPr>
          </a:p>
        </p:txBody>
      </p:sp>
      <p:sp>
        <p:nvSpPr>
          <p:cNvPr id="6" name="Rectangle 10">
            <a:extLst>
              <a:ext uri="{FF2B5EF4-FFF2-40B4-BE49-F238E27FC236}">
                <a16:creationId xmlns:a16="http://schemas.microsoft.com/office/drawing/2014/main" id="{66645A51-D015-4707-A817-ECC2A48317AF}"/>
              </a:ext>
            </a:extLst>
          </p:cNvPr>
          <p:cNvSpPr>
            <a:spLocks noChangeArrowheads="1"/>
          </p:cNvSpPr>
          <p:nvPr/>
        </p:nvSpPr>
        <p:spPr bwMode="auto">
          <a:xfrm>
            <a:off x="4262909" y="2506192"/>
            <a:ext cx="1483332" cy="2949575"/>
          </a:xfrm>
          <a:prstGeom prst="rect">
            <a:avLst/>
          </a:prstGeom>
          <a:solidFill>
            <a:schemeClr val="bg2"/>
          </a:solidFill>
          <a:ln w="9525" algn="ctr">
            <a:noFill/>
            <a:miter lim="800000"/>
            <a:headEnd/>
            <a:tailEnd/>
          </a:ln>
          <a:effectLst/>
        </p:spPr>
        <p:txBody>
          <a:bodyPr wrap="none" lIns="9144" tIns="9144" rIns="9144" bIns="9144" anchor="ctr"/>
          <a:lstStyle/>
          <a:p>
            <a:endParaRPr lang="en-US">
              <a:latin typeface="Arial"/>
            </a:endParaRPr>
          </a:p>
        </p:txBody>
      </p:sp>
      <p:grpSp>
        <p:nvGrpSpPr>
          <p:cNvPr id="7" name="Group 6">
            <a:extLst>
              <a:ext uri="{FF2B5EF4-FFF2-40B4-BE49-F238E27FC236}">
                <a16:creationId xmlns:a16="http://schemas.microsoft.com/office/drawing/2014/main" id="{8A527F2A-4BB2-4860-9768-97C1AE451387}"/>
              </a:ext>
            </a:extLst>
          </p:cNvPr>
          <p:cNvGrpSpPr/>
          <p:nvPr/>
        </p:nvGrpSpPr>
        <p:grpSpPr>
          <a:xfrm>
            <a:off x="2957650" y="4295775"/>
            <a:ext cx="2689458" cy="527050"/>
            <a:chOff x="958850" y="4168775"/>
            <a:chExt cx="2325688" cy="527050"/>
          </a:xfrm>
        </p:grpSpPr>
        <p:grpSp>
          <p:nvGrpSpPr>
            <p:cNvPr id="8" name="Group 291">
              <a:extLst>
                <a:ext uri="{FF2B5EF4-FFF2-40B4-BE49-F238E27FC236}">
                  <a16:creationId xmlns:a16="http://schemas.microsoft.com/office/drawing/2014/main" id="{CD0A5C5D-AD91-43F5-889E-1EF522C14043}"/>
                </a:ext>
              </a:extLst>
            </p:cNvPr>
            <p:cNvGrpSpPr>
              <a:grpSpLocks/>
            </p:cNvGrpSpPr>
            <p:nvPr/>
          </p:nvGrpSpPr>
          <p:grpSpPr bwMode="auto">
            <a:xfrm>
              <a:off x="3209925" y="4264025"/>
              <a:ext cx="74613" cy="358775"/>
              <a:chOff x="5490" y="2771"/>
              <a:chExt cx="40" cy="197"/>
            </a:xfrm>
          </p:grpSpPr>
          <p:sp>
            <p:nvSpPr>
              <p:cNvPr id="37" name="Line 292">
                <a:extLst>
                  <a:ext uri="{FF2B5EF4-FFF2-40B4-BE49-F238E27FC236}">
                    <a16:creationId xmlns:a16="http://schemas.microsoft.com/office/drawing/2014/main" id="{8508798C-FF13-4626-8AE1-1E1299FAE043}"/>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38" name="Line 293">
                <a:extLst>
                  <a:ext uri="{FF2B5EF4-FFF2-40B4-BE49-F238E27FC236}">
                    <a16:creationId xmlns:a16="http://schemas.microsoft.com/office/drawing/2014/main" id="{98F00C8C-73D3-4B41-A33B-410D4CB05EF4}"/>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39" name="Line 294">
                <a:extLst>
                  <a:ext uri="{FF2B5EF4-FFF2-40B4-BE49-F238E27FC236}">
                    <a16:creationId xmlns:a16="http://schemas.microsoft.com/office/drawing/2014/main" id="{E7A8FAE9-4C32-4557-B6A5-3461BB591710}"/>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9" name="Group 295">
              <a:extLst>
                <a:ext uri="{FF2B5EF4-FFF2-40B4-BE49-F238E27FC236}">
                  <a16:creationId xmlns:a16="http://schemas.microsoft.com/office/drawing/2014/main" id="{F472C701-0954-4F5E-9A3C-9016596C3ACA}"/>
                </a:ext>
              </a:extLst>
            </p:cNvPr>
            <p:cNvGrpSpPr>
              <a:grpSpLocks/>
            </p:cNvGrpSpPr>
            <p:nvPr/>
          </p:nvGrpSpPr>
          <p:grpSpPr bwMode="auto">
            <a:xfrm>
              <a:off x="2933700" y="4356100"/>
              <a:ext cx="74613" cy="339725"/>
              <a:chOff x="5490" y="2771"/>
              <a:chExt cx="40" cy="197"/>
            </a:xfrm>
          </p:grpSpPr>
          <p:sp>
            <p:nvSpPr>
              <p:cNvPr id="34" name="Line 296">
                <a:extLst>
                  <a:ext uri="{FF2B5EF4-FFF2-40B4-BE49-F238E27FC236}">
                    <a16:creationId xmlns:a16="http://schemas.microsoft.com/office/drawing/2014/main" id="{7BFD8F05-EA30-4517-A02D-A827A10BABDD}"/>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35" name="Line 297">
                <a:extLst>
                  <a:ext uri="{FF2B5EF4-FFF2-40B4-BE49-F238E27FC236}">
                    <a16:creationId xmlns:a16="http://schemas.microsoft.com/office/drawing/2014/main" id="{D9063D7B-03B7-4DED-9DF1-27FD24E4B3B6}"/>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36" name="Line 298">
                <a:extLst>
                  <a:ext uri="{FF2B5EF4-FFF2-40B4-BE49-F238E27FC236}">
                    <a16:creationId xmlns:a16="http://schemas.microsoft.com/office/drawing/2014/main" id="{2A77C3EB-42FF-4F3E-ABE9-5CD34ACE4B01}"/>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0" name="Group 299">
              <a:extLst>
                <a:ext uri="{FF2B5EF4-FFF2-40B4-BE49-F238E27FC236}">
                  <a16:creationId xmlns:a16="http://schemas.microsoft.com/office/drawing/2014/main" id="{C7DAF1C0-B6F7-4A90-B775-0C962C120483}"/>
                </a:ext>
              </a:extLst>
            </p:cNvPr>
            <p:cNvGrpSpPr>
              <a:grpSpLocks/>
            </p:cNvGrpSpPr>
            <p:nvPr/>
          </p:nvGrpSpPr>
          <p:grpSpPr bwMode="auto">
            <a:xfrm>
              <a:off x="2654300" y="4381500"/>
              <a:ext cx="74613" cy="311150"/>
              <a:chOff x="5490" y="2771"/>
              <a:chExt cx="40" cy="197"/>
            </a:xfrm>
          </p:grpSpPr>
          <p:sp>
            <p:nvSpPr>
              <p:cNvPr id="31" name="Line 300">
                <a:extLst>
                  <a:ext uri="{FF2B5EF4-FFF2-40B4-BE49-F238E27FC236}">
                    <a16:creationId xmlns:a16="http://schemas.microsoft.com/office/drawing/2014/main" id="{3D228838-DF9E-447E-BE46-4D1BF583A232}"/>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32" name="Line 301">
                <a:extLst>
                  <a:ext uri="{FF2B5EF4-FFF2-40B4-BE49-F238E27FC236}">
                    <a16:creationId xmlns:a16="http://schemas.microsoft.com/office/drawing/2014/main" id="{78BF6883-5AD0-47EE-BC7C-AD91A9E7DBD5}"/>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33" name="Line 302">
                <a:extLst>
                  <a:ext uri="{FF2B5EF4-FFF2-40B4-BE49-F238E27FC236}">
                    <a16:creationId xmlns:a16="http://schemas.microsoft.com/office/drawing/2014/main" id="{8194180E-E90E-4E11-AF0C-77A6B74D65DD}"/>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1" name="Group 311">
              <a:extLst>
                <a:ext uri="{FF2B5EF4-FFF2-40B4-BE49-F238E27FC236}">
                  <a16:creationId xmlns:a16="http://schemas.microsoft.com/office/drawing/2014/main" id="{33DE5611-3E52-4911-9671-AE7EAC3FAE14}"/>
                </a:ext>
              </a:extLst>
            </p:cNvPr>
            <p:cNvGrpSpPr>
              <a:grpSpLocks/>
            </p:cNvGrpSpPr>
            <p:nvPr/>
          </p:nvGrpSpPr>
          <p:grpSpPr bwMode="auto">
            <a:xfrm>
              <a:off x="2355850" y="4387850"/>
              <a:ext cx="74613" cy="301625"/>
              <a:chOff x="5490" y="2771"/>
              <a:chExt cx="40" cy="197"/>
            </a:xfrm>
          </p:grpSpPr>
          <p:sp>
            <p:nvSpPr>
              <p:cNvPr id="28" name="Line 312">
                <a:extLst>
                  <a:ext uri="{FF2B5EF4-FFF2-40B4-BE49-F238E27FC236}">
                    <a16:creationId xmlns:a16="http://schemas.microsoft.com/office/drawing/2014/main" id="{EAE14DBE-023A-4E74-9AEC-0B22CC7E35AE}"/>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29" name="Line 313">
                <a:extLst>
                  <a:ext uri="{FF2B5EF4-FFF2-40B4-BE49-F238E27FC236}">
                    <a16:creationId xmlns:a16="http://schemas.microsoft.com/office/drawing/2014/main" id="{E5993F40-35B2-4C00-98FF-A704F299AC1D}"/>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30" name="Line 314">
                <a:extLst>
                  <a:ext uri="{FF2B5EF4-FFF2-40B4-BE49-F238E27FC236}">
                    <a16:creationId xmlns:a16="http://schemas.microsoft.com/office/drawing/2014/main" id="{C96355D6-3BE4-4411-96AB-63BDA4C0AC4A}"/>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2" name="Group 315">
              <a:extLst>
                <a:ext uri="{FF2B5EF4-FFF2-40B4-BE49-F238E27FC236}">
                  <a16:creationId xmlns:a16="http://schemas.microsoft.com/office/drawing/2014/main" id="{6D81CC07-A7EE-43DF-B53C-11C057BA1888}"/>
                </a:ext>
              </a:extLst>
            </p:cNvPr>
            <p:cNvGrpSpPr>
              <a:grpSpLocks/>
            </p:cNvGrpSpPr>
            <p:nvPr/>
          </p:nvGrpSpPr>
          <p:grpSpPr bwMode="auto">
            <a:xfrm>
              <a:off x="2047875" y="4264025"/>
              <a:ext cx="74613" cy="301625"/>
              <a:chOff x="5490" y="2771"/>
              <a:chExt cx="40" cy="197"/>
            </a:xfrm>
          </p:grpSpPr>
          <p:sp>
            <p:nvSpPr>
              <p:cNvPr id="25" name="Line 316">
                <a:extLst>
                  <a:ext uri="{FF2B5EF4-FFF2-40B4-BE49-F238E27FC236}">
                    <a16:creationId xmlns:a16="http://schemas.microsoft.com/office/drawing/2014/main" id="{F53E2D17-ED80-4B78-B0F5-37E35F202DBB}"/>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26" name="Line 317">
                <a:extLst>
                  <a:ext uri="{FF2B5EF4-FFF2-40B4-BE49-F238E27FC236}">
                    <a16:creationId xmlns:a16="http://schemas.microsoft.com/office/drawing/2014/main" id="{A6D1C8FA-65E1-47A1-852E-77D4FBEF6F02}"/>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27" name="Line 318">
                <a:extLst>
                  <a:ext uri="{FF2B5EF4-FFF2-40B4-BE49-F238E27FC236}">
                    <a16:creationId xmlns:a16="http://schemas.microsoft.com/office/drawing/2014/main" id="{C729F374-F3AC-4E59-812F-94AF850D4E01}"/>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3" name="Group 319">
              <a:extLst>
                <a:ext uri="{FF2B5EF4-FFF2-40B4-BE49-F238E27FC236}">
                  <a16:creationId xmlns:a16="http://schemas.microsoft.com/office/drawing/2014/main" id="{E77C429C-DF58-41C7-9A35-B4F98A303A2F}"/>
                </a:ext>
              </a:extLst>
            </p:cNvPr>
            <p:cNvGrpSpPr>
              <a:grpSpLocks/>
            </p:cNvGrpSpPr>
            <p:nvPr/>
          </p:nvGrpSpPr>
          <p:grpSpPr bwMode="auto">
            <a:xfrm>
              <a:off x="1479550" y="4168775"/>
              <a:ext cx="74613" cy="260350"/>
              <a:chOff x="5490" y="2771"/>
              <a:chExt cx="40" cy="197"/>
            </a:xfrm>
          </p:grpSpPr>
          <p:sp>
            <p:nvSpPr>
              <p:cNvPr id="22" name="Line 320">
                <a:extLst>
                  <a:ext uri="{FF2B5EF4-FFF2-40B4-BE49-F238E27FC236}">
                    <a16:creationId xmlns:a16="http://schemas.microsoft.com/office/drawing/2014/main" id="{A9FC5D8B-E0ED-4450-862D-81E4EF8D6366}"/>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23" name="Line 321">
                <a:extLst>
                  <a:ext uri="{FF2B5EF4-FFF2-40B4-BE49-F238E27FC236}">
                    <a16:creationId xmlns:a16="http://schemas.microsoft.com/office/drawing/2014/main" id="{D8F306A7-70DB-4D50-99D0-45239BEBC6EA}"/>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24" name="Line 322">
                <a:extLst>
                  <a:ext uri="{FF2B5EF4-FFF2-40B4-BE49-F238E27FC236}">
                    <a16:creationId xmlns:a16="http://schemas.microsoft.com/office/drawing/2014/main" id="{29DC5F98-B227-4189-9300-E01E3BE1A503}"/>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4" name="Group 323">
              <a:extLst>
                <a:ext uri="{FF2B5EF4-FFF2-40B4-BE49-F238E27FC236}">
                  <a16:creationId xmlns:a16="http://schemas.microsoft.com/office/drawing/2014/main" id="{ACD71B5D-194A-4AEE-90B1-2FF8398C9ACE}"/>
                </a:ext>
              </a:extLst>
            </p:cNvPr>
            <p:cNvGrpSpPr>
              <a:grpSpLocks/>
            </p:cNvGrpSpPr>
            <p:nvPr/>
          </p:nvGrpSpPr>
          <p:grpSpPr bwMode="auto">
            <a:xfrm>
              <a:off x="1206500" y="4181475"/>
              <a:ext cx="74613" cy="231775"/>
              <a:chOff x="5490" y="2771"/>
              <a:chExt cx="40" cy="197"/>
            </a:xfrm>
          </p:grpSpPr>
          <p:sp>
            <p:nvSpPr>
              <p:cNvPr id="19" name="Line 324">
                <a:extLst>
                  <a:ext uri="{FF2B5EF4-FFF2-40B4-BE49-F238E27FC236}">
                    <a16:creationId xmlns:a16="http://schemas.microsoft.com/office/drawing/2014/main" id="{6E03CA6B-BE24-4494-B2DE-E878852586A5}"/>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20" name="Line 325">
                <a:extLst>
                  <a:ext uri="{FF2B5EF4-FFF2-40B4-BE49-F238E27FC236}">
                    <a16:creationId xmlns:a16="http://schemas.microsoft.com/office/drawing/2014/main" id="{C2CFC756-8A76-421E-989F-F819EF8A3FA0}"/>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21" name="Line 326">
                <a:extLst>
                  <a:ext uri="{FF2B5EF4-FFF2-40B4-BE49-F238E27FC236}">
                    <a16:creationId xmlns:a16="http://schemas.microsoft.com/office/drawing/2014/main" id="{84F15CBE-D114-471A-88F5-080B1F9D1618}"/>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nvGrpSpPr>
            <p:cNvPr id="15" name="Group 327">
              <a:extLst>
                <a:ext uri="{FF2B5EF4-FFF2-40B4-BE49-F238E27FC236}">
                  <a16:creationId xmlns:a16="http://schemas.microsoft.com/office/drawing/2014/main" id="{F9F8E5E0-817F-40AD-A270-425FD65F6373}"/>
                </a:ext>
              </a:extLst>
            </p:cNvPr>
            <p:cNvGrpSpPr>
              <a:grpSpLocks/>
            </p:cNvGrpSpPr>
            <p:nvPr/>
          </p:nvGrpSpPr>
          <p:grpSpPr bwMode="auto">
            <a:xfrm>
              <a:off x="958850" y="4191000"/>
              <a:ext cx="74613" cy="165100"/>
              <a:chOff x="5490" y="2771"/>
              <a:chExt cx="40" cy="197"/>
            </a:xfrm>
          </p:grpSpPr>
          <p:sp>
            <p:nvSpPr>
              <p:cNvPr id="16" name="Line 328">
                <a:extLst>
                  <a:ext uri="{FF2B5EF4-FFF2-40B4-BE49-F238E27FC236}">
                    <a16:creationId xmlns:a16="http://schemas.microsoft.com/office/drawing/2014/main" id="{ECCC4FBF-3FC5-4E8D-89A6-CA34B497085F}"/>
                  </a:ext>
                </a:extLst>
              </p:cNvPr>
              <p:cNvSpPr>
                <a:spLocks noChangeShapeType="1"/>
              </p:cNvSpPr>
              <p:nvPr/>
            </p:nvSpPr>
            <p:spPr bwMode="invGray">
              <a:xfrm>
                <a:off x="5510" y="2771"/>
                <a:ext cx="0" cy="195"/>
              </a:xfrm>
              <a:prstGeom prst="line">
                <a:avLst/>
              </a:prstGeom>
              <a:noFill/>
              <a:ln w="19050">
                <a:solidFill>
                  <a:srgbClr val="777777"/>
                </a:solidFill>
                <a:round/>
                <a:headEnd/>
                <a:tailEnd/>
              </a:ln>
              <a:effectLst/>
            </p:spPr>
            <p:txBody>
              <a:bodyPr/>
              <a:lstStyle/>
              <a:p>
                <a:endParaRPr lang="en-US">
                  <a:latin typeface="Arial"/>
                </a:endParaRPr>
              </a:p>
            </p:txBody>
          </p:sp>
          <p:sp>
            <p:nvSpPr>
              <p:cNvPr id="17" name="Line 329">
                <a:extLst>
                  <a:ext uri="{FF2B5EF4-FFF2-40B4-BE49-F238E27FC236}">
                    <a16:creationId xmlns:a16="http://schemas.microsoft.com/office/drawing/2014/main" id="{2DD6D209-6B2C-4924-95D4-25C995096E74}"/>
                  </a:ext>
                </a:extLst>
              </p:cNvPr>
              <p:cNvSpPr>
                <a:spLocks noChangeShapeType="1"/>
              </p:cNvSpPr>
              <p:nvPr/>
            </p:nvSpPr>
            <p:spPr bwMode="invGray">
              <a:xfrm>
                <a:off x="5490" y="2772"/>
                <a:ext cx="40" cy="0"/>
              </a:xfrm>
              <a:prstGeom prst="line">
                <a:avLst/>
              </a:prstGeom>
              <a:noFill/>
              <a:ln w="19050">
                <a:solidFill>
                  <a:srgbClr val="777777"/>
                </a:solidFill>
                <a:round/>
                <a:headEnd/>
                <a:tailEnd/>
              </a:ln>
              <a:effectLst/>
            </p:spPr>
            <p:txBody>
              <a:bodyPr/>
              <a:lstStyle/>
              <a:p>
                <a:endParaRPr lang="en-US">
                  <a:latin typeface="Arial"/>
                </a:endParaRPr>
              </a:p>
            </p:txBody>
          </p:sp>
          <p:sp>
            <p:nvSpPr>
              <p:cNvPr id="18" name="Line 330">
                <a:extLst>
                  <a:ext uri="{FF2B5EF4-FFF2-40B4-BE49-F238E27FC236}">
                    <a16:creationId xmlns:a16="http://schemas.microsoft.com/office/drawing/2014/main" id="{3C73DA90-B5E9-480A-9B14-E0434725FF50}"/>
                  </a:ext>
                </a:extLst>
              </p:cNvPr>
              <p:cNvSpPr>
                <a:spLocks noChangeShapeType="1"/>
              </p:cNvSpPr>
              <p:nvPr/>
            </p:nvSpPr>
            <p:spPr bwMode="invGray">
              <a:xfrm>
                <a:off x="5490" y="2968"/>
                <a:ext cx="40" cy="0"/>
              </a:xfrm>
              <a:prstGeom prst="line">
                <a:avLst/>
              </a:prstGeom>
              <a:noFill/>
              <a:ln w="19050">
                <a:solidFill>
                  <a:srgbClr val="777777"/>
                </a:solidFill>
                <a:round/>
                <a:headEnd/>
                <a:tailEnd/>
              </a:ln>
              <a:effectLst/>
            </p:spPr>
            <p:txBody>
              <a:bodyPr/>
              <a:lstStyle/>
              <a:p>
                <a:endParaRPr lang="en-US">
                  <a:latin typeface="Arial"/>
                </a:endParaRPr>
              </a:p>
            </p:txBody>
          </p:sp>
        </p:grpSp>
      </p:grpSp>
      <p:sp>
        <p:nvSpPr>
          <p:cNvPr id="40" name="Freeform 365">
            <a:extLst>
              <a:ext uri="{FF2B5EF4-FFF2-40B4-BE49-F238E27FC236}">
                <a16:creationId xmlns:a16="http://schemas.microsoft.com/office/drawing/2014/main" id="{861ADD8E-0963-4427-AFDB-3B01868BD89C}"/>
              </a:ext>
            </a:extLst>
          </p:cNvPr>
          <p:cNvSpPr>
            <a:spLocks/>
          </p:cNvSpPr>
          <p:nvPr/>
        </p:nvSpPr>
        <p:spPr bwMode="auto">
          <a:xfrm>
            <a:off x="4275760" y="2968625"/>
            <a:ext cx="1321781" cy="1327150"/>
          </a:xfrm>
          <a:custGeom>
            <a:avLst/>
            <a:gdLst/>
            <a:ahLst/>
            <a:cxnLst>
              <a:cxn ang="0">
                <a:pos x="0" y="0"/>
              </a:cxn>
              <a:cxn ang="0">
                <a:pos x="194" y="616"/>
              </a:cxn>
              <a:cxn ang="0">
                <a:pos x="376" y="836"/>
              </a:cxn>
              <a:cxn ang="0">
                <a:pos x="552" y="772"/>
              </a:cxn>
              <a:cxn ang="0">
                <a:pos x="720" y="760"/>
              </a:cxn>
            </a:cxnLst>
            <a:rect l="0" t="0" r="r" b="b"/>
            <a:pathLst>
              <a:path w="720" h="836">
                <a:moveTo>
                  <a:pt x="0" y="0"/>
                </a:moveTo>
                <a:lnTo>
                  <a:pt x="194" y="616"/>
                </a:lnTo>
                <a:lnTo>
                  <a:pt x="376" y="836"/>
                </a:lnTo>
                <a:lnTo>
                  <a:pt x="552" y="772"/>
                </a:lnTo>
                <a:lnTo>
                  <a:pt x="720" y="760"/>
                </a:lnTo>
              </a:path>
            </a:pathLst>
          </a:custGeom>
          <a:noFill/>
          <a:ln w="28575" cap="flat" cmpd="sng">
            <a:solidFill>
              <a:schemeClr val="accent3"/>
            </a:solidFill>
            <a:prstDash val="solid"/>
            <a:round/>
            <a:headEnd type="none" w="med" len="med"/>
            <a:tailEnd type="none" w="med" len="med"/>
          </a:ln>
          <a:effectLst/>
        </p:spPr>
        <p:txBody>
          <a:bodyPr lIns="9144" tIns="9144" rIns="9144" bIns="9144"/>
          <a:lstStyle/>
          <a:p>
            <a:endParaRPr lang="en-US">
              <a:latin typeface="Arial"/>
            </a:endParaRPr>
          </a:p>
        </p:txBody>
      </p:sp>
      <p:sp>
        <p:nvSpPr>
          <p:cNvPr id="41" name="Freeform 6">
            <a:extLst>
              <a:ext uri="{FF2B5EF4-FFF2-40B4-BE49-F238E27FC236}">
                <a16:creationId xmlns:a16="http://schemas.microsoft.com/office/drawing/2014/main" id="{08CAA4E0-BA39-49A7-BFA6-CC8EF6C5BF50}"/>
              </a:ext>
            </a:extLst>
          </p:cNvPr>
          <p:cNvSpPr>
            <a:spLocks/>
          </p:cNvSpPr>
          <p:nvPr/>
        </p:nvSpPr>
        <p:spPr bwMode="auto">
          <a:xfrm>
            <a:off x="2935620" y="4308475"/>
            <a:ext cx="1329124" cy="234950"/>
          </a:xfrm>
          <a:custGeom>
            <a:avLst/>
            <a:gdLst/>
            <a:ahLst/>
            <a:cxnLst>
              <a:cxn ang="0">
                <a:pos x="0" y="0"/>
              </a:cxn>
              <a:cxn ang="0">
                <a:pos x="38" y="54"/>
              </a:cxn>
              <a:cxn ang="0">
                <a:pos x="190" y="82"/>
              </a:cxn>
              <a:cxn ang="0">
                <a:pos x="362" y="76"/>
              </a:cxn>
              <a:cxn ang="0">
                <a:pos x="724" y="148"/>
              </a:cxn>
            </a:cxnLst>
            <a:rect l="0" t="0" r="r" b="b"/>
            <a:pathLst>
              <a:path w="724" h="148">
                <a:moveTo>
                  <a:pt x="0" y="0"/>
                </a:moveTo>
                <a:lnTo>
                  <a:pt x="38" y="54"/>
                </a:lnTo>
                <a:lnTo>
                  <a:pt x="190" y="82"/>
                </a:lnTo>
                <a:lnTo>
                  <a:pt x="362" y="76"/>
                </a:lnTo>
                <a:lnTo>
                  <a:pt x="724" y="148"/>
                </a:lnTo>
              </a:path>
            </a:pathLst>
          </a:custGeom>
          <a:noFill/>
          <a:ln w="28575" cap="flat" cmpd="sng">
            <a:solidFill>
              <a:srgbClr val="777777"/>
            </a:solidFill>
            <a:prstDash val="solid"/>
            <a:round/>
            <a:headEnd type="none" w="med" len="med"/>
            <a:tailEnd type="none" w="med" len="med"/>
          </a:ln>
          <a:effectLst/>
        </p:spPr>
        <p:txBody>
          <a:bodyPr lIns="9144" tIns="9144" rIns="9144" bIns="9144"/>
          <a:lstStyle/>
          <a:p>
            <a:endParaRPr lang="en-US">
              <a:latin typeface="Arial"/>
            </a:endParaRPr>
          </a:p>
        </p:txBody>
      </p:sp>
      <p:sp>
        <p:nvSpPr>
          <p:cNvPr id="42" name="Freeform 7">
            <a:extLst>
              <a:ext uri="{FF2B5EF4-FFF2-40B4-BE49-F238E27FC236}">
                <a16:creationId xmlns:a16="http://schemas.microsoft.com/office/drawing/2014/main" id="{8EDDDE15-F1B0-480C-B3DB-9DCFE4108B5F}"/>
              </a:ext>
            </a:extLst>
          </p:cNvPr>
          <p:cNvSpPr>
            <a:spLocks/>
          </p:cNvSpPr>
          <p:nvPr/>
        </p:nvSpPr>
        <p:spPr bwMode="auto">
          <a:xfrm>
            <a:off x="2935620" y="2981325"/>
            <a:ext cx="1329124" cy="1314450"/>
          </a:xfrm>
          <a:custGeom>
            <a:avLst/>
            <a:gdLst/>
            <a:ahLst/>
            <a:cxnLst>
              <a:cxn ang="0">
                <a:pos x="0" y="828"/>
              </a:cxn>
              <a:cxn ang="0">
                <a:pos x="34" y="726"/>
              </a:cxn>
              <a:cxn ang="0">
                <a:pos x="186" y="434"/>
              </a:cxn>
              <a:cxn ang="0">
                <a:pos x="364" y="266"/>
              </a:cxn>
              <a:cxn ang="0">
                <a:pos x="724" y="0"/>
              </a:cxn>
            </a:cxnLst>
            <a:rect l="0" t="0" r="r" b="b"/>
            <a:pathLst>
              <a:path w="724" h="828">
                <a:moveTo>
                  <a:pt x="0" y="828"/>
                </a:moveTo>
                <a:lnTo>
                  <a:pt x="34" y="726"/>
                </a:lnTo>
                <a:lnTo>
                  <a:pt x="186" y="434"/>
                </a:lnTo>
                <a:lnTo>
                  <a:pt x="364" y="266"/>
                </a:lnTo>
                <a:lnTo>
                  <a:pt x="724" y="0"/>
                </a:lnTo>
              </a:path>
            </a:pathLst>
          </a:custGeom>
          <a:noFill/>
          <a:ln w="28575" cap="flat" cmpd="sng">
            <a:solidFill>
              <a:schemeClr val="accent3"/>
            </a:solidFill>
            <a:prstDash val="solid"/>
            <a:round/>
            <a:headEnd type="none" w="med" len="med"/>
            <a:tailEnd type="none" w="med" len="med"/>
          </a:ln>
          <a:effectLst/>
        </p:spPr>
        <p:txBody>
          <a:bodyPr lIns="9144" tIns="9144" rIns="9144" bIns="9144"/>
          <a:lstStyle/>
          <a:p>
            <a:endParaRPr lang="en-US">
              <a:latin typeface="Arial"/>
            </a:endParaRPr>
          </a:p>
        </p:txBody>
      </p:sp>
      <p:sp>
        <p:nvSpPr>
          <p:cNvPr id="43" name="Line 28">
            <a:extLst>
              <a:ext uri="{FF2B5EF4-FFF2-40B4-BE49-F238E27FC236}">
                <a16:creationId xmlns:a16="http://schemas.microsoft.com/office/drawing/2014/main" id="{5574C1F5-B42B-4C71-9DE9-9794D9EAE313}"/>
              </a:ext>
            </a:extLst>
          </p:cNvPr>
          <p:cNvSpPr>
            <a:spLocks noChangeShapeType="1"/>
          </p:cNvSpPr>
          <p:nvPr/>
        </p:nvSpPr>
        <p:spPr bwMode="invGray">
          <a:xfrm>
            <a:off x="2869532" y="5457825"/>
            <a:ext cx="2907919" cy="0"/>
          </a:xfrm>
          <a:prstGeom prst="line">
            <a:avLst/>
          </a:prstGeom>
          <a:noFill/>
          <a:ln w="9525">
            <a:solidFill>
              <a:schemeClr val="tx1"/>
            </a:solidFill>
            <a:round/>
            <a:headEnd/>
            <a:tailEnd/>
          </a:ln>
          <a:effectLst/>
        </p:spPr>
        <p:txBody>
          <a:bodyPr/>
          <a:lstStyle/>
          <a:p>
            <a:endParaRPr lang="en-US">
              <a:latin typeface="Arial"/>
            </a:endParaRPr>
          </a:p>
        </p:txBody>
      </p:sp>
      <p:grpSp>
        <p:nvGrpSpPr>
          <p:cNvPr id="44" name="Group 43">
            <a:extLst>
              <a:ext uri="{FF2B5EF4-FFF2-40B4-BE49-F238E27FC236}">
                <a16:creationId xmlns:a16="http://schemas.microsoft.com/office/drawing/2014/main" id="{D7BEDB6A-C41F-4DF5-8E56-2D3509DFCC77}"/>
              </a:ext>
            </a:extLst>
          </p:cNvPr>
          <p:cNvGrpSpPr/>
          <p:nvPr/>
        </p:nvGrpSpPr>
        <p:grpSpPr>
          <a:xfrm>
            <a:off x="2146223" y="2057401"/>
            <a:ext cx="855486" cy="3476625"/>
            <a:chOff x="622223" y="2057400"/>
            <a:chExt cx="855486" cy="3476625"/>
          </a:xfrm>
        </p:grpSpPr>
        <p:sp>
          <p:nvSpPr>
            <p:cNvPr id="45" name="Line 29">
              <a:extLst>
                <a:ext uri="{FF2B5EF4-FFF2-40B4-BE49-F238E27FC236}">
                  <a16:creationId xmlns:a16="http://schemas.microsoft.com/office/drawing/2014/main" id="{FBF79046-435F-4F16-879A-11BDD4E9A6E6}"/>
                </a:ext>
              </a:extLst>
            </p:cNvPr>
            <p:cNvSpPr>
              <a:spLocks noChangeShapeType="1"/>
            </p:cNvSpPr>
            <p:nvPr/>
          </p:nvSpPr>
          <p:spPr bwMode="invGray">
            <a:xfrm>
              <a:off x="1345531" y="2114550"/>
              <a:ext cx="0" cy="3352800"/>
            </a:xfrm>
            <a:prstGeom prst="line">
              <a:avLst/>
            </a:prstGeom>
            <a:noFill/>
            <a:ln w="9525">
              <a:solidFill>
                <a:schemeClr val="tx1"/>
              </a:solidFill>
              <a:round/>
              <a:headEnd/>
              <a:tailEnd/>
            </a:ln>
            <a:effectLst/>
          </p:spPr>
          <p:txBody>
            <a:bodyPr/>
            <a:lstStyle/>
            <a:p>
              <a:endParaRPr lang="en-US">
                <a:latin typeface="Arial"/>
              </a:endParaRPr>
            </a:p>
          </p:txBody>
        </p:sp>
        <p:sp>
          <p:nvSpPr>
            <p:cNvPr id="46" name="Line 30">
              <a:extLst>
                <a:ext uri="{FF2B5EF4-FFF2-40B4-BE49-F238E27FC236}">
                  <a16:creationId xmlns:a16="http://schemas.microsoft.com/office/drawing/2014/main" id="{8466D917-D2E2-430A-8BC7-44659A66EDB0}"/>
                </a:ext>
              </a:extLst>
            </p:cNvPr>
            <p:cNvSpPr>
              <a:spLocks noChangeShapeType="1"/>
            </p:cNvSpPr>
            <p:nvPr/>
          </p:nvSpPr>
          <p:spPr bwMode="invGray">
            <a:xfrm>
              <a:off x="1261084" y="5372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47" name="Line 31">
              <a:extLst>
                <a:ext uri="{FF2B5EF4-FFF2-40B4-BE49-F238E27FC236}">
                  <a16:creationId xmlns:a16="http://schemas.microsoft.com/office/drawing/2014/main" id="{02952B22-FFDB-4611-BA61-AE4AB5B2CD2A}"/>
                </a:ext>
              </a:extLst>
            </p:cNvPr>
            <p:cNvSpPr>
              <a:spLocks noChangeShapeType="1"/>
            </p:cNvSpPr>
            <p:nvPr/>
          </p:nvSpPr>
          <p:spPr bwMode="invGray">
            <a:xfrm>
              <a:off x="1261084" y="515937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48" name="Line 32">
              <a:extLst>
                <a:ext uri="{FF2B5EF4-FFF2-40B4-BE49-F238E27FC236}">
                  <a16:creationId xmlns:a16="http://schemas.microsoft.com/office/drawing/2014/main" id="{73F1B60B-93D7-4758-A354-158821FD8607}"/>
                </a:ext>
              </a:extLst>
            </p:cNvPr>
            <p:cNvSpPr>
              <a:spLocks noChangeShapeType="1"/>
            </p:cNvSpPr>
            <p:nvPr/>
          </p:nvSpPr>
          <p:spPr bwMode="invGray">
            <a:xfrm>
              <a:off x="1261084" y="494823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49" name="Line 33">
              <a:extLst>
                <a:ext uri="{FF2B5EF4-FFF2-40B4-BE49-F238E27FC236}">
                  <a16:creationId xmlns:a16="http://schemas.microsoft.com/office/drawing/2014/main" id="{923968E0-7C61-436A-AAB8-712EC80C96D0}"/>
                </a:ext>
              </a:extLst>
            </p:cNvPr>
            <p:cNvSpPr>
              <a:spLocks noChangeShapeType="1"/>
            </p:cNvSpPr>
            <p:nvPr/>
          </p:nvSpPr>
          <p:spPr bwMode="invGray">
            <a:xfrm>
              <a:off x="1261084" y="4737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0" name="Line 34">
              <a:extLst>
                <a:ext uri="{FF2B5EF4-FFF2-40B4-BE49-F238E27FC236}">
                  <a16:creationId xmlns:a16="http://schemas.microsoft.com/office/drawing/2014/main" id="{CCA2018E-7994-4908-8332-FA92F137B4CF}"/>
                </a:ext>
              </a:extLst>
            </p:cNvPr>
            <p:cNvSpPr>
              <a:spLocks noChangeShapeType="1"/>
            </p:cNvSpPr>
            <p:nvPr/>
          </p:nvSpPr>
          <p:spPr bwMode="invGray">
            <a:xfrm>
              <a:off x="1261084" y="452596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1" name="Line 35">
              <a:extLst>
                <a:ext uri="{FF2B5EF4-FFF2-40B4-BE49-F238E27FC236}">
                  <a16:creationId xmlns:a16="http://schemas.microsoft.com/office/drawing/2014/main" id="{13EF6581-1DD5-4E91-92F6-80C491E1F802}"/>
                </a:ext>
              </a:extLst>
            </p:cNvPr>
            <p:cNvSpPr>
              <a:spLocks noChangeShapeType="1"/>
            </p:cNvSpPr>
            <p:nvPr/>
          </p:nvSpPr>
          <p:spPr bwMode="invGray">
            <a:xfrm>
              <a:off x="1261084" y="4314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2" name="Line 36">
              <a:extLst>
                <a:ext uri="{FF2B5EF4-FFF2-40B4-BE49-F238E27FC236}">
                  <a16:creationId xmlns:a16="http://schemas.microsoft.com/office/drawing/2014/main" id="{E18AED76-8CF6-41D3-83AB-27699F93A9C6}"/>
                </a:ext>
              </a:extLst>
            </p:cNvPr>
            <p:cNvSpPr>
              <a:spLocks noChangeShapeType="1"/>
            </p:cNvSpPr>
            <p:nvPr/>
          </p:nvSpPr>
          <p:spPr bwMode="invGray">
            <a:xfrm>
              <a:off x="1261084" y="4102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3" name="Line 37">
              <a:extLst>
                <a:ext uri="{FF2B5EF4-FFF2-40B4-BE49-F238E27FC236}">
                  <a16:creationId xmlns:a16="http://schemas.microsoft.com/office/drawing/2014/main" id="{F38E6332-A129-4634-9544-64B4CB302F3E}"/>
                </a:ext>
              </a:extLst>
            </p:cNvPr>
            <p:cNvSpPr>
              <a:spLocks noChangeShapeType="1"/>
            </p:cNvSpPr>
            <p:nvPr/>
          </p:nvSpPr>
          <p:spPr bwMode="invGray">
            <a:xfrm>
              <a:off x="1261084" y="389096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4" name="Line 38">
              <a:extLst>
                <a:ext uri="{FF2B5EF4-FFF2-40B4-BE49-F238E27FC236}">
                  <a16:creationId xmlns:a16="http://schemas.microsoft.com/office/drawing/2014/main" id="{0BF880F8-4A95-46BA-82DF-0058CB8CA29F}"/>
                </a:ext>
              </a:extLst>
            </p:cNvPr>
            <p:cNvSpPr>
              <a:spLocks noChangeShapeType="1"/>
            </p:cNvSpPr>
            <p:nvPr/>
          </p:nvSpPr>
          <p:spPr bwMode="invGray">
            <a:xfrm>
              <a:off x="1261084" y="3679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5" name="Line 39">
              <a:extLst>
                <a:ext uri="{FF2B5EF4-FFF2-40B4-BE49-F238E27FC236}">
                  <a16:creationId xmlns:a16="http://schemas.microsoft.com/office/drawing/2014/main" id="{C8869463-6C6C-4332-9BA3-F31D82E9CD99}"/>
                </a:ext>
              </a:extLst>
            </p:cNvPr>
            <p:cNvSpPr>
              <a:spLocks noChangeShapeType="1"/>
            </p:cNvSpPr>
            <p:nvPr/>
          </p:nvSpPr>
          <p:spPr bwMode="invGray">
            <a:xfrm>
              <a:off x="1261084" y="346868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6" name="Line 40">
              <a:extLst>
                <a:ext uri="{FF2B5EF4-FFF2-40B4-BE49-F238E27FC236}">
                  <a16:creationId xmlns:a16="http://schemas.microsoft.com/office/drawing/2014/main" id="{9CDC460B-C43B-4DC9-B9B6-E9E10207AD84}"/>
                </a:ext>
              </a:extLst>
            </p:cNvPr>
            <p:cNvSpPr>
              <a:spLocks noChangeShapeType="1"/>
            </p:cNvSpPr>
            <p:nvPr/>
          </p:nvSpPr>
          <p:spPr bwMode="invGray">
            <a:xfrm>
              <a:off x="1224368" y="3257550"/>
              <a:ext cx="106477" cy="0"/>
            </a:xfrm>
            <a:prstGeom prst="line">
              <a:avLst/>
            </a:prstGeom>
            <a:noFill/>
            <a:ln w="9525">
              <a:solidFill>
                <a:schemeClr val="tx1"/>
              </a:solidFill>
              <a:round/>
              <a:headEnd/>
              <a:tailEnd/>
            </a:ln>
            <a:effectLst/>
          </p:spPr>
          <p:txBody>
            <a:bodyPr/>
            <a:lstStyle/>
            <a:p>
              <a:endParaRPr lang="en-US">
                <a:latin typeface="Arial"/>
              </a:endParaRPr>
            </a:p>
          </p:txBody>
        </p:sp>
        <p:sp>
          <p:nvSpPr>
            <p:cNvPr id="57" name="Line 41">
              <a:extLst>
                <a:ext uri="{FF2B5EF4-FFF2-40B4-BE49-F238E27FC236}">
                  <a16:creationId xmlns:a16="http://schemas.microsoft.com/office/drawing/2014/main" id="{FC6240AC-C77D-42DF-8BC7-71DD20B7F028}"/>
                </a:ext>
              </a:extLst>
            </p:cNvPr>
            <p:cNvSpPr>
              <a:spLocks noChangeShapeType="1"/>
            </p:cNvSpPr>
            <p:nvPr/>
          </p:nvSpPr>
          <p:spPr bwMode="invGray">
            <a:xfrm>
              <a:off x="1261084" y="3044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8" name="Line 42">
              <a:extLst>
                <a:ext uri="{FF2B5EF4-FFF2-40B4-BE49-F238E27FC236}">
                  <a16:creationId xmlns:a16="http://schemas.microsoft.com/office/drawing/2014/main" id="{7FDD685A-B55B-476E-9307-05545BC0A57F}"/>
                </a:ext>
              </a:extLst>
            </p:cNvPr>
            <p:cNvSpPr>
              <a:spLocks noChangeShapeType="1"/>
            </p:cNvSpPr>
            <p:nvPr/>
          </p:nvSpPr>
          <p:spPr bwMode="invGray">
            <a:xfrm>
              <a:off x="1261084" y="283368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59" name="Line 43">
              <a:extLst>
                <a:ext uri="{FF2B5EF4-FFF2-40B4-BE49-F238E27FC236}">
                  <a16:creationId xmlns:a16="http://schemas.microsoft.com/office/drawing/2014/main" id="{DF781E3E-709C-4E94-AAA9-63B3DE7545CB}"/>
                </a:ext>
              </a:extLst>
            </p:cNvPr>
            <p:cNvSpPr>
              <a:spLocks noChangeShapeType="1"/>
            </p:cNvSpPr>
            <p:nvPr/>
          </p:nvSpPr>
          <p:spPr bwMode="invGray">
            <a:xfrm>
              <a:off x="1261084" y="262255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60" name="Line 44">
              <a:extLst>
                <a:ext uri="{FF2B5EF4-FFF2-40B4-BE49-F238E27FC236}">
                  <a16:creationId xmlns:a16="http://schemas.microsoft.com/office/drawing/2014/main" id="{EC7967FE-3076-422A-BD35-6B885A2FAA68}"/>
                </a:ext>
              </a:extLst>
            </p:cNvPr>
            <p:cNvSpPr>
              <a:spLocks noChangeShapeType="1"/>
            </p:cNvSpPr>
            <p:nvPr/>
          </p:nvSpPr>
          <p:spPr bwMode="invGray">
            <a:xfrm>
              <a:off x="1261084" y="241141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61" name="Line 45">
              <a:extLst>
                <a:ext uri="{FF2B5EF4-FFF2-40B4-BE49-F238E27FC236}">
                  <a16:creationId xmlns:a16="http://schemas.microsoft.com/office/drawing/2014/main" id="{C5913C4C-AA56-43BD-A1BE-6D2448A17813}"/>
                </a:ext>
              </a:extLst>
            </p:cNvPr>
            <p:cNvSpPr>
              <a:spLocks noChangeShapeType="1"/>
            </p:cNvSpPr>
            <p:nvPr/>
          </p:nvSpPr>
          <p:spPr bwMode="invGray">
            <a:xfrm>
              <a:off x="1261084" y="220027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62" name="Text Box 46">
              <a:extLst>
                <a:ext uri="{FF2B5EF4-FFF2-40B4-BE49-F238E27FC236}">
                  <a16:creationId xmlns:a16="http://schemas.microsoft.com/office/drawing/2014/main" id="{F07A34E0-83CB-4B02-80CD-DA91E7252785}"/>
                </a:ext>
              </a:extLst>
            </p:cNvPr>
            <p:cNvSpPr txBox="1">
              <a:spLocks noChangeArrowheads="1"/>
            </p:cNvSpPr>
            <p:nvPr/>
          </p:nvSpPr>
          <p:spPr bwMode="auto">
            <a:xfrm>
              <a:off x="622223" y="20574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10</a:t>
              </a:r>
            </a:p>
          </p:txBody>
        </p:sp>
        <p:sp>
          <p:nvSpPr>
            <p:cNvPr id="63" name="Text Box 47">
              <a:extLst>
                <a:ext uri="{FF2B5EF4-FFF2-40B4-BE49-F238E27FC236}">
                  <a16:creationId xmlns:a16="http://schemas.microsoft.com/office/drawing/2014/main" id="{0912987A-0D1F-461E-A2F0-A97FF27D2362}"/>
                </a:ext>
              </a:extLst>
            </p:cNvPr>
            <p:cNvSpPr txBox="1">
              <a:spLocks noChangeArrowheads="1"/>
            </p:cNvSpPr>
            <p:nvPr/>
          </p:nvSpPr>
          <p:spPr bwMode="auto">
            <a:xfrm>
              <a:off x="622223" y="52387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-5</a:t>
              </a:r>
            </a:p>
          </p:txBody>
        </p:sp>
        <p:sp>
          <p:nvSpPr>
            <p:cNvPr id="64" name="Text Box 48">
              <a:extLst>
                <a:ext uri="{FF2B5EF4-FFF2-40B4-BE49-F238E27FC236}">
                  <a16:creationId xmlns:a16="http://schemas.microsoft.com/office/drawing/2014/main" id="{4A1A9F2C-BEFE-4292-978F-D2A5099AFF04}"/>
                </a:ext>
              </a:extLst>
            </p:cNvPr>
            <p:cNvSpPr txBox="1">
              <a:spLocks noChangeArrowheads="1"/>
            </p:cNvSpPr>
            <p:nvPr/>
          </p:nvSpPr>
          <p:spPr bwMode="auto">
            <a:xfrm>
              <a:off x="622223" y="50101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-4</a:t>
              </a:r>
            </a:p>
          </p:txBody>
        </p:sp>
        <p:sp>
          <p:nvSpPr>
            <p:cNvPr id="65" name="Text Box 49">
              <a:extLst>
                <a:ext uri="{FF2B5EF4-FFF2-40B4-BE49-F238E27FC236}">
                  <a16:creationId xmlns:a16="http://schemas.microsoft.com/office/drawing/2014/main" id="{9151EDAC-CA83-4CCE-BF56-30E7A76BA69B}"/>
                </a:ext>
              </a:extLst>
            </p:cNvPr>
            <p:cNvSpPr txBox="1">
              <a:spLocks noChangeArrowheads="1"/>
            </p:cNvSpPr>
            <p:nvPr/>
          </p:nvSpPr>
          <p:spPr bwMode="auto">
            <a:xfrm>
              <a:off x="622223" y="22669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9</a:t>
              </a:r>
            </a:p>
          </p:txBody>
        </p:sp>
        <p:sp>
          <p:nvSpPr>
            <p:cNvPr id="66" name="Text Box 50">
              <a:extLst>
                <a:ext uri="{FF2B5EF4-FFF2-40B4-BE49-F238E27FC236}">
                  <a16:creationId xmlns:a16="http://schemas.microsoft.com/office/drawing/2014/main" id="{1C6B531B-D8B7-4ECE-AE1C-40189F9C6AAB}"/>
                </a:ext>
              </a:extLst>
            </p:cNvPr>
            <p:cNvSpPr txBox="1">
              <a:spLocks noChangeArrowheads="1"/>
            </p:cNvSpPr>
            <p:nvPr/>
          </p:nvSpPr>
          <p:spPr bwMode="auto">
            <a:xfrm>
              <a:off x="622223" y="24765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8</a:t>
              </a:r>
            </a:p>
          </p:txBody>
        </p:sp>
        <p:sp>
          <p:nvSpPr>
            <p:cNvPr id="67" name="Text Box 51">
              <a:extLst>
                <a:ext uri="{FF2B5EF4-FFF2-40B4-BE49-F238E27FC236}">
                  <a16:creationId xmlns:a16="http://schemas.microsoft.com/office/drawing/2014/main" id="{3F3DFB9B-9852-4F61-893B-38CF1EBF1D2F}"/>
                </a:ext>
              </a:extLst>
            </p:cNvPr>
            <p:cNvSpPr txBox="1">
              <a:spLocks noChangeArrowheads="1"/>
            </p:cNvSpPr>
            <p:nvPr/>
          </p:nvSpPr>
          <p:spPr bwMode="auto">
            <a:xfrm>
              <a:off x="622223" y="267652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7</a:t>
              </a:r>
            </a:p>
          </p:txBody>
        </p:sp>
        <p:sp>
          <p:nvSpPr>
            <p:cNvPr id="68" name="Text Box 52">
              <a:extLst>
                <a:ext uri="{FF2B5EF4-FFF2-40B4-BE49-F238E27FC236}">
                  <a16:creationId xmlns:a16="http://schemas.microsoft.com/office/drawing/2014/main" id="{D8222FC2-BB13-4603-84BC-6A6844F11B41}"/>
                </a:ext>
              </a:extLst>
            </p:cNvPr>
            <p:cNvSpPr txBox="1">
              <a:spLocks noChangeArrowheads="1"/>
            </p:cNvSpPr>
            <p:nvPr/>
          </p:nvSpPr>
          <p:spPr bwMode="auto">
            <a:xfrm>
              <a:off x="622223" y="28956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6</a:t>
              </a:r>
            </a:p>
          </p:txBody>
        </p:sp>
        <p:sp>
          <p:nvSpPr>
            <p:cNvPr id="69" name="Text Box 53">
              <a:extLst>
                <a:ext uri="{FF2B5EF4-FFF2-40B4-BE49-F238E27FC236}">
                  <a16:creationId xmlns:a16="http://schemas.microsoft.com/office/drawing/2014/main" id="{431438AF-9812-49A8-BF57-660954B930E8}"/>
                </a:ext>
              </a:extLst>
            </p:cNvPr>
            <p:cNvSpPr txBox="1">
              <a:spLocks noChangeArrowheads="1"/>
            </p:cNvSpPr>
            <p:nvPr/>
          </p:nvSpPr>
          <p:spPr bwMode="auto">
            <a:xfrm>
              <a:off x="622223" y="311467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5</a:t>
              </a:r>
            </a:p>
          </p:txBody>
        </p:sp>
        <p:sp>
          <p:nvSpPr>
            <p:cNvPr id="70" name="Text Box 54">
              <a:extLst>
                <a:ext uri="{FF2B5EF4-FFF2-40B4-BE49-F238E27FC236}">
                  <a16:creationId xmlns:a16="http://schemas.microsoft.com/office/drawing/2014/main" id="{4F0EA13D-5AB0-49A8-8F29-5E480057BA04}"/>
                </a:ext>
              </a:extLst>
            </p:cNvPr>
            <p:cNvSpPr txBox="1">
              <a:spLocks noChangeArrowheads="1"/>
            </p:cNvSpPr>
            <p:nvPr/>
          </p:nvSpPr>
          <p:spPr bwMode="auto">
            <a:xfrm>
              <a:off x="622223" y="33337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4</a:t>
              </a:r>
            </a:p>
          </p:txBody>
        </p:sp>
        <p:sp>
          <p:nvSpPr>
            <p:cNvPr id="71" name="Text Box 55">
              <a:extLst>
                <a:ext uri="{FF2B5EF4-FFF2-40B4-BE49-F238E27FC236}">
                  <a16:creationId xmlns:a16="http://schemas.microsoft.com/office/drawing/2014/main" id="{965EEB2D-418B-4854-8429-83B43D0082C8}"/>
                </a:ext>
              </a:extLst>
            </p:cNvPr>
            <p:cNvSpPr txBox="1">
              <a:spLocks noChangeArrowheads="1"/>
            </p:cNvSpPr>
            <p:nvPr/>
          </p:nvSpPr>
          <p:spPr bwMode="auto">
            <a:xfrm>
              <a:off x="622223" y="35433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3</a:t>
              </a:r>
            </a:p>
          </p:txBody>
        </p:sp>
        <p:sp>
          <p:nvSpPr>
            <p:cNvPr id="72" name="Text Box 56">
              <a:extLst>
                <a:ext uri="{FF2B5EF4-FFF2-40B4-BE49-F238E27FC236}">
                  <a16:creationId xmlns:a16="http://schemas.microsoft.com/office/drawing/2014/main" id="{B6228377-6A30-491F-81A6-1141C45E04D3}"/>
                </a:ext>
              </a:extLst>
            </p:cNvPr>
            <p:cNvSpPr txBox="1">
              <a:spLocks noChangeArrowheads="1"/>
            </p:cNvSpPr>
            <p:nvPr/>
          </p:nvSpPr>
          <p:spPr bwMode="auto">
            <a:xfrm>
              <a:off x="622223" y="374332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2</a:t>
              </a:r>
            </a:p>
          </p:txBody>
        </p:sp>
        <p:sp>
          <p:nvSpPr>
            <p:cNvPr id="73" name="Text Box 57">
              <a:extLst>
                <a:ext uri="{FF2B5EF4-FFF2-40B4-BE49-F238E27FC236}">
                  <a16:creationId xmlns:a16="http://schemas.microsoft.com/office/drawing/2014/main" id="{798CCA29-CE04-4F32-8BE4-0A73D640C455}"/>
                </a:ext>
              </a:extLst>
            </p:cNvPr>
            <p:cNvSpPr txBox="1">
              <a:spLocks noChangeArrowheads="1"/>
            </p:cNvSpPr>
            <p:nvPr/>
          </p:nvSpPr>
          <p:spPr bwMode="auto">
            <a:xfrm>
              <a:off x="622223" y="395287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a:t>
              </a:r>
            </a:p>
          </p:txBody>
        </p:sp>
        <p:sp>
          <p:nvSpPr>
            <p:cNvPr id="74" name="Text Box 58">
              <a:extLst>
                <a:ext uri="{FF2B5EF4-FFF2-40B4-BE49-F238E27FC236}">
                  <a16:creationId xmlns:a16="http://schemas.microsoft.com/office/drawing/2014/main" id="{E352C70E-9857-41B0-8F8A-48634BD818ED}"/>
                </a:ext>
              </a:extLst>
            </p:cNvPr>
            <p:cNvSpPr txBox="1">
              <a:spLocks noChangeArrowheads="1"/>
            </p:cNvSpPr>
            <p:nvPr/>
          </p:nvSpPr>
          <p:spPr bwMode="auto">
            <a:xfrm>
              <a:off x="622223" y="4173538"/>
              <a:ext cx="704950" cy="274637"/>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0</a:t>
              </a:r>
            </a:p>
          </p:txBody>
        </p:sp>
        <p:sp>
          <p:nvSpPr>
            <p:cNvPr id="75" name="Text Box 59">
              <a:extLst>
                <a:ext uri="{FF2B5EF4-FFF2-40B4-BE49-F238E27FC236}">
                  <a16:creationId xmlns:a16="http://schemas.microsoft.com/office/drawing/2014/main" id="{32D8A41F-D38D-4E7F-8FEE-EA6055F9A7E7}"/>
                </a:ext>
              </a:extLst>
            </p:cNvPr>
            <p:cNvSpPr txBox="1">
              <a:spLocks noChangeArrowheads="1"/>
            </p:cNvSpPr>
            <p:nvPr/>
          </p:nvSpPr>
          <p:spPr bwMode="auto">
            <a:xfrm>
              <a:off x="622223" y="43815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a:t>
              </a:r>
            </a:p>
          </p:txBody>
        </p:sp>
        <p:sp>
          <p:nvSpPr>
            <p:cNvPr id="76" name="Text Box 60">
              <a:extLst>
                <a:ext uri="{FF2B5EF4-FFF2-40B4-BE49-F238E27FC236}">
                  <a16:creationId xmlns:a16="http://schemas.microsoft.com/office/drawing/2014/main" id="{1932F296-28CF-41E5-8499-29F12BBC93B4}"/>
                </a:ext>
              </a:extLst>
            </p:cNvPr>
            <p:cNvSpPr txBox="1">
              <a:spLocks noChangeArrowheads="1"/>
            </p:cNvSpPr>
            <p:nvPr/>
          </p:nvSpPr>
          <p:spPr bwMode="auto">
            <a:xfrm>
              <a:off x="622223" y="45910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-2</a:t>
              </a:r>
            </a:p>
          </p:txBody>
        </p:sp>
        <p:sp>
          <p:nvSpPr>
            <p:cNvPr id="77" name="Text Box 61">
              <a:extLst>
                <a:ext uri="{FF2B5EF4-FFF2-40B4-BE49-F238E27FC236}">
                  <a16:creationId xmlns:a16="http://schemas.microsoft.com/office/drawing/2014/main" id="{9994B04E-0FF4-4536-B642-A07A52B5CC9B}"/>
                </a:ext>
              </a:extLst>
            </p:cNvPr>
            <p:cNvSpPr txBox="1">
              <a:spLocks noChangeArrowheads="1"/>
            </p:cNvSpPr>
            <p:nvPr/>
          </p:nvSpPr>
          <p:spPr bwMode="auto">
            <a:xfrm>
              <a:off x="622223" y="48006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-3</a:t>
              </a:r>
            </a:p>
          </p:txBody>
        </p:sp>
        <p:sp>
          <p:nvSpPr>
            <p:cNvPr id="78" name="Line 62">
              <a:extLst>
                <a:ext uri="{FF2B5EF4-FFF2-40B4-BE49-F238E27FC236}">
                  <a16:creationId xmlns:a16="http://schemas.microsoft.com/office/drawing/2014/main" id="{4603594B-4B1D-4727-9276-B23880CA56CD}"/>
                </a:ext>
              </a:extLst>
            </p:cNvPr>
            <p:cNvSpPr>
              <a:spLocks noChangeShapeType="1"/>
            </p:cNvSpPr>
            <p:nvPr/>
          </p:nvSpPr>
          <p:spPr bwMode="invGray">
            <a:xfrm>
              <a:off x="1411620"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79" name="Line 63">
              <a:extLst>
                <a:ext uri="{FF2B5EF4-FFF2-40B4-BE49-F238E27FC236}">
                  <a16:creationId xmlns:a16="http://schemas.microsoft.com/office/drawing/2014/main" id="{96EA0BC7-A13E-44E4-B4E7-351E11071C3A}"/>
                </a:ext>
              </a:extLst>
            </p:cNvPr>
            <p:cNvSpPr>
              <a:spLocks noChangeShapeType="1"/>
            </p:cNvSpPr>
            <p:nvPr/>
          </p:nvSpPr>
          <p:spPr bwMode="invGray">
            <a:xfrm>
              <a:off x="1477709" y="5457825"/>
              <a:ext cx="0" cy="76200"/>
            </a:xfrm>
            <a:prstGeom prst="line">
              <a:avLst/>
            </a:prstGeom>
            <a:noFill/>
            <a:ln w="9525">
              <a:solidFill>
                <a:schemeClr val="tx1"/>
              </a:solidFill>
              <a:round/>
              <a:headEnd/>
              <a:tailEnd/>
            </a:ln>
            <a:effectLst/>
          </p:spPr>
          <p:txBody>
            <a:bodyPr/>
            <a:lstStyle/>
            <a:p>
              <a:endParaRPr lang="en-US">
                <a:latin typeface="Arial"/>
              </a:endParaRPr>
            </a:p>
          </p:txBody>
        </p:sp>
      </p:grpSp>
      <p:sp>
        <p:nvSpPr>
          <p:cNvPr id="80" name="Line 64">
            <a:extLst>
              <a:ext uri="{FF2B5EF4-FFF2-40B4-BE49-F238E27FC236}">
                <a16:creationId xmlns:a16="http://schemas.microsoft.com/office/drawing/2014/main" id="{064EF62A-0D97-4D27-8EA6-8816FA03AD98}"/>
              </a:ext>
            </a:extLst>
          </p:cNvPr>
          <p:cNvSpPr>
            <a:spLocks noChangeShapeType="1"/>
          </p:cNvSpPr>
          <p:nvPr/>
        </p:nvSpPr>
        <p:spPr bwMode="invGray">
          <a:xfrm>
            <a:off x="3288095"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1" name="Line 65">
            <a:extLst>
              <a:ext uri="{FF2B5EF4-FFF2-40B4-BE49-F238E27FC236}">
                <a16:creationId xmlns:a16="http://schemas.microsoft.com/office/drawing/2014/main" id="{4BD0DE2B-2F4B-4CF0-82F2-4A7A3A472A9D}"/>
              </a:ext>
            </a:extLst>
          </p:cNvPr>
          <p:cNvSpPr>
            <a:spLocks noChangeShapeType="1"/>
          </p:cNvSpPr>
          <p:nvPr/>
        </p:nvSpPr>
        <p:spPr bwMode="invGray">
          <a:xfrm>
            <a:off x="3603854"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2" name="Line 66">
            <a:extLst>
              <a:ext uri="{FF2B5EF4-FFF2-40B4-BE49-F238E27FC236}">
                <a16:creationId xmlns:a16="http://schemas.microsoft.com/office/drawing/2014/main" id="{A975A5E0-2840-41B9-A91F-E6EB2851ECF7}"/>
              </a:ext>
            </a:extLst>
          </p:cNvPr>
          <p:cNvSpPr>
            <a:spLocks noChangeShapeType="1"/>
          </p:cNvSpPr>
          <p:nvPr/>
        </p:nvSpPr>
        <p:spPr bwMode="invGray">
          <a:xfrm>
            <a:off x="4272088"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3" name="Line 67">
            <a:extLst>
              <a:ext uri="{FF2B5EF4-FFF2-40B4-BE49-F238E27FC236}">
                <a16:creationId xmlns:a16="http://schemas.microsoft.com/office/drawing/2014/main" id="{C4544EDE-D984-4046-B7CD-8A25684417E0}"/>
              </a:ext>
            </a:extLst>
          </p:cNvPr>
          <p:cNvSpPr>
            <a:spLocks noChangeShapeType="1"/>
          </p:cNvSpPr>
          <p:nvPr/>
        </p:nvSpPr>
        <p:spPr bwMode="invGray">
          <a:xfrm>
            <a:off x="4617220"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4" name="Line 68">
            <a:extLst>
              <a:ext uri="{FF2B5EF4-FFF2-40B4-BE49-F238E27FC236}">
                <a16:creationId xmlns:a16="http://schemas.microsoft.com/office/drawing/2014/main" id="{3FEAF657-BAC0-4A50-AE6E-D28A9C788A11}"/>
              </a:ext>
            </a:extLst>
          </p:cNvPr>
          <p:cNvSpPr>
            <a:spLocks noChangeShapeType="1"/>
          </p:cNvSpPr>
          <p:nvPr/>
        </p:nvSpPr>
        <p:spPr bwMode="invGray">
          <a:xfrm>
            <a:off x="4962351"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5" name="Line 69">
            <a:extLst>
              <a:ext uri="{FF2B5EF4-FFF2-40B4-BE49-F238E27FC236}">
                <a16:creationId xmlns:a16="http://schemas.microsoft.com/office/drawing/2014/main" id="{45A74299-F04A-46A8-BD01-81E0DBCF5557}"/>
              </a:ext>
            </a:extLst>
          </p:cNvPr>
          <p:cNvSpPr>
            <a:spLocks noChangeShapeType="1"/>
          </p:cNvSpPr>
          <p:nvPr/>
        </p:nvSpPr>
        <p:spPr bwMode="invGray">
          <a:xfrm>
            <a:off x="5285453"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6" name="Line 70">
            <a:extLst>
              <a:ext uri="{FF2B5EF4-FFF2-40B4-BE49-F238E27FC236}">
                <a16:creationId xmlns:a16="http://schemas.microsoft.com/office/drawing/2014/main" id="{6B76D3A6-CDCC-40CB-AB32-DEFD17778A9A}"/>
              </a:ext>
            </a:extLst>
          </p:cNvPr>
          <p:cNvSpPr>
            <a:spLocks noChangeShapeType="1"/>
          </p:cNvSpPr>
          <p:nvPr/>
        </p:nvSpPr>
        <p:spPr bwMode="invGray">
          <a:xfrm>
            <a:off x="5608556"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87" name="Text Box 89">
            <a:extLst>
              <a:ext uri="{FF2B5EF4-FFF2-40B4-BE49-F238E27FC236}">
                <a16:creationId xmlns:a16="http://schemas.microsoft.com/office/drawing/2014/main" id="{D7DD6645-2D46-4469-BB67-14C4FBD79187}"/>
              </a:ext>
            </a:extLst>
          </p:cNvPr>
          <p:cNvSpPr txBox="1">
            <a:spLocks noChangeArrowheads="1"/>
          </p:cNvSpPr>
          <p:nvPr/>
        </p:nvSpPr>
        <p:spPr bwMode="auto">
          <a:xfrm>
            <a:off x="2502371"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BL</a:t>
            </a:r>
          </a:p>
        </p:txBody>
      </p:sp>
      <p:sp>
        <p:nvSpPr>
          <p:cNvPr id="88" name="Text Box 90">
            <a:extLst>
              <a:ext uri="{FF2B5EF4-FFF2-40B4-BE49-F238E27FC236}">
                <a16:creationId xmlns:a16="http://schemas.microsoft.com/office/drawing/2014/main" id="{954A9BFA-8C64-458A-B0C1-86BE20196F1D}"/>
              </a:ext>
            </a:extLst>
          </p:cNvPr>
          <p:cNvSpPr txBox="1">
            <a:spLocks noChangeArrowheads="1"/>
          </p:cNvSpPr>
          <p:nvPr/>
        </p:nvSpPr>
        <p:spPr bwMode="auto">
          <a:xfrm>
            <a:off x="2737354"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1</a:t>
            </a:r>
          </a:p>
        </p:txBody>
      </p:sp>
      <p:sp>
        <p:nvSpPr>
          <p:cNvPr id="89" name="Text Box 91">
            <a:extLst>
              <a:ext uri="{FF2B5EF4-FFF2-40B4-BE49-F238E27FC236}">
                <a16:creationId xmlns:a16="http://schemas.microsoft.com/office/drawing/2014/main" id="{5F4F3957-02CB-4E40-A61E-0FFF85DB25A1}"/>
              </a:ext>
            </a:extLst>
          </p:cNvPr>
          <p:cNvSpPr txBox="1">
            <a:spLocks noChangeArrowheads="1"/>
          </p:cNvSpPr>
          <p:nvPr/>
        </p:nvSpPr>
        <p:spPr bwMode="auto">
          <a:xfrm>
            <a:off x="3016397"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6</a:t>
            </a:r>
          </a:p>
        </p:txBody>
      </p:sp>
      <p:sp>
        <p:nvSpPr>
          <p:cNvPr id="90" name="Text Box 92">
            <a:extLst>
              <a:ext uri="{FF2B5EF4-FFF2-40B4-BE49-F238E27FC236}">
                <a16:creationId xmlns:a16="http://schemas.microsoft.com/office/drawing/2014/main" id="{972AC939-C41C-4B78-88E9-D9F1D991A133}"/>
              </a:ext>
            </a:extLst>
          </p:cNvPr>
          <p:cNvSpPr txBox="1">
            <a:spLocks noChangeArrowheads="1"/>
          </p:cNvSpPr>
          <p:nvPr/>
        </p:nvSpPr>
        <p:spPr bwMode="auto">
          <a:xfrm>
            <a:off x="3332156"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12</a:t>
            </a:r>
          </a:p>
        </p:txBody>
      </p:sp>
      <p:sp>
        <p:nvSpPr>
          <p:cNvPr id="91" name="Text Box 93">
            <a:extLst>
              <a:ext uri="{FF2B5EF4-FFF2-40B4-BE49-F238E27FC236}">
                <a16:creationId xmlns:a16="http://schemas.microsoft.com/office/drawing/2014/main" id="{AF30E4F5-13A2-4EB5-AB5C-38711C766760}"/>
              </a:ext>
            </a:extLst>
          </p:cNvPr>
          <p:cNvSpPr txBox="1">
            <a:spLocks noChangeArrowheads="1"/>
          </p:cNvSpPr>
          <p:nvPr/>
        </p:nvSpPr>
        <p:spPr bwMode="auto">
          <a:xfrm>
            <a:off x="4000389"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24</a:t>
            </a:r>
          </a:p>
        </p:txBody>
      </p:sp>
      <p:sp>
        <p:nvSpPr>
          <p:cNvPr id="92" name="Text Box 94">
            <a:extLst>
              <a:ext uri="{FF2B5EF4-FFF2-40B4-BE49-F238E27FC236}">
                <a16:creationId xmlns:a16="http://schemas.microsoft.com/office/drawing/2014/main" id="{D3D58563-F1AB-47C9-B60A-0322A5A451E9}"/>
              </a:ext>
            </a:extLst>
          </p:cNvPr>
          <p:cNvSpPr txBox="1">
            <a:spLocks noChangeArrowheads="1"/>
          </p:cNvSpPr>
          <p:nvPr/>
        </p:nvSpPr>
        <p:spPr bwMode="auto">
          <a:xfrm>
            <a:off x="4352864"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30</a:t>
            </a:r>
          </a:p>
        </p:txBody>
      </p:sp>
      <p:sp>
        <p:nvSpPr>
          <p:cNvPr id="93" name="Text Box 95">
            <a:extLst>
              <a:ext uri="{FF2B5EF4-FFF2-40B4-BE49-F238E27FC236}">
                <a16:creationId xmlns:a16="http://schemas.microsoft.com/office/drawing/2014/main" id="{FAF1B96D-AFC3-4258-B5DE-4D99D1928596}"/>
              </a:ext>
            </a:extLst>
          </p:cNvPr>
          <p:cNvSpPr txBox="1">
            <a:spLocks noChangeArrowheads="1"/>
          </p:cNvSpPr>
          <p:nvPr/>
        </p:nvSpPr>
        <p:spPr bwMode="auto">
          <a:xfrm>
            <a:off x="4690653"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36</a:t>
            </a:r>
          </a:p>
        </p:txBody>
      </p:sp>
      <p:sp>
        <p:nvSpPr>
          <p:cNvPr id="94" name="Text Box 96">
            <a:extLst>
              <a:ext uri="{FF2B5EF4-FFF2-40B4-BE49-F238E27FC236}">
                <a16:creationId xmlns:a16="http://schemas.microsoft.com/office/drawing/2014/main" id="{9E2E0E43-1D66-4916-BA51-3FA940C7ED3A}"/>
              </a:ext>
            </a:extLst>
          </p:cNvPr>
          <p:cNvSpPr txBox="1">
            <a:spLocks noChangeArrowheads="1"/>
          </p:cNvSpPr>
          <p:nvPr/>
        </p:nvSpPr>
        <p:spPr bwMode="auto">
          <a:xfrm>
            <a:off x="5013755"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42</a:t>
            </a:r>
          </a:p>
        </p:txBody>
      </p:sp>
      <p:sp>
        <p:nvSpPr>
          <p:cNvPr id="95" name="Text Box 97">
            <a:extLst>
              <a:ext uri="{FF2B5EF4-FFF2-40B4-BE49-F238E27FC236}">
                <a16:creationId xmlns:a16="http://schemas.microsoft.com/office/drawing/2014/main" id="{8541C4A5-7230-4CC3-ACC1-611C32F1BB44}"/>
              </a:ext>
            </a:extLst>
          </p:cNvPr>
          <p:cNvSpPr txBox="1">
            <a:spLocks noChangeArrowheads="1"/>
          </p:cNvSpPr>
          <p:nvPr/>
        </p:nvSpPr>
        <p:spPr bwMode="auto">
          <a:xfrm>
            <a:off x="5336857" y="5534025"/>
            <a:ext cx="543399"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48</a:t>
            </a:r>
          </a:p>
        </p:txBody>
      </p:sp>
      <p:grpSp>
        <p:nvGrpSpPr>
          <p:cNvPr id="96" name="Group 249">
            <a:extLst>
              <a:ext uri="{FF2B5EF4-FFF2-40B4-BE49-F238E27FC236}">
                <a16:creationId xmlns:a16="http://schemas.microsoft.com/office/drawing/2014/main" id="{E5984674-768C-4CCD-AE05-8BBFCDB7E2E7}"/>
              </a:ext>
            </a:extLst>
          </p:cNvPr>
          <p:cNvGrpSpPr>
            <a:grpSpLocks/>
          </p:cNvGrpSpPr>
          <p:nvPr/>
        </p:nvGrpSpPr>
        <p:grpSpPr bwMode="auto">
          <a:xfrm>
            <a:off x="5571839" y="4000500"/>
            <a:ext cx="73432" cy="355600"/>
            <a:chOff x="5490" y="2771"/>
            <a:chExt cx="40" cy="197"/>
          </a:xfrm>
          <a:solidFill>
            <a:srgbClr val="7030A0"/>
          </a:solidFill>
        </p:grpSpPr>
        <p:sp>
          <p:nvSpPr>
            <p:cNvPr id="97" name="Line 250">
              <a:extLst>
                <a:ext uri="{FF2B5EF4-FFF2-40B4-BE49-F238E27FC236}">
                  <a16:creationId xmlns:a16="http://schemas.microsoft.com/office/drawing/2014/main" id="{DDBEEFD3-1A96-47C8-8268-E47FF4C06A4B}"/>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98" name="Line 251">
              <a:extLst>
                <a:ext uri="{FF2B5EF4-FFF2-40B4-BE49-F238E27FC236}">
                  <a16:creationId xmlns:a16="http://schemas.microsoft.com/office/drawing/2014/main" id="{EA5CAD82-EC9C-4462-AB65-36D1897EC4C9}"/>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99" name="Line 252">
              <a:extLst>
                <a:ext uri="{FF2B5EF4-FFF2-40B4-BE49-F238E27FC236}">
                  <a16:creationId xmlns:a16="http://schemas.microsoft.com/office/drawing/2014/main" id="{047943A4-B5E2-41A8-B711-D946AF994676}"/>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00" name="Group 253">
            <a:extLst>
              <a:ext uri="{FF2B5EF4-FFF2-40B4-BE49-F238E27FC236}">
                <a16:creationId xmlns:a16="http://schemas.microsoft.com/office/drawing/2014/main" id="{6A973F3D-92E1-4244-9E3E-6DF38BA9CEEB}"/>
              </a:ext>
            </a:extLst>
          </p:cNvPr>
          <p:cNvGrpSpPr>
            <a:grpSpLocks/>
          </p:cNvGrpSpPr>
          <p:nvPr/>
        </p:nvGrpSpPr>
        <p:grpSpPr bwMode="auto">
          <a:xfrm>
            <a:off x="5248737" y="4016376"/>
            <a:ext cx="73432" cy="341313"/>
            <a:chOff x="5490" y="2771"/>
            <a:chExt cx="40" cy="197"/>
          </a:xfrm>
          <a:solidFill>
            <a:srgbClr val="7030A0"/>
          </a:solidFill>
        </p:grpSpPr>
        <p:sp>
          <p:nvSpPr>
            <p:cNvPr id="101" name="Line 254">
              <a:extLst>
                <a:ext uri="{FF2B5EF4-FFF2-40B4-BE49-F238E27FC236}">
                  <a16:creationId xmlns:a16="http://schemas.microsoft.com/office/drawing/2014/main" id="{972A69F6-70E4-4050-862C-8A9064A204B2}"/>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02" name="Line 255">
              <a:extLst>
                <a:ext uri="{FF2B5EF4-FFF2-40B4-BE49-F238E27FC236}">
                  <a16:creationId xmlns:a16="http://schemas.microsoft.com/office/drawing/2014/main" id="{7638FBEB-9493-4E0A-AF30-2D296CFAD905}"/>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03" name="Line 256">
              <a:extLst>
                <a:ext uri="{FF2B5EF4-FFF2-40B4-BE49-F238E27FC236}">
                  <a16:creationId xmlns:a16="http://schemas.microsoft.com/office/drawing/2014/main" id="{4B10CCDC-7611-428D-BF18-327754CFB292}"/>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04" name="Group 257">
            <a:extLst>
              <a:ext uri="{FF2B5EF4-FFF2-40B4-BE49-F238E27FC236}">
                <a16:creationId xmlns:a16="http://schemas.microsoft.com/office/drawing/2014/main" id="{2E15C273-0AB2-4F53-83E1-A2E29B6A896B}"/>
              </a:ext>
            </a:extLst>
          </p:cNvPr>
          <p:cNvGrpSpPr>
            <a:grpSpLocks/>
          </p:cNvGrpSpPr>
          <p:nvPr/>
        </p:nvGrpSpPr>
        <p:grpSpPr bwMode="auto">
          <a:xfrm>
            <a:off x="4925635" y="4127501"/>
            <a:ext cx="73432" cy="327025"/>
            <a:chOff x="5490" y="2771"/>
            <a:chExt cx="40" cy="197"/>
          </a:xfrm>
          <a:solidFill>
            <a:srgbClr val="7030A0"/>
          </a:solidFill>
        </p:grpSpPr>
        <p:sp>
          <p:nvSpPr>
            <p:cNvPr id="105" name="Line 258">
              <a:extLst>
                <a:ext uri="{FF2B5EF4-FFF2-40B4-BE49-F238E27FC236}">
                  <a16:creationId xmlns:a16="http://schemas.microsoft.com/office/drawing/2014/main" id="{9EA0BCE6-8D9D-4E17-82B0-DC0A9774BEFD}"/>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06" name="Line 259">
              <a:extLst>
                <a:ext uri="{FF2B5EF4-FFF2-40B4-BE49-F238E27FC236}">
                  <a16:creationId xmlns:a16="http://schemas.microsoft.com/office/drawing/2014/main" id="{4E57F4B7-9A73-471D-B505-472AD2050DB1}"/>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07" name="Line 260">
              <a:extLst>
                <a:ext uri="{FF2B5EF4-FFF2-40B4-BE49-F238E27FC236}">
                  <a16:creationId xmlns:a16="http://schemas.microsoft.com/office/drawing/2014/main" id="{085D3B43-9E56-4EFD-A591-5EDDFD3955DE}"/>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08" name="Group 261">
            <a:extLst>
              <a:ext uri="{FF2B5EF4-FFF2-40B4-BE49-F238E27FC236}">
                <a16:creationId xmlns:a16="http://schemas.microsoft.com/office/drawing/2014/main" id="{6223DC1F-8CA8-4BD7-B406-CFD4C845C67B}"/>
              </a:ext>
            </a:extLst>
          </p:cNvPr>
          <p:cNvGrpSpPr>
            <a:grpSpLocks/>
          </p:cNvGrpSpPr>
          <p:nvPr/>
        </p:nvGrpSpPr>
        <p:grpSpPr bwMode="auto">
          <a:xfrm>
            <a:off x="4580503" y="3771900"/>
            <a:ext cx="73432" cy="300038"/>
            <a:chOff x="5490" y="2771"/>
            <a:chExt cx="40" cy="197"/>
          </a:xfrm>
          <a:solidFill>
            <a:srgbClr val="7030A0"/>
          </a:solidFill>
        </p:grpSpPr>
        <p:sp>
          <p:nvSpPr>
            <p:cNvPr id="109" name="Line 262">
              <a:extLst>
                <a:ext uri="{FF2B5EF4-FFF2-40B4-BE49-F238E27FC236}">
                  <a16:creationId xmlns:a16="http://schemas.microsoft.com/office/drawing/2014/main" id="{FB725100-2630-429E-BF34-F1C64D98E4FD}"/>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10" name="Line 263">
              <a:extLst>
                <a:ext uri="{FF2B5EF4-FFF2-40B4-BE49-F238E27FC236}">
                  <a16:creationId xmlns:a16="http://schemas.microsoft.com/office/drawing/2014/main" id="{8BED59D7-AEE5-4CB3-B505-646A1778CA9B}"/>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11" name="Line 264">
              <a:extLst>
                <a:ext uri="{FF2B5EF4-FFF2-40B4-BE49-F238E27FC236}">
                  <a16:creationId xmlns:a16="http://schemas.microsoft.com/office/drawing/2014/main" id="{47EA2C90-5390-4FE0-9B5B-063B199E5191}"/>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12" name="Group 265">
            <a:extLst>
              <a:ext uri="{FF2B5EF4-FFF2-40B4-BE49-F238E27FC236}">
                <a16:creationId xmlns:a16="http://schemas.microsoft.com/office/drawing/2014/main" id="{E87FCF8A-2F25-4098-864B-676A283F70D0}"/>
              </a:ext>
            </a:extLst>
          </p:cNvPr>
          <p:cNvGrpSpPr>
            <a:grpSpLocks/>
          </p:cNvGrpSpPr>
          <p:nvPr/>
        </p:nvGrpSpPr>
        <p:grpSpPr bwMode="auto">
          <a:xfrm>
            <a:off x="4228028" y="2809875"/>
            <a:ext cx="73432" cy="300038"/>
            <a:chOff x="5490" y="2771"/>
            <a:chExt cx="40" cy="197"/>
          </a:xfrm>
          <a:solidFill>
            <a:srgbClr val="7030A0"/>
          </a:solidFill>
        </p:grpSpPr>
        <p:sp>
          <p:nvSpPr>
            <p:cNvPr id="113" name="Line 266">
              <a:extLst>
                <a:ext uri="{FF2B5EF4-FFF2-40B4-BE49-F238E27FC236}">
                  <a16:creationId xmlns:a16="http://schemas.microsoft.com/office/drawing/2014/main" id="{2A4900E3-2F60-46A6-9C2C-90B79C4E0425}"/>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14" name="Line 267">
              <a:extLst>
                <a:ext uri="{FF2B5EF4-FFF2-40B4-BE49-F238E27FC236}">
                  <a16:creationId xmlns:a16="http://schemas.microsoft.com/office/drawing/2014/main" id="{87C3F8D6-CEAE-4F18-8DDB-13197991D680}"/>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15" name="Line 268">
              <a:extLst>
                <a:ext uri="{FF2B5EF4-FFF2-40B4-BE49-F238E27FC236}">
                  <a16:creationId xmlns:a16="http://schemas.microsoft.com/office/drawing/2014/main" id="{C09AEA97-598A-4082-83B9-A45750A67695}"/>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16" name="Group 269">
            <a:extLst>
              <a:ext uri="{FF2B5EF4-FFF2-40B4-BE49-F238E27FC236}">
                <a16:creationId xmlns:a16="http://schemas.microsoft.com/office/drawing/2014/main" id="{DB970607-2474-488D-910C-0BFF2F914B63}"/>
              </a:ext>
            </a:extLst>
          </p:cNvPr>
          <p:cNvGrpSpPr>
            <a:grpSpLocks/>
          </p:cNvGrpSpPr>
          <p:nvPr/>
        </p:nvGrpSpPr>
        <p:grpSpPr bwMode="auto">
          <a:xfrm>
            <a:off x="3567138" y="3254375"/>
            <a:ext cx="73432" cy="268288"/>
            <a:chOff x="5490" y="2771"/>
            <a:chExt cx="40" cy="197"/>
          </a:xfrm>
          <a:solidFill>
            <a:srgbClr val="7030A0"/>
          </a:solidFill>
        </p:grpSpPr>
        <p:sp>
          <p:nvSpPr>
            <p:cNvPr id="117" name="Line 270">
              <a:extLst>
                <a:ext uri="{FF2B5EF4-FFF2-40B4-BE49-F238E27FC236}">
                  <a16:creationId xmlns:a16="http://schemas.microsoft.com/office/drawing/2014/main" id="{4B05A747-CE95-4291-B71F-9366153BB012}"/>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18" name="Line 271">
              <a:extLst>
                <a:ext uri="{FF2B5EF4-FFF2-40B4-BE49-F238E27FC236}">
                  <a16:creationId xmlns:a16="http://schemas.microsoft.com/office/drawing/2014/main" id="{7EE42D8F-0F21-4F44-B2E7-3F3F14B1F8AF}"/>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19" name="Line 272">
              <a:extLst>
                <a:ext uri="{FF2B5EF4-FFF2-40B4-BE49-F238E27FC236}">
                  <a16:creationId xmlns:a16="http://schemas.microsoft.com/office/drawing/2014/main" id="{9EDBEFF6-55AF-48D6-872E-8E8C0B688E20}"/>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20" name="Group 273">
            <a:extLst>
              <a:ext uri="{FF2B5EF4-FFF2-40B4-BE49-F238E27FC236}">
                <a16:creationId xmlns:a16="http://schemas.microsoft.com/office/drawing/2014/main" id="{EDDEDB2A-95A8-4B21-8549-B0C33C16371A}"/>
              </a:ext>
            </a:extLst>
          </p:cNvPr>
          <p:cNvGrpSpPr>
            <a:grpSpLocks/>
          </p:cNvGrpSpPr>
          <p:nvPr/>
        </p:nvGrpSpPr>
        <p:grpSpPr bwMode="auto">
          <a:xfrm>
            <a:off x="3251379" y="3546476"/>
            <a:ext cx="73432" cy="227013"/>
            <a:chOff x="5490" y="2771"/>
            <a:chExt cx="40" cy="197"/>
          </a:xfrm>
          <a:solidFill>
            <a:srgbClr val="7030A0"/>
          </a:solidFill>
        </p:grpSpPr>
        <p:sp>
          <p:nvSpPr>
            <p:cNvPr id="121" name="Line 274">
              <a:extLst>
                <a:ext uri="{FF2B5EF4-FFF2-40B4-BE49-F238E27FC236}">
                  <a16:creationId xmlns:a16="http://schemas.microsoft.com/office/drawing/2014/main" id="{1F86915E-3A49-4449-B919-6FD9B64C8F3A}"/>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22" name="Line 275">
              <a:extLst>
                <a:ext uri="{FF2B5EF4-FFF2-40B4-BE49-F238E27FC236}">
                  <a16:creationId xmlns:a16="http://schemas.microsoft.com/office/drawing/2014/main" id="{BCD25D15-7650-46E5-AF1D-9453C493D0E5}"/>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23" name="Line 276">
              <a:extLst>
                <a:ext uri="{FF2B5EF4-FFF2-40B4-BE49-F238E27FC236}">
                  <a16:creationId xmlns:a16="http://schemas.microsoft.com/office/drawing/2014/main" id="{E51CE013-DD17-41DB-91B4-A7C29748970E}"/>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24" name="Group 277">
            <a:extLst>
              <a:ext uri="{FF2B5EF4-FFF2-40B4-BE49-F238E27FC236}">
                <a16:creationId xmlns:a16="http://schemas.microsoft.com/office/drawing/2014/main" id="{16F7775B-BF6B-4C70-B764-9E2CB8052E61}"/>
              </a:ext>
            </a:extLst>
          </p:cNvPr>
          <p:cNvGrpSpPr>
            <a:grpSpLocks/>
          </p:cNvGrpSpPr>
          <p:nvPr/>
        </p:nvGrpSpPr>
        <p:grpSpPr bwMode="auto">
          <a:xfrm>
            <a:off x="2964993" y="4022726"/>
            <a:ext cx="73432" cy="193675"/>
            <a:chOff x="5490" y="2771"/>
            <a:chExt cx="40" cy="197"/>
          </a:xfrm>
          <a:solidFill>
            <a:srgbClr val="7030A0"/>
          </a:solidFill>
        </p:grpSpPr>
        <p:sp>
          <p:nvSpPr>
            <p:cNvPr id="125" name="Line 278">
              <a:extLst>
                <a:ext uri="{FF2B5EF4-FFF2-40B4-BE49-F238E27FC236}">
                  <a16:creationId xmlns:a16="http://schemas.microsoft.com/office/drawing/2014/main" id="{11BFB9FF-4851-458E-864E-C350E699E7B2}"/>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126" name="Line 279">
              <a:extLst>
                <a:ext uri="{FF2B5EF4-FFF2-40B4-BE49-F238E27FC236}">
                  <a16:creationId xmlns:a16="http://schemas.microsoft.com/office/drawing/2014/main" id="{9204486E-7527-48DC-B56F-84CC276D51E7}"/>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127" name="Line 280">
              <a:extLst>
                <a:ext uri="{FF2B5EF4-FFF2-40B4-BE49-F238E27FC236}">
                  <a16:creationId xmlns:a16="http://schemas.microsoft.com/office/drawing/2014/main" id="{EA4484DC-A489-413E-B490-7E2312704B4F}"/>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128" name="Group 127">
            <a:extLst>
              <a:ext uri="{FF2B5EF4-FFF2-40B4-BE49-F238E27FC236}">
                <a16:creationId xmlns:a16="http://schemas.microsoft.com/office/drawing/2014/main" id="{2029B7DF-2BFD-419A-ABB5-51DB813C6798}"/>
              </a:ext>
            </a:extLst>
          </p:cNvPr>
          <p:cNvGrpSpPr/>
          <p:nvPr/>
        </p:nvGrpSpPr>
        <p:grpSpPr>
          <a:xfrm>
            <a:off x="2891562" y="4283076"/>
            <a:ext cx="2757383" cy="428625"/>
            <a:chOff x="901700" y="4156075"/>
            <a:chExt cx="2384425" cy="428625"/>
          </a:xfrm>
          <a:solidFill>
            <a:srgbClr val="777777"/>
          </a:solidFill>
        </p:grpSpPr>
        <p:sp>
          <p:nvSpPr>
            <p:cNvPr id="129" name="AutoShape 290">
              <a:extLst>
                <a:ext uri="{FF2B5EF4-FFF2-40B4-BE49-F238E27FC236}">
                  <a16:creationId xmlns:a16="http://schemas.microsoft.com/office/drawing/2014/main" id="{008E1C4C-8D5B-4DDD-AB9D-4B0EC0C906A0}"/>
                </a:ext>
              </a:extLst>
            </p:cNvPr>
            <p:cNvSpPr>
              <a:spLocks noChangeArrowheads="1"/>
            </p:cNvSpPr>
            <p:nvPr/>
          </p:nvSpPr>
          <p:spPr bwMode="invGray">
            <a:xfrm>
              <a:off x="3209925" y="441325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0" name="AutoShape 303">
              <a:extLst>
                <a:ext uri="{FF2B5EF4-FFF2-40B4-BE49-F238E27FC236}">
                  <a16:creationId xmlns:a16="http://schemas.microsoft.com/office/drawing/2014/main" id="{C25E37F2-C3FB-4EE5-8D31-8A9AF528DE8C}"/>
                </a:ext>
              </a:extLst>
            </p:cNvPr>
            <p:cNvSpPr>
              <a:spLocks noChangeArrowheads="1"/>
            </p:cNvSpPr>
            <p:nvPr/>
          </p:nvSpPr>
          <p:spPr bwMode="invGray">
            <a:xfrm>
              <a:off x="2933700" y="449262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1" name="AutoShape 304">
              <a:extLst>
                <a:ext uri="{FF2B5EF4-FFF2-40B4-BE49-F238E27FC236}">
                  <a16:creationId xmlns:a16="http://schemas.microsoft.com/office/drawing/2014/main" id="{33F2DB90-3B51-49B8-8FB8-5BD48BE9D84B}"/>
                </a:ext>
              </a:extLst>
            </p:cNvPr>
            <p:cNvSpPr>
              <a:spLocks noChangeArrowheads="1"/>
            </p:cNvSpPr>
            <p:nvPr/>
          </p:nvSpPr>
          <p:spPr bwMode="invGray">
            <a:xfrm>
              <a:off x="2654300" y="450850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2" name="AutoShape 305">
              <a:extLst>
                <a:ext uri="{FF2B5EF4-FFF2-40B4-BE49-F238E27FC236}">
                  <a16:creationId xmlns:a16="http://schemas.microsoft.com/office/drawing/2014/main" id="{54CC1CB8-DF1F-4C50-BC1A-D73FACDBB0AD}"/>
                </a:ext>
              </a:extLst>
            </p:cNvPr>
            <p:cNvSpPr>
              <a:spLocks noChangeArrowheads="1"/>
            </p:cNvSpPr>
            <p:nvPr/>
          </p:nvSpPr>
          <p:spPr bwMode="invGray">
            <a:xfrm>
              <a:off x="2355850" y="450850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3" name="AutoShape 306">
              <a:extLst>
                <a:ext uri="{FF2B5EF4-FFF2-40B4-BE49-F238E27FC236}">
                  <a16:creationId xmlns:a16="http://schemas.microsoft.com/office/drawing/2014/main" id="{C11718C9-9BAE-49D9-8D8C-C5B5F03CCC00}"/>
                </a:ext>
              </a:extLst>
            </p:cNvPr>
            <p:cNvSpPr>
              <a:spLocks noChangeArrowheads="1"/>
            </p:cNvSpPr>
            <p:nvPr/>
          </p:nvSpPr>
          <p:spPr bwMode="invGray">
            <a:xfrm>
              <a:off x="2047875" y="439102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4" name="AutoShape 307">
              <a:extLst>
                <a:ext uri="{FF2B5EF4-FFF2-40B4-BE49-F238E27FC236}">
                  <a16:creationId xmlns:a16="http://schemas.microsoft.com/office/drawing/2014/main" id="{B9921159-D36B-4F15-83C4-BFFE8978E446}"/>
                </a:ext>
              </a:extLst>
            </p:cNvPr>
            <p:cNvSpPr>
              <a:spLocks noChangeArrowheads="1"/>
            </p:cNvSpPr>
            <p:nvPr/>
          </p:nvSpPr>
          <p:spPr bwMode="invGray">
            <a:xfrm>
              <a:off x="1476375" y="427355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5" name="AutoShape 308">
              <a:extLst>
                <a:ext uri="{FF2B5EF4-FFF2-40B4-BE49-F238E27FC236}">
                  <a16:creationId xmlns:a16="http://schemas.microsoft.com/office/drawing/2014/main" id="{43F09644-9239-42D8-AFE0-9472B098A75C}"/>
                </a:ext>
              </a:extLst>
            </p:cNvPr>
            <p:cNvSpPr>
              <a:spLocks noChangeArrowheads="1"/>
            </p:cNvSpPr>
            <p:nvPr/>
          </p:nvSpPr>
          <p:spPr bwMode="invGray">
            <a:xfrm>
              <a:off x="1206500" y="426720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6" name="AutoShape 309">
              <a:extLst>
                <a:ext uri="{FF2B5EF4-FFF2-40B4-BE49-F238E27FC236}">
                  <a16:creationId xmlns:a16="http://schemas.microsoft.com/office/drawing/2014/main" id="{C847A728-17D9-4B60-8783-6D0260342FE3}"/>
                </a:ext>
              </a:extLst>
            </p:cNvPr>
            <p:cNvSpPr>
              <a:spLocks noChangeArrowheads="1"/>
            </p:cNvSpPr>
            <p:nvPr/>
          </p:nvSpPr>
          <p:spPr bwMode="invGray">
            <a:xfrm>
              <a:off x="958850" y="422910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137" name="AutoShape 310">
              <a:extLst>
                <a:ext uri="{FF2B5EF4-FFF2-40B4-BE49-F238E27FC236}">
                  <a16:creationId xmlns:a16="http://schemas.microsoft.com/office/drawing/2014/main" id="{6E34FDBB-BD22-4F21-912F-8185D9EEE8A5}"/>
                </a:ext>
              </a:extLst>
            </p:cNvPr>
            <p:cNvSpPr>
              <a:spLocks noChangeArrowheads="1"/>
            </p:cNvSpPr>
            <p:nvPr/>
          </p:nvSpPr>
          <p:spPr bwMode="invGray">
            <a:xfrm>
              <a:off x="901700" y="415607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grpSp>
      <p:sp>
        <p:nvSpPr>
          <p:cNvPr id="138" name="Text Box 376">
            <a:extLst>
              <a:ext uri="{FF2B5EF4-FFF2-40B4-BE49-F238E27FC236}">
                <a16:creationId xmlns:a16="http://schemas.microsoft.com/office/drawing/2014/main" id="{2A297025-BB75-434F-8FB5-7751EE10F680}"/>
              </a:ext>
            </a:extLst>
          </p:cNvPr>
          <p:cNvSpPr txBox="1">
            <a:spLocks noChangeArrowheads="1"/>
          </p:cNvSpPr>
          <p:nvPr/>
        </p:nvSpPr>
        <p:spPr bwMode="auto">
          <a:xfrm>
            <a:off x="4607584" y="2516188"/>
            <a:ext cx="817853" cy="258532"/>
          </a:xfrm>
          <a:prstGeom prst="rect">
            <a:avLst/>
          </a:prstGeom>
          <a:noFill/>
          <a:ln w="28575" algn="ctr">
            <a:noFill/>
            <a:miter lim="800000"/>
            <a:headEnd/>
            <a:tailEnd/>
          </a:ln>
        </p:spPr>
        <p:txBody>
          <a:bodyPr wrap="none">
            <a:spAutoFit/>
          </a:bodyPr>
          <a:lstStyle/>
          <a:p>
            <a:pPr algn="ctr">
              <a:lnSpc>
                <a:spcPct val="90000"/>
              </a:lnSpc>
            </a:pPr>
            <a:r>
              <a:rPr lang="en-US" sz="1200" b="1" err="1">
                <a:latin typeface="Arial"/>
              </a:rPr>
              <a:t>Abbruch</a:t>
            </a:r>
            <a:endParaRPr lang="en-US" sz="1200" b="1">
              <a:latin typeface="Arial"/>
            </a:endParaRPr>
          </a:p>
        </p:txBody>
      </p:sp>
      <p:sp>
        <p:nvSpPr>
          <p:cNvPr id="139" name="Text Box 20">
            <a:extLst>
              <a:ext uri="{FF2B5EF4-FFF2-40B4-BE49-F238E27FC236}">
                <a16:creationId xmlns:a16="http://schemas.microsoft.com/office/drawing/2014/main" id="{EC78A29C-B6B8-4982-942C-D7EC047278FA}"/>
              </a:ext>
            </a:extLst>
          </p:cNvPr>
          <p:cNvSpPr txBox="1">
            <a:spLocks noChangeAspect="1" noChangeArrowheads="1"/>
          </p:cNvSpPr>
          <p:nvPr/>
        </p:nvSpPr>
        <p:spPr bwMode="auto">
          <a:xfrm>
            <a:off x="3991484" y="5734051"/>
            <a:ext cx="684482" cy="246221"/>
          </a:xfrm>
          <a:prstGeom prst="rect">
            <a:avLst/>
          </a:prstGeom>
          <a:noFill/>
          <a:ln w="9525" algn="ctr">
            <a:noFill/>
            <a:miter lim="800000"/>
            <a:headEnd/>
            <a:tailEnd/>
          </a:ln>
        </p:spPr>
        <p:txBody>
          <a:bodyPr wrap="none" lIns="0" tIns="0" rIns="0" bIns="0">
            <a:spAutoFit/>
          </a:bodyPr>
          <a:lstStyle/>
          <a:p>
            <a:pPr algn="r"/>
            <a:r>
              <a:rPr lang="en-US" sz="1600" dirty="0" err="1">
                <a:latin typeface="Arial"/>
              </a:rPr>
              <a:t>Monate</a:t>
            </a:r>
            <a:endParaRPr lang="en-US" sz="1600" dirty="0">
              <a:latin typeface="Arial"/>
            </a:endParaRPr>
          </a:p>
        </p:txBody>
      </p:sp>
      <p:sp>
        <p:nvSpPr>
          <p:cNvPr id="140" name="Freeform 366">
            <a:extLst>
              <a:ext uri="{FF2B5EF4-FFF2-40B4-BE49-F238E27FC236}">
                <a16:creationId xmlns:a16="http://schemas.microsoft.com/office/drawing/2014/main" id="{4A09CC9A-8758-442D-987A-543E0E5C691D}"/>
              </a:ext>
            </a:extLst>
          </p:cNvPr>
          <p:cNvSpPr>
            <a:spLocks/>
          </p:cNvSpPr>
          <p:nvPr/>
        </p:nvSpPr>
        <p:spPr bwMode="auto">
          <a:xfrm>
            <a:off x="4268416" y="4540250"/>
            <a:ext cx="1336468" cy="127000"/>
          </a:xfrm>
          <a:custGeom>
            <a:avLst/>
            <a:gdLst/>
            <a:ahLst/>
            <a:cxnLst>
              <a:cxn ang="0">
                <a:pos x="0" y="0"/>
              </a:cxn>
              <a:cxn ang="0">
                <a:pos x="196" y="80"/>
              </a:cxn>
              <a:cxn ang="0">
                <a:pos x="374" y="78"/>
              </a:cxn>
              <a:cxn ang="0">
                <a:pos x="562" y="66"/>
              </a:cxn>
              <a:cxn ang="0">
                <a:pos x="728" y="22"/>
              </a:cxn>
            </a:cxnLst>
            <a:rect l="0" t="0" r="r" b="b"/>
            <a:pathLst>
              <a:path w="728" h="80">
                <a:moveTo>
                  <a:pt x="0" y="0"/>
                </a:moveTo>
                <a:lnTo>
                  <a:pt x="196" y="80"/>
                </a:lnTo>
                <a:lnTo>
                  <a:pt x="374" y="78"/>
                </a:lnTo>
                <a:lnTo>
                  <a:pt x="562" y="66"/>
                </a:lnTo>
                <a:lnTo>
                  <a:pt x="728" y="22"/>
                </a:lnTo>
              </a:path>
            </a:pathLst>
          </a:custGeom>
          <a:noFill/>
          <a:ln w="28575" cap="flat" cmpd="sng">
            <a:solidFill>
              <a:srgbClr val="777777"/>
            </a:solidFill>
            <a:prstDash val="solid"/>
            <a:round/>
            <a:headEnd type="none" w="med" len="med"/>
            <a:tailEnd type="none" w="med" len="med"/>
          </a:ln>
          <a:effectLst/>
        </p:spPr>
        <p:txBody>
          <a:bodyPr lIns="9144" tIns="9144" rIns="9144" bIns="9144"/>
          <a:lstStyle/>
          <a:p>
            <a:endParaRPr lang="en-US">
              <a:latin typeface="Arial"/>
            </a:endParaRPr>
          </a:p>
        </p:txBody>
      </p:sp>
      <p:grpSp>
        <p:nvGrpSpPr>
          <p:cNvPr id="141" name="Group 140">
            <a:extLst>
              <a:ext uri="{FF2B5EF4-FFF2-40B4-BE49-F238E27FC236}">
                <a16:creationId xmlns:a16="http://schemas.microsoft.com/office/drawing/2014/main" id="{586F85FE-AACF-4902-8C7E-88B4A88611EC}"/>
              </a:ext>
            </a:extLst>
          </p:cNvPr>
          <p:cNvGrpSpPr/>
          <p:nvPr/>
        </p:nvGrpSpPr>
        <p:grpSpPr>
          <a:xfrm>
            <a:off x="2891562" y="2940051"/>
            <a:ext cx="2757383" cy="1400175"/>
            <a:chOff x="901700" y="2813050"/>
            <a:chExt cx="2384425" cy="1400175"/>
          </a:xfrm>
          <a:solidFill>
            <a:schemeClr val="accent3"/>
          </a:solidFill>
        </p:grpSpPr>
        <p:sp>
          <p:nvSpPr>
            <p:cNvPr id="142" name="Oval 286">
              <a:extLst>
                <a:ext uri="{FF2B5EF4-FFF2-40B4-BE49-F238E27FC236}">
                  <a16:creationId xmlns:a16="http://schemas.microsoft.com/office/drawing/2014/main" id="{04B38E1D-EA61-4EA2-8781-683E4DA40644}"/>
                </a:ext>
              </a:extLst>
            </p:cNvPr>
            <p:cNvSpPr>
              <a:spLocks noChangeArrowheads="1"/>
            </p:cNvSpPr>
            <p:nvPr/>
          </p:nvSpPr>
          <p:spPr bwMode="invGray">
            <a:xfrm>
              <a:off x="3209925" y="40163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43" name="Oval 287">
              <a:extLst>
                <a:ext uri="{FF2B5EF4-FFF2-40B4-BE49-F238E27FC236}">
                  <a16:creationId xmlns:a16="http://schemas.microsoft.com/office/drawing/2014/main" id="{4220740F-7B1F-4E26-BF70-5336E3C565F1}"/>
                </a:ext>
              </a:extLst>
            </p:cNvPr>
            <p:cNvSpPr>
              <a:spLocks noChangeArrowheads="1"/>
            </p:cNvSpPr>
            <p:nvPr/>
          </p:nvSpPr>
          <p:spPr bwMode="invGray">
            <a:xfrm>
              <a:off x="2933700" y="4025900"/>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44" name="Oval 288">
              <a:extLst>
                <a:ext uri="{FF2B5EF4-FFF2-40B4-BE49-F238E27FC236}">
                  <a16:creationId xmlns:a16="http://schemas.microsoft.com/office/drawing/2014/main" id="{7F2DC4E7-E535-4EA6-A4EE-EF17D6041226}"/>
                </a:ext>
              </a:extLst>
            </p:cNvPr>
            <p:cNvSpPr>
              <a:spLocks noChangeArrowheads="1"/>
            </p:cNvSpPr>
            <p:nvPr/>
          </p:nvSpPr>
          <p:spPr bwMode="invGray">
            <a:xfrm>
              <a:off x="2654300" y="41370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grpSp>
          <p:nvGrpSpPr>
            <p:cNvPr id="145" name="Group 144">
              <a:extLst>
                <a:ext uri="{FF2B5EF4-FFF2-40B4-BE49-F238E27FC236}">
                  <a16:creationId xmlns:a16="http://schemas.microsoft.com/office/drawing/2014/main" id="{B1685306-3CDC-424A-8ECF-C3DCF31AB777}"/>
                </a:ext>
              </a:extLst>
            </p:cNvPr>
            <p:cNvGrpSpPr/>
            <p:nvPr/>
          </p:nvGrpSpPr>
          <p:grpSpPr>
            <a:xfrm>
              <a:off x="901700" y="2813050"/>
              <a:ext cx="1533525" cy="1393825"/>
              <a:chOff x="901700" y="2813050"/>
              <a:chExt cx="1533525" cy="1393825"/>
            </a:xfrm>
            <a:grpFill/>
          </p:grpSpPr>
          <p:sp>
            <p:nvSpPr>
              <p:cNvPr id="146" name="Oval 281">
                <a:extLst>
                  <a:ext uri="{FF2B5EF4-FFF2-40B4-BE49-F238E27FC236}">
                    <a16:creationId xmlns:a16="http://schemas.microsoft.com/office/drawing/2014/main" id="{2A28C196-F10F-4BAD-BB24-B06A979DD39E}"/>
                  </a:ext>
                </a:extLst>
              </p:cNvPr>
              <p:cNvSpPr>
                <a:spLocks noChangeArrowheads="1"/>
              </p:cNvSpPr>
              <p:nvPr/>
            </p:nvSpPr>
            <p:spPr bwMode="invGray">
              <a:xfrm>
                <a:off x="901700" y="41306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47" name="Oval 282">
                <a:extLst>
                  <a:ext uri="{FF2B5EF4-FFF2-40B4-BE49-F238E27FC236}">
                    <a16:creationId xmlns:a16="http://schemas.microsoft.com/office/drawing/2014/main" id="{6B5F58EB-64F5-4645-94B4-98AB941E2E50}"/>
                  </a:ext>
                </a:extLst>
              </p:cNvPr>
              <p:cNvSpPr>
                <a:spLocks noChangeArrowheads="1"/>
              </p:cNvSpPr>
              <p:nvPr/>
            </p:nvSpPr>
            <p:spPr bwMode="invGray">
              <a:xfrm>
                <a:off x="958850" y="39592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48" name="Oval 283">
                <a:extLst>
                  <a:ext uri="{FF2B5EF4-FFF2-40B4-BE49-F238E27FC236}">
                    <a16:creationId xmlns:a16="http://schemas.microsoft.com/office/drawing/2014/main" id="{47E732FA-F3DC-4EEF-9580-420860913F58}"/>
                  </a:ext>
                </a:extLst>
              </p:cNvPr>
              <p:cNvSpPr>
                <a:spLocks noChangeArrowheads="1"/>
              </p:cNvSpPr>
              <p:nvPr/>
            </p:nvSpPr>
            <p:spPr bwMode="invGray">
              <a:xfrm>
                <a:off x="1206500" y="35020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49" name="Oval 284">
                <a:extLst>
                  <a:ext uri="{FF2B5EF4-FFF2-40B4-BE49-F238E27FC236}">
                    <a16:creationId xmlns:a16="http://schemas.microsoft.com/office/drawing/2014/main" id="{8D286006-C542-4E3C-99DC-D18EBB33D831}"/>
                  </a:ext>
                </a:extLst>
              </p:cNvPr>
              <p:cNvSpPr>
                <a:spLocks noChangeArrowheads="1"/>
              </p:cNvSpPr>
              <p:nvPr/>
            </p:nvSpPr>
            <p:spPr bwMode="invGray">
              <a:xfrm>
                <a:off x="1479550" y="32353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50" name="Oval 285">
                <a:extLst>
                  <a:ext uri="{FF2B5EF4-FFF2-40B4-BE49-F238E27FC236}">
                    <a16:creationId xmlns:a16="http://schemas.microsoft.com/office/drawing/2014/main" id="{90C5CBD9-1BC5-4311-99E9-A666842B9C38}"/>
                  </a:ext>
                </a:extLst>
              </p:cNvPr>
              <p:cNvSpPr>
                <a:spLocks noChangeArrowheads="1"/>
              </p:cNvSpPr>
              <p:nvPr/>
            </p:nvSpPr>
            <p:spPr bwMode="invGray">
              <a:xfrm>
                <a:off x="2051050" y="2813050"/>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151" name="Oval 289">
                <a:extLst>
                  <a:ext uri="{FF2B5EF4-FFF2-40B4-BE49-F238E27FC236}">
                    <a16:creationId xmlns:a16="http://schemas.microsoft.com/office/drawing/2014/main" id="{02C68914-F781-48E6-A9DB-98996BA8F7FB}"/>
                  </a:ext>
                </a:extLst>
              </p:cNvPr>
              <p:cNvSpPr>
                <a:spLocks noChangeArrowheads="1"/>
              </p:cNvSpPr>
              <p:nvPr/>
            </p:nvSpPr>
            <p:spPr bwMode="invGray">
              <a:xfrm>
                <a:off x="2359025" y="3778250"/>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grpSp>
      </p:grpSp>
      <p:sp>
        <p:nvSpPr>
          <p:cNvPr id="152" name="Text Box 360">
            <a:extLst>
              <a:ext uri="{FF2B5EF4-FFF2-40B4-BE49-F238E27FC236}">
                <a16:creationId xmlns:a16="http://schemas.microsoft.com/office/drawing/2014/main" id="{C377D6DE-CDDE-43B6-973D-DA993D6274C7}"/>
              </a:ext>
            </a:extLst>
          </p:cNvPr>
          <p:cNvSpPr txBox="1">
            <a:spLocks noChangeArrowheads="1"/>
          </p:cNvSpPr>
          <p:nvPr/>
        </p:nvSpPr>
        <p:spPr bwMode="auto">
          <a:xfrm>
            <a:off x="2969264" y="3875003"/>
            <a:ext cx="86920"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3" name="Text Box 360">
            <a:extLst>
              <a:ext uri="{FF2B5EF4-FFF2-40B4-BE49-F238E27FC236}">
                <a16:creationId xmlns:a16="http://schemas.microsoft.com/office/drawing/2014/main" id="{782E554C-5A03-4105-9E77-DC3E3EDC72FF}"/>
              </a:ext>
            </a:extLst>
          </p:cNvPr>
          <p:cNvSpPr txBox="1">
            <a:spLocks noChangeArrowheads="1"/>
          </p:cNvSpPr>
          <p:nvPr/>
        </p:nvSpPr>
        <p:spPr bwMode="auto">
          <a:xfrm>
            <a:off x="3251379" y="3406605"/>
            <a:ext cx="86920"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4" name="Text Box 360">
            <a:extLst>
              <a:ext uri="{FF2B5EF4-FFF2-40B4-BE49-F238E27FC236}">
                <a16:creationId xmlns:a16="http://schemas.microsoft.com/office/drawing/2014/main" id="{698E66D0-6E37-4FF1-B696-FF8E73CABCDA}"/>
              </a:ext>
            </a:extLst>
          </p:cNvPr>
          <p:cNvSpPr txBox="1">
            <a:spLocks noChangeArrowheads="1"/>
          </p:cNvSpPr>
          <p:nvPr/>
        </p:nvSpPr>
        <p:spPr bwMode="auto">
          <a:xfrm>
            <a:off x="3559363" y="3116006"/>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5" name="Text Box 360">
            <a:extLst>
              <a:ext uri="{FF2B5EF4-FFF2-40B4-BE49-F238E27FC236}">
                <a16:creationId xmlns:a16="http://schemas.microsoft.com/office/drawing/2014/main" id="{EAA8F646-783C-496B-930E-308EDBF09FC6}"/>
              </a:ext>
            </a:extLst>
          </p:cNvPr>
          <p:cNvSpPr txBox="1">
            <a:spLocks noChangeArrowheads="1"/>
          </p:cNvSpPr>
          <p:nvPr/>
        </p:nvSpPr>
        <p:spPr bwMode="auto">
          <a:xfrm>
            <a:off x="4222468" y="2668332"/>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6" name="Text Box 360">
            <a:extLst>
              <a:ext uri="{FF2B5EF4-FFF2-40B4-BE49-F238E27FC236}">
                <a16:creationId xmlns:a16="http://schemas.microsoft.com/office/drawing/2014/main" id="{4C460689-7D88-437F-A193-FD64144A2405}"/>
              </a:ext>
            </a:extLst>
          </p:cNvPr>
          <p:cNvSpPr txBox="1">
            <a:spLocks noChangeArrowheads="1"/>
          </p:cNvSpPr>
          <p:nvPr/>
        </p:nvSpPr>
        <p:spPr bwMode="auto">
          <a:xfrm>
            <a:off x="4571304" y="3624177"/>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7" name="Text Box 360">
            <a:extLst>
              <a:ext uri="{FF2B5EF4-FFF2-40B4-BE49-F238E27FC236}">
                <a16:creationId xmlns:a16="http://schemas.microsoft.com/office/drawing/2014/main" id="{D17851A7-7BC1-4F95-B7B3-655E49FD69C6}"/>
              </a:ext>
            </a:extLst>
          </p:cNvPr>
          <p:cNvSpPr txBox="1">
            <a:spLocks noChangeArrowheads="1"/>
          </p:cNvSpPr>
          <p:nvPr/>
        </p:nvSpPr>
        <p:spPr bwMode="auto">
          <a:xfrm>
            <a:off x="4919788" y="3971047"/>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8" name="Text Box 360">
            <a:extLst>
              <a:ext uri="{FF2B5EF4-FFF2-40B4-BE49-F238E27FC236}">
                <a16:creationId xmlns:a16="http://schemas.microsoft.com/office/drawing/2014/main" id="{A9E3F2CB-34C5-473F-A4C5-01DDEE38AEDB}"/>
              </a:ext>
            </a:extLst>
          </p:cNvPr>
          <p:cNvSpPr txBox="1">
            <a:spLocks noChangeArrowheads="1"/>
          </p:cNvSpPr>
          <p:nvPr/>
        </p:nvSpPr>
        <p:spPr bwMode="auto">
          <a:xfrm>
            <a:off x="5238367" y="3877298"/>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59" name="Text Box 360">
            <a:extLst>
              <a:ext uri="{FF2B5EF4-FFF2-40B4-BE49-F238E27FC236}">
                <a16:creationId xmlns:a16="http://schemas.microsoft.com/office/drawing/2014/main" id="{40679069-C1D5-48C0-9BE5-696F90598932}"/>
              </a:ext>
            </a:extLst>
          </p:cNvPr>
          <p:cNvSpPr txBox="1">
            <a:spLocks noChangeArrowheads="1"/>
          </p:cNvSpPr>
          <p:nvPr/>
        </p:nvSpPr>
        <p:spPr bwMode="auto">
          <a:xfrm>
            <a:off x="5571682" y="3872509"/>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60" name="Text Box 360">
            <a:extLst>
              <a:ext uri="{FF2B5EF4-FFF2-40B4-BE49-F238E27FC236}">
                <a16:creationId xmlns:a16="http://schemas.microsoft.com/office/drawing/2014/main" id="{276F92FC-568B-4B56-A812-B5233D7C1653}"/>
              </a:ext>
            </a:extLst>
          </p:cNvPr>
          <p:cNvSpPr txBox="1">
            <a:spLocks noChangeArrowheads="1"/>
          </p:cNvSpPr>
          <p:nvPr/>
        </p:nvSpPr>
        <p:spPr bwMode="auto">
          <a:xfrm>
            <a:off x="6745904" y="3952791"/>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61" name="Text Box 360">
            <a:extLst>
              <a:ext uri="{FF2B5EF4-FFF2-40B4-BE49-F238E27FC236}">
                <a16:creationId xmlns:a16="http://schemas.microsoft.com/office/drawing/2014/main" id="{1305EA95-765D-4EAE-B5E3-CC78907F33E6}"/>
              </a:ext>
            </a:extLst>
          </p:cNvPr>
          <p:cNvSpPr txBox="1">
            <a:spLocks noChangeArrowheads="1"/>
          </p:cNvSpPr>
          <p:nvPr/>
        </p:nvSpPr>
        <p:spPr bwMode="auto">
          <a:xfrm>
            <a:off x="7013097" y="3630442"/>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62" name="Text Box 360">
            <a:extLst>
              <a:ext uri="{FF2B5EF4-FFF2-40B4-BE49-F238E27FC236}">
                <a16:creationId xmlns:a16="http://schemas.microsoft.com/office/drawing/2014/main" id="{997CE255-39B2-434C-9E9B-71CB46BE4500}"/>
              </a:ext>
            </a:extLst>
          </p:cNvPr>
          <p:cNvSpPr txBox="1">
            <a:spLocks noChangeArrowheads="1"/>
          </p:cNvSpPr>
          <p:nvPr/>
        </p:nvSpPr>
        <p:spPr bwMode="auto">
          <a:xfrm>
            <a:off x="7346238" y="3516312"/>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63" name="Text Box 360">
            <a:extLst>
              <a:ext uri="{FF2B5EF4-FFF2-40B4-BE49-F238E27FC236}">
                <a16:creationId xmlns:a16="http://schemas.microsoft.com/office/drawing/2014/main" id="{5F136D04-DA16-4930-BD5F-C8DE17111E52}"/>
              </a:ext>
            </a:extLst>
          </p:cNvPr>
          <p:cNvSpPr txBox="1">
            <a:spLocks noChangeArrowheads="1"/>
          </p:cNvSpPr>
          <p:nvPr/>
        </p:nvSpPr>
        <p:spPr bwMode="auto">
          <a:xfrm>
            <a:off x="8017222" y="3316202"/>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164" name="Text Box 360">
            <a:extLst>
              <a:ext uri="{FF2B5EF4-FFF2-40B4-BE49-F238E27FC236}">
                <a16:creationId xmlns:a16="http://schemas.microsoft.com/office/drawing/2014/main" id="{36E69689-B5C3-4D54-BF62-EB00F7A64486}"/>
              </a:ext>
            </a:extLst>
          </p:cNvPr>
          <p:cNvSpPr txBox="1">
            <a:spLocks noChangeArrowheads="1"/>
          </p:cNvSpPr>
          <p:nvPr/>
        </p:nvSpPr>
        <p:spPr bwMode="auto">
          <a:xfrm>
            <a:off x="8331381" y="3763878"/>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grpSp>
        <p:nvGrpSpPr>
          <p:cNvPr id="165" name="Group 164">
            <a:extLst>
              <a:ext uri="{FF2B5EF4-FFF2-40B4-BE49-F238E27FC236}">
                <a16:creationId xmlns:a16="http://schemas.microsoft.com/office/drawing/2014/main" id="{34BFF03B-F80C-4999-9C8B-6EB188449CAF}"/>
              </a:ext>
            </a:extLst>
          </p:cNvPr>
          <p:cNvGrpSpPr/>
          <p:nvPr/>
        </p:nvGrpSpPr>
        <p:grpSpPr>
          <a:xfrm>
            <a:off x="6759892" y="4254501"/>
            <a:ext cx="2620762" cy="631825"/>
            <a:chOff x="3698875" y="4127500"/>
            <a:chExt cx="2343150" cy="631825"/>
          </a:xfrm>
          <a:solidFill>
            <a:srgbClr val="777777"/>
          </a:solidFill>
        </p:grpSpPr>
        <p:grpSp>
          <p:nvGrpSpPr>
            <p:cNvPr id="166" name="Group 185">
              <a:extLst>
                <a:ext uri="{FF2B5EF4-FFF2-40B4-BE49-F238E27FC236}">
                  <a16:creationId xmlns:a16="http://schemas.microsoft.com/office/drawing/2014/main" id="{338926E2-3AC0-41BD-84E6-7E2F3DA2983B}"/>
                </a:ext>
              </a:extLst>
            </p:cNvPr>
            <p:cNvGrpSpPr>
              <a:grpSpLocks/>
            </p:cNvGrpSpPr>
            <p:nvPr/>
          </p:nvGrpSpPr>
          <p:grpSpPr bwMode="auto">
            <a:xfrm>
              <a:off x="5978525" y="4464050"/>
              <a:ext cx="63500" cy="295275"/>
              <a:chOff x="5490" y="2771"/>
              <a:chExt cx="40" cy="197"/>
            </a:xfrm>
            <a:grpFill/>
          </p:grpSpPr>
          <p:sp>
            <p:nvSpPr>
              <p:cNvPr id="195" name="Line 186">
                <a:extLst>
                  <a:ext uri="{FF2B5EF4-FFF2-40B4-BE49-F238E27FC236}">
                    <a16:creationId xmlns:a16="http://schemas.microsoft.com/office/drawing/2014/main" id="{13A85357-F6C6-4962-BF1B-EF24BFBCFBB9}"/>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96" name="Line 187">
                <a:extLst>
                  <a:ext uri="{FF2B5EF4-FFF2-40B4-BE49-F238E27FC236}">
                    <a16:creationId xmlns:a16="http://schemas.microsoft.com/office/drawing/2014/main" id="{CA396E7A-5B59-4881-8F98-C8CC1CA2FE9E}"/>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97" name="Line 188">
                <a:extLst>
                  <a:ext uri="{FF2B5EF4-FFF2-40B4-BE49-F238E27FC236}">
                    <a16:creationId xmlns:a16="http://schemas.microsoft.com/office/drawing/2014/main" id="{0292B0C8-4657-42AF-BA3F-9D9933EC28A6}"/>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67" name="Group 189">
              <a:extLst>
                <a:ext uri="{FF2B5EF4-FFF2-40B4-BE49-F238E27FC236}">
                  <a16:creationId xmlns:a16="http://schemas.microsoft.com/office/drawing/2014/main" id="{C8A76E44-B7B0-4398-B176-8B5FC28EBA45}"/>
                </a:ext>
              </a:extLst>
            </p:cNvPr>
            <p:cNvGrpSpPr>
              <a:grpSpLocks/>
            </p:cNvGrpSpPr>
            <p:nvPr/>
          </p:nvGrpSpPr>
          <p:grpSpPr bwMode="auto">
            <a:xfrm>
              <a:off x="5683250" y="4448175"/>
              <a:ext cx="63500" cy="257175"/>
              <a:chOff x="5490" y="2771"/>
              <a:chExt cx="40" cy="197"/>
            </a:xfrm>
            <a:grpFill/>
          </p:grpSpPr>
          <p:sp>
            <p:nvSpPr>
              <p:cNvPr id="192" name="Line 190">
                <a:extLst>
                  <a:ext uri="{FF2B5EF4-FFF2-40B4-BE49-F238E27FC236}">
                    <a16:creationId xmlns:a16="http://schemas.microsoft.com/office/drawing/2014/main" id="{07DB8F8E-7D35-4A14-AF69-10C824938F10}"/>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93" name="Line 191">
                <a:extLst>
                  <a:ext uri="{FF2B5EF4-FFF2-40B4-BE49-F238E27FC236}">
                    <a16:creationId xmlns:a16="http://schemas.microsoft.com/office/drawing/2014/main" id="{D50E6340-77DD-43FA-99E2-5D2B21BB7B13}"/>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94" name="Line 192">
                <a:extLst>
                  <a:ext uri="{FF2B5EF4-FFF2-40B4-BE49-F238E27FC236}">
                    <a16:creationId xmlns:a16="http://schemas.microsoft.com/office/drawing/2014/main" id="{781FC3D8-5A0B-4329-A37D-F7A4761D438D}"/>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68" name="Group 205">
              <a:extLst>
                <a:ext uri="{FF2B5EF4-FFF2-40B4-BE49-F238E27FC236}">
                  <a16:creationId xmlns:a16="http://schemas.microsoft.com/office/drawing/2014/main" id="{2042F03D-083B-4BE2-84CD-ACDF5AF84BBF}"/>
                </a:ext>
              </a:extLst>
            </p:cNvPr>
            <p:cNvGrpSpPr>
              <a:grpSpLocks/>
            </p:cNvGrpSpPr>
            <p:nvPr/>
          </p:nvGrpSpPr>
          <p:grpSpPr bwMode="auto">
            <a:xfrm>
              <a:off x="5394325" y="4400550"/>
              <a:ext cx="63500" cy="233363"/>
              <a:chOff x="5490" y="2771"/>
              <a:chExt cx="40" cy="197"/>
            </a:xfrm>
            <a:grpFill/>
          </p:grpSpPr>
          <p:sp>
            <p:nvSpPr>
              <p:cNvPr id="189" name="Line 206">
                <a:extLst>
                  <a:ext uri="{FF2B5EF4-FFF2-40B4-BE49-F238E27FC236}">
                    <a16:creationId xmlns:a16="http://schemas.microsoft.com/office/drawing/2014/main" id="{441790F6-C4C1-4095-9450-1AB04491B4FE}"/>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90" name="Line 207">
                <a:extLst>
                  <a:ext uri="{FF2B5EF4-FFF2-40B4-BE49-F238E27FC236}">
                    <a16:creationId xmlns:a16="http://schemas.microsoft.com/office/drawing/2014/main" id="{8885207C-A0B3-4C58-82C8-F113C6F07E6E}"/>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91" name="Line 208">
                <a:extLst>
                  <a:ext uri="{FF2B5EF4-FFF2-40B4-BE49-F238E27FC236}">
                    <a16:creationId xmlns:a16="http://schemas.microsoft.com/office/drawing/2014/main" id="{10328D61-75C4-45C0-BCE3-BE62A71C4AAA}"/>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69" name="Group 229">
              <a:extLst>
                <a:ext uri="{FF2B5EF4-FFF2-40B4-BE49-F238E27FC236}">
                  <a16:creationId xmlns:a16="http://schemas.microsoft.com/office/drawing/2014/main" id="{1B879C6D-43CE-48C1-A517-7ABA9A06BE0F}"/>
                </a:ext>
              </a:extLst>
            </p:cNvPr>
            <p:cNvGrpSpPr>
              <a:grpSpLocks/>
            </p:cNvGrpSpPr>
            <p:nvPr/>
          </p:nvGrpSpPr>
          <p:grpSpPr bwMode="auto">
            <a:xfrm>
              <a:off x="5108575" y="4429125"/>
              <a:ext cx="63500" cy="214313"/>
              <a:chOff x="5490" y="2771"/>
              <a:chExt cx="40" cy="197"/>
            </a:xfrm>
            <a:grpFill/>
          </p:grpSpPr>
          <p:sp>
            <p:nvSpPr>
              <p:cNvPr id="186" name="Line 230">
                <a:extLst>
                  <a:ext uri="{FF2B5EF4-FFF2-40B4-BE49-F238E27FC236}">
                    <a16:creationId xmlns:a16="http://schemas.microsoft.com/office/drawing/2014/main" id="{F34D3F95-7DF8-4648-89EF-E9CD9427515E}"/>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87" name="Line 231">
                <a:extLst>
                  <a:ext uri="{FF2B5EF4-FFF2-40B4-BE49-F238E27FC236}">
                    <a16:creationId xmlns:a16="http://schemas.microsoft.com/office/drawing/2014/main" id="{D7B5E4AA-54A5-4FB7-9F7A-59D0CA4D90E0}"/>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88" name="Line 232">
                <a:extLst>
                  <a:ext uri="{FF2B5EF4-FFF2-40B4-BE49-F238E27FC236}">
                    <a16:creationId xmlns:a16="http://schemas.microsoft.com/office/drawing/2014/main" id="{C14C93B7-B40A-4EAE-B9B2-440D4ECA4D02}"/>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70" name="Group 233">
              <a:extLst>
                <a:ext uri="{FF2B5EF4-FFF2-40B4-BE49-F238E27FC236}">
                  <a16:creationId xmlns:a16="http://schemas.microsoft.com/office/drawing/2014/main" id="{7DF1374A-5B82-41F6-9744-8764ADA800D3}"/>
                </a:ext>
              </a:extLst>
            </p:cNvPr>
            <p:cNvGrpSpPr>
              <a:grpSpLocks/>
            </p:cNvGrpSpPr>
            <p:nvPr/>
          </p:nvGrpSpPr>
          <p:grpSpPr bwMode="auto">
            <a:xfrm>
              <a:off x="4829175" y="4368800"/>
              <a:ext cx="63500" cy="169863"/>
              <a:chOff x="5490" y="2771"/>
              <a:chExt cx="40" cy="197"/>
            </a:xfrm>
            <a:grpFill/>
          </p:grpSpPr>
          <p:sp>
            <p:nvSpPr>
              <p:cNvPr id="183" name="Line 234">
                <a:extLst>
                  <a:ext uri="{FF2B5EF4-FFF2-40B4-BE49-F238E27FC236}">
                    <a16:creationId xmlns:a16="http://schemas.microsoft.com/office/drawing/2014/main" id="{EB93964E-E9A9-457B-B6E7-6B238599D518}"/>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84" name="Line 235">
                <a:extLst>
                  <a:ext uri="{FF2B5EF4-FFF2-40B4-BE49-F238E27FC236}">
                    <a16:creationId xmlns:a16="http://schemas.microsoft.com/office/drawing/2014/main" id="{5574B645-362B-492D-8EAA-31F9BD82D3E0}"/>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85" name="Line 236">
                <a:extLst>
                  <a:ext uri="{FF2B5EF4-FFF2-40B4-BE49-F238E27FC236}">
                    <a16:creationId xmlns:a16="http://schemas.microsoft.com/office/drawing/2014/main" id="{415A2EA9-FC83-4DA4-BE52-090C9972EACE}"/>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71" name="Group 237">
              <a:extLst>
                <a:ext uri="{FF2B5EF4-FFF2-40B4-BE49-F238E27FC236}">
                  <a16:creationId xmlns:a16="http://schemas.microsoft.com/office/drawing/2014/main" id="{8AB4B7A7-38B7-4495-AB1C-6FC41EF8C9EE}"/>
                </a:ext>
              </a:extLst>
            </p:cNvPr>
            <p:cNvGrpSpPr>
              <a:grpSpLocks/>
            </p:cNvGrpSpPr>
            <p:nvPr/>
          </p:nvGrpSpPr>
          <p:grpSpPr bwMode="auto">
            <a:xfrm>
              <a:off x="4232275" y="4194175"/>
              <a:ext cx="63500" cy="136525"/>
              <a:chOff x="5490" y="2771"/>
              <a:chExt cx="40" cy="197"/>
            </a:xfrm>
            <a:grpFill/>
          </p:grpSpPr>
          <p:sp>
            <p:nvSpPr>
              <p:cNvPr id="180" name="Line 238">
                <a:extLst>
                  <a:ext uri="{FF2B5EF4-FFF2-40B4-BE49-F238E27FC236}">
                    <a16:creationId xmlns:a16="http://schemas.microsoft.com/office/drawing/2014/main" id="{EDAA9F18-377E-445B-9DFB-0C6352A39576}"/>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81" name="Line 239">
                <a:extLst>
                  <a:ext uri="{FF2B5EF4-FFF2-40B4-BE49-F238E27FC236}">
                    <a16:creationId xmlns:a16="http://schemas.microsoft.com/office/drawing/2014/main" id="{4932C504-CC5D-432A-8805-6FB6BD4A925D}"/>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82" name="Line 240">
                <a:extLst>
                  <a:ext uri="{FF2B5EF4-FFF2-40B4-BE49-F238E27FC236}">
                    <a16:creationId xmlns:a16="http://schemas.microsoft.com/office/drawing/2014/main" id="{36DE235A-7410-4535-9604-7E955A2296AC}"/>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72" name="Group 241">
              <a:extLst>
                <a:ext uri="{FF2B5EF4-FFF2-40B4-BE49-F238E27FC236}">
                  <a16:creationId xmlns:a16="http://schemas.microsoft.com/office/drawing/2014/main" id="{17A64D84-4135-4AD0-90DC-BE097C74462E}"/>
                </a:ext>
              </a:extLst>
            </p:cNvPr>
            <p:cNvGrpSpPr>
              <a:grpSpLocks/>
            </p:cNvGrpSpPr>
            <p:nvPr/>
          </p:nvGrpSpPr>
          <p:grpSpPr bwMode="auto">
            <a:xfrm>
              <a:off x="3943350" y="4203700"/>
              <a:ext cx="63500" cy="142875"/>
              <a:chOff x="5490" y="2771"/>
              <a:chExt cx="40" cy="197"/>
            </a:xfrm>
            <a:grpFill/>
          </p:grpSpPr>
          <p:sp>
            <p:nvSpPr>
              <p:cNvPr id="177" name="Line 242">
                <a:extLst>
                  <a:ext uri="{FF2B5EF4-FFF2-40B4-BE49-F238E27FC236}">
                    <a16:creationId xmlns:a16="http://schemas.microsoft.com/office/drawing/2014/main" id="{A1DF7409-9D4E-44A2-91A9-E0861629231C}"/>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78" name="Line 243">
                <a:extLst>
                  <a:ext uri="{FF2B5EF4-FFF2-40B4-BE49-F238E27FC236}">
                    <a16:creationId xmlns:a16="http://schemas.microsoft.com/office/drawing/2014/main" id="{7B13D049-774C-47F9-9C57-8210EA237701}"/>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79" name="Line 244">
                <a:extLst>
                  <a:ext uri="{FF2B5EF4-FFF2-40B4-BE49-F238E27FC236}">
                    <a16:creationId xmlns:a16="http://schemas.microsoft.com/office/drawing/2014/main" id="{ABBB4907-838F-4852-891B-6F14D310C965}"/>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nvGrpSpPr>
            <p:cNvPr id="173" name="Group 245">
              <a:extLst>
                <a:ext uri="{FF2B5EF4-FFF2-40B4-BE49-F238E27FC236}">
                  <a16:creationId xmlns:a16="http://schemas.microsoft.com/office/drawing/2014/main" id="{5330B3BD-7BB1-4291-840A-920E840FB1E0}"/>
                </a:ext>
              </a:extLst>
            </p:cNvPr>
            <p:cNvGrpSpPr>
              <a:grpSpLocks/>
            </p:cNvGrpSpPr>
            <p:nvPr/>
          </p:nvGrpSpPr>
          <p:grpSpPr bwMode="auto">
            <a:xfrm>
              <a:off x="3698875" y="4127500"/>
              <a:ext cx="63500" cy="131763"/>
              <a:chOff x="5490" y="2771"/>
              <a:chExt cx="40" cy="197"/>
            </a:xfrm>
            <a:grpFill/>
          </p:grpSpPr>
          <p:sp>
            <p:nvSpPr>
              <p:cNvPr id="174" name="Line 246">
                <a:extLst>
                  <a:ext uri="{FF2B5EF4-FFF2-40B4-BE49-F238E27FC236}">
                    <a16:creationId xmlns:a16="http://schemas.microsoft.com/office/drawing/2014/main" id="{D329593F-8A47-46B4-BDBA-369D4ACB82D6}"/>
                  </a:ext>
                </a:extLst>
              </p:cNvPr>
              <p:cNvSpPr>
                <a:spLocks noChangeShapeType="1"/>
              </p:cNvSpPr>
              <p:nvPr/>
            </p:nvSpPr>
            <p:spPr bwMode="invGray">
              <a:xfrm>
                <a:off x="5510" y="2771"/>
                <a:ext cx="0" cy="195"/>
              </a:xfrm>
              <a:prstGeom prst="line">
                <a:avLst/>
              </a:prstGeom>
              <a:grpFill/>
              <a:ln w="19050">
                <a:solidFill>
                  <a:srgbClr val="777777"/>
                </a:solidFill>
                <a:round/>
                <a:headEnd/>
                <a:tailEnd/>
              </a:ln>
              <a:effectLst/>
            </p:spPr>
            <p:txBody>
              <a:bodyPr/>
              <a:lstStyle/>
              <a:p>
                <a:endParaRPr lang="en-US">
                  <a:latin typeface="Arial"/>
                </a:endParaRPr>
              </a:p>
            </p:txBody>
          </p:sp>
          <p:sp>
            <p:nvSpPr>
              <p:cNvPr id="175" name="Line 247">
                <a:extLst>
                  <a:ext uri="{FF2B5EF4-FFF2-40B4-BE49-F238E27FC236}">
                    <a16:creationId xmlns:a16="http://schemas.microsoft.com/office/drawing/2014/main" id="{15AC33FC-BCE5-4CAE-8787-6127FDB0B24C}"/>
                  </a:ext>
                </a:extLst>
              </p:cNvPr>
              <p:cNvSpPr>
                <a:spLocks noChangeShapeType="1"/>
              </p:cNvSpPr>
              <p:nvPr/>
            </p:nvSpPr>
            <p:spPr bwMode="invGray">
              <a:xfrm>
                <a:off x="5490" y="2772"/>
                <a:ext cx="40" cy="0"/>
              </a:xfrm>
              <a:prstGeom prst="line">
                <a:avLst/>
              </a:prstGeom>
              <a:grpFill/>
              <a:ln w="19050">
                <a:solidFill>
                  <a:srgbClr val="777777"/>
                </a:solidFill>
                <a:round/>
                <a:headEnd/>
                <a:tailEnd/>
              </a:ln>
              <a:effectLst/>
            </p:spPr>
            <p:txBody>
              <a:bodyPr/>
              <a:lstStyle/>
              <a:p>
                <a:endParaRPr lang="en-US">
                  <a:latin typeface="Arial"/>
                </a:endParaRPr>
              </a:p>
            </p:txBody>
          </p:sp>
          <p:sp>
            <p:nvSpPr>
              <p:cNvPr id="176" name="Line 248">
                <a:extLst>
                  <a:ext uri="{FF2B5EF4-FFF2-40B4-BE49-F238E27FC236}">
                    <a16:creationId xmlns:a16="http://schemas.microsoft.com/office/drawing/2014/main" id="{3BF28DC9-9B14-42C1-9610-7BE06F3633A7}"/>
                  </a:ext>
                </a:extLst>
              </p:cNvPr>
              <p:cNvSpPr>
                <a:spLocks noChangeShapeType="1"/>
              </p:cNvSpPr>
              <p:nvPr/>
            </p:nvSpPr>
            <p:spPr bwMode="invGray">
              <a:xfrm>
                <a:off x="5490" y="2968"/>
                <a:ext cx="40" cy="0"/>
              </a:xfrm>
              <a:prstGeom prst="line">
                <a:avLst/>
              </a:prstGeom>
              <a:grpFill/>
              <a:ln w="19050">
                <a:solidFill>
                  <a:srgbClr val="777777"/>
                </a:solidFill>
                <a:round/>
                <a:headEnd/>
                <a:tailEnd/>
              </a:ln>
              <a:effectLst/>
            </p:spPr>
            <p:txBody>
              <a:bodyPr/>
              <a:lstStyle/>
              <a:p>
                <a:endParaRPr lang="en-US">
                  <a:latin typeface="Arial"/>
                </a:endParaRPr>
              </a:p>
            </p:txBody>
          </p:sp>
        </p:grpSp>
      </p:grpSp>
      <p:sp>
        <p:nvSpPr>
          <p:cNvPr id="198" name="Freeform 4">
            <a:extLst>
              <a:ext uri="{FF2B5EF4-FFF2-40B4-BE49-F238E27FC236}">
                <a16:creationId xmlns:a16="http://schemas.microsoft.com/office/drawing/2014/main" id="{6DBF11B4-835A-4CD4-B0C6-978CDA8BE1EE}"/>
              </a:ext>
            </a:extLst>
          </p:cNvPr>
          <p:cNvSpPr>
            <a:spLocks/>
          </p:cNvSpPr>
          <p:nvPr/>
        </p:nvSpPr>
        <p:spPr bwMode="auto">
          <a:xfrm>
            <a:off x="6738585" y="4311650"/>
            <a:ext cx="1321034" cy="279400"/>
          </a:xfrm>
          <a:custGeom>
            <a:avLst/>
            <a:gdLst/>
            <a:ahLst/>
            <a:cxnLst>
              <a:cxn ang="0">
                <a:pos x="0" y="0"/>
              </a:cxn>
              <a:cxn ang="0">
                <a:pos x="30" y="8"/>
              </a:cxn>
              <a:cxn ang="0">
                <a:pos x="184" y="56"/>
              </a:cxn>
              <a:cxn ang="0">
                <a:pos x="364" y="54"/>
              </a:cxn>
              <a:cxn ang="0">
                <a:pos x="744" y="176"/>
              </a:cxn>
            </a:cxnLst>
            <a:rect l="0" t="0" r="r" b="b"/>
            <a:pathLst>
              <a:path w="744" h="176">
                <a:moveTo>
                  <a:pt x="0" y="0"/>
                </a:moveTo>
                <a:lnTo>
                  <a:pt x="30" y="8"/>
                </a:lnTo>
                <a:lnTo>
                  <a:pt x="184" y="56"/>
                </a:lnTo>
                <a:lnTo>
                  <a:pt x="364" y="54"/>
                </a:lnTo>
                <a:lnTo>
                  <a:pt x="744" y="176"/>
                </a:lnTo>
              </a:path>
            </a:pathLst>
          </a:custGeom>
          <a:noFill/>
          <a:ln w="28575" cap="flat" cmpd="sng">
            <a:solidFill>
              <a:srgbClr val="777777"/>
            </a:solidFill>
            <a:prstDash val="solid"/>
            <a:round/>
            <a:headEnd type="none" w="med" len="med"/>
            <a:tailEnd type="none" w="med" len="med"/>
          </a:ln>
          <a:effectLst/>
        </p:spPr>
        <p:txBody>
          <a:bodyPr lIns="9144" tIns="9144" rIns="9144" bIns="9144"/>
          <a:lstStyle/>
          <a:p>
            <a:endParaRPr lang="en-US">
              <a:latin typeface="Arial"/>
            </a:endParaRPr>
          </a:p>
        </p:txBody>
      </p:sp>
      <p:sp>
        <p:nvSpPr>
          <p:cNvPr id="199" name="Freeform 5">
            <a:extLst>
              <a:ext uri="{FF2B5EF4-FFF2-40B4-BE49-F238E27FC236}">
                <a16:creationId xmlns:a16="http://schemas.microsoft.com/office/drawing/2014/main" id="{FD3D0E2B-3207-4781-BE1E-5A2EFF0B520E}"/>
              </a:ext>
            </a:extLst>
          </p:cNvPr>
          <p:cNvSpPr>
            <a:spLocks/>
          </p:cNvSpPr>
          <p:nvPr/>
        </p:nvSpPr>
        <p:spPr bwMode="auto">
          <a:xfrm>
            <a:off x="6720829" y="3552825"/>
            <a:ext cx="1338790" cy="762000"/>
          </a:xfrm>
          <a:custGeom>
            <a:avLst/>
            <a:gdLst/>
            <a:ahLst/>
            <a:cxnLst>
              <a:cxn ang="0">
                <a:pos x="0" y="480"/>
              </a:cxn>
              <a:cxn ang="0">
                <a:pos x="40" y="400"/>
              </a:cxn>
              <a:cxn ang="0">
                <a:pos x="194" y="200"/>
              </a:cxn>
              <a:cxn ang="0">
                <a:pos x="374" y="118"/>
              </a:cxn>
              <a:cxn ang="0">
                <a:pos x="754" y="0"/>
              </a:cxn>
            </a:cxnLst>
            <a:rect l="0" t="0" r="r" b="b"/>
            <a:pathLst>
              <a:path w="754" h="480">
                <a:moveTo>
                  <a:pt x="0" y="480"/>
                </a:moveTo>
                <a:lnTo>
                  <a:pt x="40" y="400"/>
                </a:lnTo>
                <a:lnTo>
                  <a:pt x="194" y="200"/>
                </a:lnTo>
                <a:lnTo>
                  <a:pt x="374" y="118"/>
                </a:lnTo>
                <a:lnTo>
                  <a:pt x="754" y="0"/>
                </a:lnTo>
              </a:path>
            </a:pathLst>
          </a:custGeom>
          <a:noFill/>
          <a:ln w="28575" cap="flat" cmpd="sng">
            <a:solidFill>
              <a:schemeClr val="accent3"/>
            </a:solidFill>
            <a:prstDash val="solid"/>
            <a:round/>
            <a:headEnd type="none" w="med" len="med"/>
            <a:tailEnd type="none" w="med" len="med"/>
          </a:ln>
          <a:effectLst/>
        </p:spPr>
        <p:txBody>
          <a:bodyPr lIns="9144" tIns="9144" rIns="9144" bIns="9144"/>
          <a:lstStyle/>
          <a:p>
            <a:endParaRPr lang="en-US">
              <a:latin typeface="Arial"/>
            </a:endParaRPr>
          </a:p>
        </p:txBody>
      </p:sp>
      <p:sp>
        <p:nvSpPr>
          <p:cNvPr id="200" name="Line 26">
            <a:extLst>
              <a:ext uri="{FF2B5EF4-FFF2-40B4-BE49-F238E27FC236}">
                <a16:creationId xmlns:a16="http://schemas.microsoft.com/office/drawing/2014/main" id="{6B7774FA-A296-475B-95A1-F1F844D1313C}"/>
              </a:ext>
            </a:extLst>
          </p:cNvPr>
          <p:cNvSpPr>
            <a:spLocks noChangeShapeType="1"/>
          </p:cNvSpPr>
          <p:nvPr/>
        </p:nvSpPr>
        <p:spPr bwMode="invGray">
          <a:xfrm>
            <a:off x="6676441" y="5457825"/>
            <a:ext cx="2812525" cy="0"/>
          </a:xfrm>
          <a:prstGeom prst="line">
            <a:avLst/>
          </a:prstGeom>
          <a:noFill/>
          <a:ln w="9525">
            <a:solidFill>
              <a:schemeClr val="tx1"/>
            </a:solidFill>
            <a:round/>
            <a:headEnd/>
            <a:tailEnd/>
          </a:ln>
          <a:effectLst/>
        </p:spPr>
        <p:txBody>
          <a:bodyPr/>
          <a:lstStyle/>
          <a:p>
            <a:endParaRPr lang="en-US">
              <a:latin typeface="Arial"/>
            </a:endParaRPr>
          </a:p>
        </p:txBody>
      </p:sp>
      <p:sp>
        <p:nvSpPr>
          <p:cNvPr id="201" name="Line 71">
            <a:extLst>
              <a:ext uri="{FF2B5EF4-FFF2-40B4-BE49-F238E27FC236}">
                <a16:creationId xmlns:a16="http://schemas.microsoft.com/office/drawing/2014/main" id="{DCE20DB1-BD28-4333-BF72-ACCE6C19C154}"/>
              </a:ext>
            </a:extLst>
          </p:cNvPr>
          <p:cNvSpPr>
            <a:spLocks noChangeShapeType="1"/>
          </p:cNvSpPr>
          <p:nvPr/>
        </p:nvSpPr>
        <p:spPr bwMode="invGray">
          <a:xfrm>
            <a:off x="6742136"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2" name="Line 72">
            <a:extLst>
              <a:ext uri="{FF2B5EF4-FFF2-40B4-BE49-F238E27FC236}">
                <a16:creationId xmlns:a16="http://schemas.microsoft.com/office/drawing/2014/main" id="{AAF84FBF-B17E-409B-80DA-0881FA3C05C9}"/>
              </a:ext>
            </a:extLst>
          </p:cNvPr>
          <p:cNvSpPr>
            <a:spLocks noChangeShapeType="1"/>
          </p:cNvSpPr>
          <p:nvPr/>
        </p:nvSpPr>
        <p:spPr bwMode="invGray">
          <a:xfrm>
            <a:off x="6791852"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3" name="Line 73">
            <a:extLst>
              <a:ext uri="{FF2B5EF4-FFF2-40B4-BE49-F238E27FC236}">
                <a16:creationId xmlns:a16="http://schemas.microsoft.com/office/drawing/2014/main" id="{7840F1F7-F847-4BB6-B9D6-84D3A31EA7B6}"/>
              </a:ext>
            </a:extLst>
          </p:cNvPr>
          <p:cNvSpPr>
            <a:spLocks noChangeShapeType="1"/>
          </p:cNvSpPr>
          <p:nvPr/>
        </p:nvSpPr>
        <p:spPr bwMode="invGray">
          <a:xfrm>
            <a:off x="7068843"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4" name="Line 74">
            <a:extLst>
              <a:ext uri="{FF2B5EF4-FFF2-40B4-BE49-F238E27FC236}">
                <a16:creationId xmlns:a16="http://schemas.microsoft.com/office/drawing/2014/main" id="{39AF8B30-3F4D-4725-8863-FE67DA479B24}"/>
              </a:ext>
            </a:extLst>
          </p:cNvPr>
          <p:cNvSpPr>
            <a:spLocks noChangeShapeType="1"/>
          </p:cNvSpPr>
          <p:nvPr/>
        </p:nvSpPr>
        <p:spPr bwMode="invGray">
          <a:xfrm>
            <a:off x="7395551"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5" name="Line 75">
            <a:extLst>
              <a:ext uri="{FF2B5EF4-FFF2-40B4-BE49-F238E27FC236}">
                <a16:creationId xmlns:a16="http://schemas.microsoft.com/office/drawing/2014/main" id="{CFED40D6-5F79-4BE9-BF92-165A7B04AED1}"/>
              </a:ext>
            </a:extLst>
          </p:cNvPr>
          <p:cNvSpPr>
            <a:spLocks noChangeShapeType="1"/>
          </p:cNvSpPr>
          <p:nvPr/>
        </p:nvSpPr>
        <p:spPr bwMode="invGray">
          <a:xfrm>
            <a:off x="8056068"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6" name="Line 76">
            <a:extLst>
              <a:ext uri="{FF2B5EF4-FFF2-40B4-BE49-F238E27FC236}">
                <a16:creationId xmlns:a16="http://schemas.microsoft.com/office/drawing/2014/main" id="{8C7F1A32-910E-436C-AAC7-D577D2D87753}"/>
              </a:ext>
            </a:extLst>
          </p:cNvPr>
          <p:cNvSpPr>
            <a:spLocks noChangeShapeType="1"/>
          </p:cNvSpPr>
          <p:nvPr/>
        </p:nvSpPr>
        <p:spPr bwMode="invGray">
          <a:xfrm>
            <a:off x="8375673"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7" name="Line 77">
            <a:extLst>
              <a:ext uri="{FF2B5EF4-FFF2-40B4-BE49-F238E27FC236}">
                <a16:creationId xmlns:a16="http://schemas.microsoft.com/office/drawing/2014/main" id="{DA3C2B75-F8C4-4BD4-8DA0-7CC379F26018}"/>
              </a:ext>
            </a:extLst>
          </p:cNvPr>
          <p:cNvSpPr>
            <a:spLocks noChangeShapeType="1"/>
          </p:cNvSpPr>
          <p:nvPr/>
        </p:nvSpPr>
        <p:spPr bwMode="invGray">
          <a:xfrm>
            <a:off x="8695278"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8" name="Line 78">
            <a:extLst>
              <a:ext uri="{FF2B5EF4-FFF2-40B4-BE49-F238E27FC236}">
                <a16:creationId xmlns:a16="http://schemas.microsoft.com/office/drawing/2014/main" id="{880B51B8-7AF4-4344-8264-E1C0C6B64324}"/>
              </a:ext>
            </a:extLst>
          </p:cNvPr>
          <p:cNvSpPr>
            <a:spLocks noChangeShapeType="1"/>
          </p:cNvSpPr>
          <p:nvPr/>
        </p:nvSpPr>
        <p:spPr bwMode="invGray">
          <a:xfrm>
            <a:off x="9014883"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09" name="Line 79">
            <a:extLst>
              <a:ext uri="{FF2B5EF4-FFF2-40B4-BE49-F238E27FC236}">
                <a16:creationId xmlns:a16="http://schemas.microsoft.com/office/drawing/2014/main" id="{C70144FD-0A74-492C-BA43-74BE4D52C09B}"/>
              </a:ext>
            </a:extLst>
          </p:cNvPr>
          <p:cNvSpPr>
            <a:spLocks noChangeShapeType="1"/>
          </p:cNvSpPr>
          <p:nvPr/>
        </p:nvSpPr>
        <p:spPr bwMode="invGray">
          <a:xfrm>
            <a:off x="9334488" y="5457825"/>
            <a:ext cx="0" cy="76200"/>
          </a:xfrm>
          <a:prstGeom prst="line">
            <a:avLst/>
          </a:prstGeom>
          <a:noFill/>
          <a:ln w="9525">
            <a:solidFill>
              <a:schemeClr val="tx1"/>
            </a:solidFill>
            <a:round/>
            <a:headEnd/>
            <a:tailEnd/>
          </a:ln>
          <a:effectLst/>
        </p:spPr>
        <p:txBody>
          <a:bodyPr/>
          <a:lstStyle/>
          <a:p>
            <a:endParaRPr lang="en-US">
              <a:latin typeface="Arial"/>
            </a:endParaRPr>
          </a:p>
        </p:txBody>
      </p:sp>
      <p:sp>
        <p:nvSpPr>
          <p:cNvPr id="210" name="Text Box 98">
            <a:extLst>
              <a:ext uri="{FF2B5EF4-FFF2-40B4-BE49-F238E27FC236}">
                <a16:creationId xmlns:a16="http://schemas.microsoft.com/office/drawing/2014/main" id="{40D04F99-D729-434D-9062-2A69904F010F}"/>
              </a:ext>
            </a:extLst>
          </p:cNvPr>
          <p:cNvSpPr txBox="1">
            <a:spLocks noChangeArrowheads="1"/>
          </p:cNvSpPr>
          <p:nvPr/>
        </p:nvSpPr>
        <p:spPr bwMode="auto">
          <a:xfrm>
            <a:off x="6337304"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BL</a:t>
            </a:r>
          </a:p>
        </p:txBody>
      </p:sp>
      <p:sp>
        <p:nvSpPr>
          <p:cNvPr id="211" name="Text Box 99">
            <a:extLst>
              <a:ext uri="{FF2B5EF4-FFF2-40B4-BE49-F238E27FC236}">
                <a16:creationId xmlns:a16="http://schemas.microsoft.com/office/drawing/2014/main" id="{1836EC72-D98D-40AC-B513-1D15C2198619}"/>
              </a:ext>
            </a:extLst>
          </p:cNvPr>
          <p:cNvSpPr txBox="1">
            <a:spLocks noChangeArrowheads="1"/>
          </p:cNvSpPr>
          <p:nvPr/>
        </p:nvSpPr>
        <p:spPr bwMode="auto">
          <a:xfrm>
            <a:off x="6564579"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1</a:t>
            </a:r>
          </a:p>
        </p:txBody>
      </p:sp>
      <p:sp>
        <p:nvSpPr>
          <p:cNvPr id="212" name="Text Box 100">
            <a:extLst>
              <a:ext uri="{FF2B5EF4-FFF2-40B4-BE49-F238E27FC236}">
                <a16:creationId xmlns:a16="http://schemas.microsoft.com/office/drawing/2014/main" id="{58ECC4EB-4629-4C5F-A874-192C64077582}"/>
              </a:ext>
            </a:extLst>
          </p:cNvPr>
          <p:cNvSpPr txBox="1">
            <a:spLocks noChangeArrowheads="1"/>
          </p:cNvSpPr>
          <p:nvPr/>
        </p:nvSpPr>
        <p:spPr bwMode="auto">
          <a:xfrm>
            <a:off x="6834467"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6</a:t>
            </a:r>
          </a:p>
        </p:txBody>
      </p:sp>
      <p:sp>
        <p:nvSpPr>
          <p:cNvPr id="213" name="Text Box 101">
            <a:extLst>
              <a:ext uri="{FF2B5EF4-FFF2-40B4-BE49-F238E27FC236}">
                <a16:creationId xmlns:a16="http://schemas.microsoft.com/office/drawing/2014/main" id="{049D439B-3676-4FD5-AB04-1D55CC73C4BF}"/>
              </a:ext>
            </a:extLst>
          </p:cNvPr>
          <p:cNvSpPr txBox="1">
            <a:spLocks noChangeArrowheads="1"/>
          </p:cNvSpPr>
          <p:nvPr/>
        </p:nvSpPr>
        <p:spPr bwMode="auto">
          <a:xfrm>
            <a:off x="7139868"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12</a:t>
            </a:r>
          </a:p>
        </p:txBody>
      </p:sp>
      <p:sp>
        <p:nvSpPr>
          <p:cNvPr id="214" name="Text Box 102">
            <a:extLst>
              <a:ext uri="{FF2B5EF4-FFF2-40B4-BE49-F238E27FC236}">
                <a16:creationId xmlns:a16="http://schemas.microsoft.com/office/drawing/2014/main" id="{4B5723C7-9EEE-48CC-8995-9FB638E4C04A}"/>
              </a:ext>
            </a:extLst>
          </p:cNvPr>
          <p:cNvSpPr txBox="1">
            <a:spLocks noChangeArrowheads="1"/>
          </p:cNvSpPr>
          <p:nvPr/>
        </p:nvSpPr>
        <p:spPr bwMode="auto">
          <a:xfrm>
            <a:off x="7786180"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24</a:t>
            </a:r>
          </a:p>
        </p:txBody>
      </p:sp>
      <p:sp>
        <p:nvSpPr>
          <p:cNvPr id="215" name="Text Box 103">
            <a:extLst>
              <a:ext uri="{FF2B5EF4-FFF2-40B4-BE49-F238E27FC236}">
                <a16:creationId xmlns:a16="http://schemas.microsoft.com/office/drawing/2014/main" id="{86B99A51-BD46-4B7A-9067-5A3C8D134565}"/>
              </a:ext>
            </a:extLst>
          </p:cNvPr>
          <p:cNvSpPr txBox="1">
            <a:spLocks noChangeArrowheads="1"/>
          </p:cNvSpPr>
          <p:nvPr/>
        </p:nvSpPr>
        <p:spPr bwMode="auto">
          <a:xfrm>
            <a:off x="8127092"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30</a:t>
            </a:r>
          </a:p>
        </p:txBody>
      </p:sp>
      <p:sp>
        <p:nvSpPr>
          <p:cNvPr id="216" name="Text Box 104">
            <a:extLst>
              <a:ext uri="{FF2B5EF4-FFF2-40B4-BE49-F238E27FC236}">
                <a16:creationId xmlns:a16="http://schemas.microsoft.com/office/drawing/2014/main" id="{62CF7E4E-F926-438F-A42F-7C56D005D757}"/>
              </a:ext>
            </a:extLst>
          </p:cNvPr>
          <p:cNvSpPr txBox="1">
            <a:spLocks noChangeArrowheads="1"/>
          </p:cNvSpPr>
          <p:nvPr/>
        </p:nvSpPr>
        <p:spPr bwMode="auto">
          <a:xfrm>
            <a:off x="8453800"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36</a:t>
            </a:r>
          </a:p>
        </p:txBody>
      </p:sp>
      <p:sp>
        <p:nvSpPr>
          <p:cNvPr id="217" name="Text Box 105">
            <a:extLst>
              <a:ext uri="{FF2B5EF4-FFF2-40B4-BE49-F238E27FC236}">
                <a16:creationId xmlns:a16="http://schemas.microsoft.com/office/drawing/2014/main" id="{D04D1DA3-4B7D-4920-8443-6871D295424B}"/>
              </a:ext>
            </a:extLst>
          </p:cNvPr>
          <p:cNvSpPr txBox="1">
            <a:spLocks noChangeArrowheads="1"/>
          </p:cNvSpPr>
          <p:nvPr/>
        </p:nvSpPr>
        <p:spPr bwMode="auto">
          <a:xfrm>
            <a:off x="8766302"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42</a:t>
            </a:r>
          </a:p>
        </p:txBody>
      </p:sp>
      <p:sp>
        <p:nvSpPr>
          <p:cNvPr id="218" name="Text Box 106">
            <a:extLst>
              <a:ext uri="{FF2B5EF4-FFF2-40B4-BE49-F238E27FC236}">
                <a16:creationId xmlns:a16="http://schemas.microsoft.com/office/drawing/2014/main" id="{96481681-B576-4127-8205-86F9B6B6DCA7}"/>
              </a:ext>
            </a:extLst>
          </p:cNvPr>
          <p:cNvSpPr txBox="1">
            <a:spLocks noChangeArrowheads="1"/>
          </p:cNvSpPr>
          <p:nvPr/>
        </p:nvSpPr>
        <p:spPr bwMode="auto">
          <a:xfrm>
            <a:off x="9078805" y="5534025"/>
            <a:ext cx="525573" cy="260350"/>
          </a:xfrm>
          <a:prstGeom prst="rect">
            <a:avLst/>
          </a:prstGeom>
          <a:noFill/>
          <a:ln w="19050" algn="ctr">
            <a:noFill/>
            <a:miter lim="800000"/>
            <a:headEnd/>
            <a:tailEnd/>
          </a:ln>
          <a:effectLst/>
        </p:spPr>
        <p:txBody>
          <a:bodyPr>
            <a:spAutoFit/>
          </a:bodyPr>
          <a:lstStyle/>
          <a:p>
            <a:pPr algn="ctr">
              <a:spcBef>
                <a:spcPct val="50000"/>
              </a:spcBef>
            </a:pPr>
            <a:r>
              <a:rPr lang="en-US" sz="1100">
                <a:latin typeface="Arial"/>
              </a:rPr>
              <a:t>48</a:t>
            </a:r>
          </a:p>
        </p:txBody>
      </p:sp>
      <p:grpSp>
        <p:nvGrpSpPr>
          <p:cNvPr id="219" name="Group 218">
            <a:extLst>
              <a:ext uri="{FF2B5EF4-FFF2-40B4-BE49-F238E27FC236}">
                <a16:creationId xmlns:a16="http://schemas.microsoft.com/office/drawing/2014/main" id="{8FF3A4A4-97F3-415A-86A9-C15C94060B7D}"/>
              </a:ext>
            </a:extLst>
          </p:cNvPr>
          <p:cNvGrpSpPr/>
          <p:nvPr/>
        </p:nvGrpSpPr>
        <p:grpSpPr>
          <a:xfrm>
            <a:off x="6703073" y="4276726"/>
            <a:ext cx="2677580" cy="517525"/>
            <a:chOff x="3648075" y="4149725"/>
            <a:chExt cx="2393950" cy="517525"/>
          </a:xfrm>
          <a:solidFill>
            <a:srgbClr val="777777"/>
          </a:solidFill>
        </p:grpSpPr>
        <p:sp>
          <p:nvSpPr>
            <p:cNvPr id="220" name="AutoShape 23">
              <a:extLst>
                <a:ext uri="{FF2B5EF4-FFF2-40B4-BE49-F238E27FC236}">
                  <a16:creationId xmlns:a16="http://schemas.microsoft.com/office/drawing/2014/main" id="{0E3F839A-FB93-4FD8-960D-F589076622E1}"/>
                </a:ext>
              </a:extLst>
            </p:cNvPr>
            <p:cNvSpPr>
              <a:spLocks noChangeArrowheads="1"/>
            </p:cNvSpPr>
            <p:nvPr/>
          </p:nvSpPr>
          <p:spPr bwMode="invGray">
            <a:xfrm>
              <a:off x="3648075" y="414972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1" name="AutoShape 24">
              <a:extLst>
                <a:ext uri="{FF2B5EF4-FFF2-40B4-BE49-F238E27FC236}">
                  <a16:creationId xmlns:a16="http://schemas.microsoft.com/office/drawing/2014/main" id="{B2513045-DF46-4518-86D4-FBFEC5F4C1F0}"/>
                </a:ext>
              </a:extLst>
            </p:cNvPr>
            <p:cNvSpPr>
              <a:spLocks noChangeArrowheads="1"/>
            </p:cNvSpPr>
            <p:nvPr/>
          </p:nvSpPr>
          <p:spPr bwMode="invGray">
            <a:xfrm>
              <a:off x="3692525" y="416242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2" name="AutoShape 178">
              <a:extLst>
                <a:ext uri="{FF2B5EF4-FFF2-40B4-BE49-F238E27FC236}">
                  <a16:creationId xmlns:a16="http://schemas.microsoft.com/office/drawing/2014/main" id="{CB78DFCE-3CEB-4CEC-8E6E-5284461C9D9F}"/>
                </a:ext>
              </a:extLst>
            </p:cNvPr>
            <p:cNvSpPr>
              <a:spLocks noChangeArrowheads="1"/>
            </p:cNvSpPr>
            <p:nvPr/>
          </p:nvSpPr>
          <p:spPr bwMode="invGray">
            <a:xfrm>
              <a:off x="5965825" y="459105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3" name="AutoShape 179">
              <a:extLst>
                <a:ext uri="{FF2B5EF4-FFF2-40B4-BE49-F238E27FC236}">
                  <a16:creationId xmlns:a16="http://schemas.microsoft.com/office/drawing/2014/main" id="{1026E345-D8CB-4BD8-8055-1C29D55A4DD2}"/>
                </a:ext>
              </a:extLst>
            </p:cNvPr>
            <p:cNvSpPr>
              <a:spLocks noChangeArrowheads="1"/>
            </p:cNvSpPr>
            <p:nvPr/>
          </p:nvSpPr>
          <p:spPr bwMode="invGray">
            <a:xfrm>
              <a:off x="5676900" y="454977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4" name="AutoShape 180">
              <a:extLst>
                <a:ext uri="{FF2B5EF4-FFF2-40B4-BE49-F238E27FC236}">
                  <a16:creationId xmlns:a16="http://schemas.microsoft.com/office/drawing/2014/main" id="{714821CE-7633-4D2A-8CDC-9FF79E3F0C4F}"/>
                </a:ext>
              </a:extLst>
            </p:cNvPr>
            <p:cNvSpPr>
              <a:spLocks noChangeArrowheads="1"/>
            </p:cNvSpPr>
            <p:nvPr/>
          </p:nvSpPr>
          <p:spPr bwMode="invGray">
            <a:xfrm>
              <a:off x="5387975" y="449580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5" name="AutoShape 181">
              <a:extLst>
                <a:ext uri="{FF2B5EF4-FFF2-40B4-BE49-F238E27FC236}">
                  <a16:creationId xmlns:a16="http://schemas.microsoft.com/office/drawing/2014/main" id="{2EFC1C68-D1C8-40C8-BA5C-8B7AD053D4A0}"/>
                </a:ext>
              </a:extLst>
            </p:cNvPr>
            <p:cNvSpPr>
              <a:spLocks noChangeArrowheads="1"/>
            </p:cNvSpPr>
            <p:nvPr/>
          </p:nvSpPr>
          <p:spPr bwMode="invGray">
            <a:xfrm>
              <a:off x="5099050" y="450532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6" name="AutoShape 182">
              <a:extLst>
                <a:ext uri="{FF2B5EF4-FFF2-40B4-BE49-F238E27FC236}">
                  <a16:creationId xmlns:a16="http://schemas.microsoft.com/office/drawing/2014/main" id="{E2DD7FB9-45EA-4802-8C70-78B5BA04BF84}"/>
                </a:ext>
              </a:extLst>
            </p:cNvPr>
            <p:cNvSpPr>
              <a:spLocks noChangeArrowheads="1"/>
            </p:cNvSpPr>
            <p:nvPr/>
          </p:nvSpPr>
          <p:spPr bwMode="invGray">
            <a:xfrm>
              <a:off x="4819650" y="442595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7" name="AutoShape 183">
              <a:extLst>
                <a:ext uri="{FF2B5EF4-FFF2-40B4-BE49-F238E27FC236}">
                  <a16:creationId xmlns:a16="http://schemas.microsoft.com/office/drawing/2014/main" id="{96D55A8C-47E2-4A83-9170-14FE549D360A}"/>
                </a:ext>
              </a:extLst>
            </p:cNvPr>
            <p:cNvSpPr>
              <a:spLocks noChangeArrowheads="1"/>
            </p:cNvSpPr>
            <p:nvPr/>
          </p:nvSpPr>
          <p:spPr bwMode="invGray">
            <a:xfrm>
              <a:off x="4225925" y="4232275"/>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sp>
          <p:nvSpPr>
            <p:cNvPr id="228" name="AutoShape 184">
              <a:extLst>
                <a:ext uri="{FF2B5EF4-FFF2-40B4-BE49-F238E27FC236}">
                  <a16:creationId xmlns:a16="http://schemas.microsoft.com/office/drawing/2014/main" id="{2E9EFC53-7F92-4883-90BC-23C464E1F92C}"/>
                </a:ext>
              </a:extLst>
            </p:cNvPr>
            <p:cNvSpPr>
              <a:spLocks noChangeArrowheads="1"/>
            </p:cNvSpPr>
            <p:nvPr/>
          </p:nvSpPr>
          <p:spPr bwMode="invGray">
            <a:xfrm>
              <a:off x="3937000" y="4248150"/>
              <a:ext cx="76200" cy="76200"/>
            </a:xfrm>
            <a:prstGeom prst="triangle">
              <a:avLst>
                <a:gd name="adj" fmla="val 50000"/>
              </a:avLst>
            </a:prstGeom>
            <a:grpFill/>
            <a:ln w="19050" algn="ctr">
              <a:solidFill>
                <a:srgbClr val="777777"/>
              </a:solidFill>
              <a:miter lim="800000"/>
              <a:headEnd/>
              <a:tailEnd/>
            </a:ln>
            <a:effectLst/>
          </p:spPr>
          <p:txBody>
            <a:bodyPr wrap="none" anchor="ctr"/>
            <a:lstStyle/>
            <a:p>
              <a:endParaRPr lang="en-US">
                <a:latin typeface="Arial"/>
              </a:endParaRPr>
            </a:p>
          </p:txBody>
        </p:sp>
      </p:grpSp>
      <p:grpSp>
        <p:nvGrpSpPr>
          <p:cNvPr id="229" name="Group 193">
            <a:extLst>
              <a:ext uri="{FF2B5EF4-FFF2-40B4-BE49-F238E27FC236}">
                <a16:creationId xmlns:a16="http://schemas.microsoft.com/office/drawing/2014/main" id="{A46EA2BA-2E1D-4454-9666-DEDDBE13D72C}"/>
              </a:ext>
            </a:extLst>
          </p:cNvPr>
          <p:cNvGrpSpPr>
            <a:grpSpLocks/>
          </p:cNvGrpSpPr>
          <p:nvPr/>
        </p:nvGrpSpPr>
        <p:grpSpPr bwMode="auto">
          <a:xfrm>
            <a:off x="9309631" y="4314825"/>
            <a:ext cx="71023" cy="293688"/>
            <a:chOff x="5490" y="2771"/>
            <a:chExt cx="40" cy="197"/>
          </a:xfrm>
          <a:solidFill>
            <a:srgbClr val="7030A0"/>
          </a:solidFill>
        </p:grpSpPr>
        <p:sp>
          <p:nvSpPr>
            <p:cNvPr id="230" name="Line 194">
              <a:extLst>
                <a:ext uri="{FF2B5EF4-FFF2-40B4-BE49-F238E27FC236}">
                  <a16:creationId xmlns:a16="http://schemas.microsoft.com/office/drawing/2014/main" id="{CF0C594D-7F5C-48AE-B319-FE6081CE98C5}"/>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31" name="Line 195">
              <a:extLst>
                <a:ext uri="{FF2B5EF4-FFF2-40B4-BE49-F238E27FC236}">
                  <a16:creationId xmlns:a16="http://schemas.microsoft.com/office/drawing/2014/main" id="{5DEF8BAF-F44D-4CB0-8A67-F8899B08ED8A}"/>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32" name="Line 196">
              <a:extLst>
                <a:ext uri="{FF2B5EF4-FFF2-40B4-BE49-F238E27FC236}">
                  <a16:creationId xmlns:a16="http://schemas.microsoft.com/office/drawing/2014/main" id="{310EC28A-CE0B-4395-9038-86D715C58CF9}"/>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33" name="Group 197">
            <a:extLst>
              <a:ext uri="{FF2B5EF4-FFF2-40B4-BE49-F238E27FC236}">
                <a16:creationId xmlns:a16="http://schemas.microsoft.com/office/drawing/2014/main" id="{63238F53-422A-4DAA-8379-3E02A864A6B6}"/>
              </a:ext>
            </a:extLst>
          </p:cNvPr>
          <p:cNvGrpSpPr>
            <a:grpSpLocks/>
          </p:cNvGrpSpPr>
          <p:nvPr/>
        </p:nvGrpSpPr>
        <p:grpSpPr bwMode="auto">
          <a:xfrm>
            <a:off x="8979373" y="4305301"/>
            <a:ext cx="71023" cy="257175"/>
            <a:chOff x="5490" y="2771"/>
            <a:chExt cx="40" cy="197"/>
          </a:xfrm>
          <a:solidFill>
            <a:srgbClr val="7030A0"/>
          </a:solidFill>
        </p:grpSpPr>
        <p:sp>
          <p:nvSpPr>
            <p:cNvPr id="234" name="Line 198">
              <a:extLst>
                <a:ext uri="{FF2B5EF4-FFF2-40B4-BE49-F238E27FC236}">
                  <a16:creationId xmlns:a16="http://schemas.microsoft.com/office/drawing/2014/main" id="{427BC338-392F-43A6-A1D5-8831F52A9A8B}"/>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35" name="Line 199">
              <a:extLst>
                <a:ext uri="{FF2B5EF4-FFF2-40B4-BE49-F238E27FC236}">
                  <a16:creationId xmlns:a16="http://schemas.microsoft.com/office/drawing/2014/main" id="{5723592A-7412-44E4-BD17-FB645D51F6D9}"/>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36" name="Line 200">
              <a:extLst>
                <a:ext uri="{FF2B5EF4-FFF2-40B4-BE49-F238E27FC236}">
                  <a16:creationId xmlns:a16="http://schemas.microsoft.com/office/drawing/2014/main" id="{16AF2BF5-F4A9-47BF-B00E-16207CEED875}"/>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37" name="Group 201">
            <a:extLst>
              <a:ext uri="{FF2B5EF4-FFF2-40B4-BE49-F238E27FC236}">
                <a16:creationId xmlns:a16="http://schemas.microsoft.com/office/drawing/2014/main" id="{6B518B4B-D6BD-4A6C-BF73-F5D08D128C17}"/>
              </a:ext>
            </a:extLst>
          </p:cNvPr>
          <p:cNvGrpSpPr>
            <a:grpSpLocks/>
          </p:cNvGrpSpPr>
          <p:nvPr/>
        </p:nvGrpSpPr>
        <p:grpSpPr bwMode="auto">
          <a:xfrm>
            <a:off x="8656216" y="4210050"/>
            <a:ext cx="71023" cy="230188"/>
            <a:chOff x="5490" y="2771"/>
            <a:chExt cx="40" cy="197"/>
          </a:xfrm>
          <a:solidFill>
            <a:srgbClr val="7030A0"/>
          </a:solidFill>
        </p:grpSpPr>
        <p:sp>
          <p:nvSpPr>
            <p:cNvPr id="238" name="Line 202">
              <a:extLst>
                <a:ext uri="{FF2B5EF4-FFF2-40B4-BE49-F238E27FC236}">
                  <a16:creationId xmlns:a16="http://schemas.microsoft.com/office/drawing/2014/main" id="{BE254FCD-B542-4F59-9ABD-11740E66AED7}"/>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39" name="Line 203">
              <a:extLst>
                <a:ext uri="{FF2B5EF4-FFF2-40B4-BE49-F238E27FC236}">
                  <a16:creationId xmlns:a16="http://schemas.microsoft.com/office/drawing/2014/main" id="{EE76058F-37AA-40A7-8CBE-C64DD0C10305}"/>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40" name="Line 204">
              <a:extLst>
                <a:ext uri="{FF2B5EF4-FFF2-40B4-BE49-F238E27FC236}">
                  <a16:creationId xmlns:a16="http://schemas.microsoft.com/office/drawing/2014/main" id="{07E45F71-A84D-40F1-9AEB-A279FA63BFF4}"/>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41" name="Group 209">
            <a:extLst>
              <a:ext uri="{FF2B5EF4-FFF2-40B4-BE49-F238E27FC236}">
                <a16:creationId xmlns:a16="http://schemas.microsoft.com/office/drawing/2014/main" id="{14FFDA9E-55DE-4880-9CCC-815547B3FBE4}"/>
              </a:ext>
            </a:extLst>
          </p:cNvPr>
          <p:cNvGrpSpPr>
            <a:grpSpLocks/>
          </p:cNvGrpSpPr>
          <p:nvPr/>
        </p:nvGrpSpPr>
        <p:grpSpPr bwMode="auto">
          <a:xfrm>
            <a:off x="8336611" y="3903663"/>
            <a:ext cx="71023" cy="220662"/>
            <a:chOff x="5490" y="2771"/>
            <a:chExt cx="40" cy="197"/>
          </a:xfrm>
          <a:solidFill>
            <a:srgbClr val="7030A0"/>
          </a:solidFill>
        </p:grpSpPr>
        <p:sp>
          <p:nvSpPr>
            <p:cNvPr id="242" name="Line 210">
              <a:extLst>
                <a:ext uri="{FF2B5EF4-FFF2-40B4-BE49-F238E27FC236}">
                  <a16:creationId xmlns:a16="http://schemas.microsoft.com/office/drawing/2014/main" id="{43E83146-0265-4439-9B09-C76F310036A7}"/>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43" name="Line 211">
              <a:extLst>
                <a:ext uri="{FF2B5EF4-FFF2-40B4-BE49-F238E27FC236}">
                  <a16:creationId xmlns:a16="http://schemas.microsoft.com/office/drawing/2014/main" id="{A6C0BA2F-4C99-46FE-93C7-602E77FBD2CB}"/>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44" name="Line 212">
              <a:extLst>
                <a:ext uri="{FF2B5EF4-FFF2-40B4-BE49-F238E27FC236}">
                  <a16:creationId xmlns:a16="http://schemas.microsoft.com/office/drawing/2014/main" id="{6EFC75F4-7194-4ED9-8FBB-D4A56C3D628C}"/>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45" name="Group 213">
            <a:extLst>
              <a:ext uri="{FF2B5EF4-FFF2-40B4-BE49-F238E27FC236}">
                <a16:creationId xmlns:a16="http://schemas.microsoft.com/office/drawing/2014/main" id="{45218E8F-3418-493D-AAA4-206F5295F4E3}"/>
              </a:ext>
            </a:extLst>
          </p:cNvPr>
          <p:cNvGrpSpPr>
            <a:grpSpLocks/>
          </p:cNvGrpSpPr>
          <p:nvPr/>
        </p:nvGrpSpPr>
        <p:grpSpPr bwMode="auto">
          <a:xfrm>
            <a:off x="8024109" y="3470276"/>
            <a:ext cx="71023" cy="174625"/>
            <a:chOff x="5490" y="2771"/>
            <a:chExt cx="40" cy="197"/>
          </a:xfrm>
          <a:solidFill>
            <a:srgbClr val="7030A0"/>
          </a:solidFill>
        </p:grpSpPr>
        <p:sp>
          <p:nvSpPr>
            <p:cNvPr id="246" name="Line 214">
              <a:extLst>
                <a:ext uri="{FF2B5EF4-FFF2-40B4-BE49-F238E27FC236}">
                  <a16:creationId xmlns:a16="http://schemas.microsoft.com/office/drawing/2014/main" id="{8F55C0E8-1087-4F3F-88D3-FAADA88F0004}"/>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47" name="Line 215">
              <a:extLst>
                <a:ext uri="{FF2B5EF4-FFF2-40B4-BE49-F238E27FC236}">
                  <a16:creationId xmlns:a16="http://schemas.microsoft.com/office/drawing/2014/main" id="{83C29DF5-CB4D-4CE3-8E17-9A0E277BCDF5}"/>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48" name="Line 216">
              <a:extLst>
                <a:ext uri="{FF2B5EF4-FFF2-40B4-BE49-F238E27FC236}">
                  <a16:creationId xmlns:a16="http://schemas.microsoft.com/office/drawing/2014/main" id="{0F5E810E-90B7-4213-BD85-C77CBF9739F1}"/>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49" name="Group 217">
            <a:extLst>
              <a:ext uri="{FF2B5EF4-FFF2-40B4-BE49-F238E27FC236}">
                <a16:creationId xmlns:a16="http://schemas.microsoft.com/office/drawing/2014/main" id="{9CACEAB8-2595-4154-9C35-2486722250C0}"/>
              </a:ext>
            </a:extLst>
          </p:cNvPr>
          <p:cNvGrpSpPr>
            <a:grpSpLocks/>
          </p:cNvGrpSpPr>
          <p:nvPr/>
        </p:nvGrpSpPr>
        <p:grpSpPr bwMode="auto">
          <a:xfrm>
            <a:off x="7360040" y="3660775"/>
            <a:ext cx="71023" cy="141288"/>
            <a:chOff x="5490" y="2771"/>
            <a:chExt cx="40" cy="197"/>
          </a:xfrm>
          <a:solidFill>
            <a:srgbClr val="7030A0"/>
          </a:solidFill>
        </p:grpSpPr>
        <p:sp>
          <p:nvSpPr>
            <p:cNvPr id="250" name="Line 218">
              <a:extLst>
                <a:ext uri="{FF2B5EF4-FFF2-40B4-BE49-F238E27FC236}">
                  <a16:creationId xmlns:a16="http://schemas.microsoft.com/office/drawing/2014/main" id="{5D475E2E-7E5B-4BC6-B1AE-114476ED0780}"/>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51" name="Line 219">
              <a:extLst>
                <a:ext uri="{FF2B5EF4-FFF2-40B4-BE49-F238E27FC236}">
                  <a16:creationId xmlns:a16="http://schemas.microsoft.com/office/drawing/2014/main" id="{DE96D28E-B664-41C0-BBE9-A59250107A3C}"/>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52" name="Line 220">
              <a:extLst>
                <a:ext uri="{FF2B5EF4-FFF2-40B4-BE49-F238E27FC236}">
                  <a16:creationId xmlns:a16="http://schemas.microsoft.com/office/drawing/2014/main" id="{E7962C67-5CBF-4518-A91F-610CEE0C9B99}"/>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53" name="Group 221">
            <a:extLst>
              <a:ext uri="{FF2B5EF4-FFF2-40B4-BE49-F238E27FC236}">
                <a16:creationId xmlns:a16="http://schemas.microsoft.com/office/drawing/2014/main" id="{A6E065EF-E074-4143-8EB5-BFEC6297FE2F}"/>
              </a:ext>
            </a:extLst>
          </p:cNvPr>
          <p:cNvGrpSpPr>
            <a:grpSpLocks/>
          </p:cNvGrpSpPr>
          <p:nvPr/>
        </p:nvGrpSpPr>
        <p:grpSpPr bwMode="auto">
          <a:xfrm>
            <a:off x="7033333" y="3790950"/>
            <a:ext cx="71023" cy="141288"/>
            <a:chOff x="5490" y="2771"/>
            <a:chExt cx="40" cy="197"/>
          </a:xfrm>
          <a:solidFill>
            <a:srgbClr val="7030A0"/>
          </a:solidFill>
        </p:grpSpPr>
        <p:sp>
          <p:nvSpPr>
            <p:cNvPr id="254" name="Line 222">
              <a:extLst>
                <a:ext uri="{FF2B5EF4-FFF2-40B4-BE49-F238E27FC236}">
                  <a16:creationId xmlns:a16="http://schemas.microsoft.com/office/drawing/2014/main" id="{8D2CEBD2-B02A-4B4A-B860-18C8CB9E8F39}"/>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55" name="Line 223">
              <a:extLst>
                <a:ext uri="{FF2B5EF4-FFF2-40B4-BE49-F238E27FC236}">
                  <a16:creationId xmlns:a16="http://schemas.microsoft.com/office/drawing/2014/main" id="{04D64C64-CFE7-4849-9920-385DF0252F98}"/>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56" name="Line 224">
              <a:extLst>
                <a:ext uri="{FF2B5EF4-FFF2-40B4-BE49-F238E27FC236}">
                  <a16:creationId xmlns:a16="http://schemas.microsoft.com/office/drawing/2014/main" id="{C81C004E-F23E-43B3-A19A-7FAE0895D71F}"/>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grpSp>
        <p:nvGrpSpPr>
          <p:cNvPr id="257" name="Group 225">
            <a:extLst>
              <a:ext uri="{FF2B5EF4-FFF2-40B4-BE49-F238E27FC236}">
                <a16:creationId xmlns:a16="http://schemas.microsoft.com/office/drawing/2014/main" id="{745AC13A-1E23-45D6-B670-EE71B8EA8FA6}"/>
              </a:ext>
            </a:extLst>
          </p:cNvPr>
          <p:cNvGrpSpPr>
            <a:grpSpLocks/>
          </p:cNvGrpSpPr>
          <p:nvPr/>
        </p:nvGrpSpPr>
        <p:grpSpPr bwMode="auto">
          <a:xfrm>
            <a:off x="6756342" y="4100514"/>
            <a:ext cx="71023" cy="130175"/>
            <a:chOff x="5490" y="2771"/>
            <a:chExt cx="40" cy="197"/>
          </a:xfrm>
          <a:solidFill>
            <a:srgbClr val="7030A0"/>
          </a:solidFill>
        </p:grpSpPr>
        <p:sp>
          <p:nvSpPr>
            <p:cNvPr id="258" name="Line 226">
              <a:extLst>
                <a:ext uri="{FF2B5EF4-FFF2-40B4-BE49-F238E27FC236}">
                  <a16:creationId xmlns:a16="http://schemas.microsoft.com/office/drawing/2014/main" id="{B78C385E-CB64-4DE2-B7B5-18752287A62C}"/>
                </a:ext>
              </a:extLst>
            </p:cNvPr>
            <p:cNvSpPr>
              <a:spLocks noChangeShapeType="1"/>
            </p:cNvSpPr>
            <p:nvPr/>
          </p:nvSpPr>
          <p:spPr bwMode="invGray">
            <a:xfrm>
              <a:off x="5510" y="2771"/>
              <a:ext cx="0" cy="195"/>
            </a:xfrm>
            <a:prstGeom prst="line">
              <a:avLst/>
            </a:prstGeom>
            <a:grpFill/>
            <a:ln w="19050">
              <a:solidFill>
                <a:schemeClr val="accent3"/>
              </a:solidFill>
              <a:round/>
              <a:headEnd/>
              <a:tailEnd/>
            </a:ln>
            <a:effectLst/>
          </p:spPr>
          <p:txBody>
            <a:bodyPr/>
            <a:lstStyle/>
            <a:p>
              <a:endParaRPr lang="en-US">
                <a:latin typeface="Arial"/>
              </a:endParaRPr>
            </a:p>
          </p:txBody>
        </p:sp>
        <p:sp>
          <p:nvSpPr>
            <p:cNvPr id="259" name="Line 227">
              <a:extLst>
                <a:ext uri="{FF2B5EF4-FFF2-40B4-BE49-F238E27FC236}">
                  <a16:creationId xmlns:a16="http://schemas.microsoft.com/office/drawing/2014/main" id="{64AEAAAA-014B-4D6E-B032-77C72B4E7162}"/>
                </a:ext>
              </a:extLst>
            </p:cNvPr>
            <p:cNvSpPr>
              <a:spLocks noChangeShapeType="1"/>
            </p:cNvSpPr>
            <p:nvPr/>
          </p:nvSpPr>
          <p:spPr bwMode="invGray">
            <a:xfrm>
              <a:off x="5490" y="2772"/>
              <a:ext cx="40" cy="0"/>
            </a:xfrm>
            <a:prstGeom prst="line">
              <a:avLst/>
            </a:prstGeom>
            <a:grpFill/>
            <a:ln w="19050">
              <a:solidFill>
                <a:schemeClr val="accent3"/>
              </a:solidFill>
              <a:round/>
              <a:headEnd/>
              <a:tailEnd/>
            </a:ln>
            <a:effectLst/>
          </p:spPr>
          <p:txBody>
            <a:bodyPr/>
            <a:lstStyle/>
            <a:p>
              <a:endParaRPr lang="en-US">
                <a:latin typeface="Arial"/>
              </a:endParaRPr>
            </a:p>
          </p:txBody>
        </p:sp>
        <p:sp>
          <p:nvSpPr>
            <p:cNvPr id="260" name="Line 228">
              <a:extLst>
                <a:ext uri="{FF2B5EF4-FFF2-40B4-BE49-F238E27FC236}">
                  <a16:creationId xmlns:a16="http://schemas.microsoft.com/office/drawing/2014/main" id="{B6C33ED2-481E-47E8-86D0-476AA391F812}"/>
                </a:ext>
              </a:extLst>
            </p:cNvPr>
            <p:cNvSpPr>
              <a:spLocks noChangeShapeType="1"/>
            </p:cNvSpPr>
            <p:nvPr/>
          </p:nvSpPr>
          <p:spPr bwMode="invGray">
            <a:xfrm>
              <a:off x="5490" y="2968"/>
              <a:ext cx="40" cy="0"/>
            </a:xfrm>
            <a:prstGeom prst="line">
              <a:avLst/>
            </a:prstGeom>
            <a:grpFill/>
            <a:ln w="19050">
              <a:solidFill>
                <a:schemeClr val="accent3"/>
              </a:solidFill>
              <a:round/>
              <a:headEnd/>
              <a:tailEnd/>
            </a:ln>
            <a:effectLst/>
          </p:spPr>
          <p:txBody>
            <a:bodyPr/>
            <a:lstStyle/>
            <a:p>
              <a:endParaRPr lang="en-US">
                <a:latin typeface="Arial"/>
              </a:endParaRPr>
            </a:p>
          </p:txBody>
        </p:sp>
      </p:grpSp>
      <p:sp>
        <p:nvSpPr>
          <p:cNvPr id="261" name="Text Box 376">
            <a:extLst>
              <a:ext uri="{FF2B5EF4-FFF2-40B4-BE49-F238E27FC236}">
                <a16:creationId xmlns:a16="http://schemas.microsoft.com/office/drawing/2014/main" id="{7F88786A-FEEC-426E-9821-66A2666B5306}"/>
              </a:ext>
            </a:extLst>
          </p:cNvPr>
          <p:cNvSpPr txBox="1">
            <a:spLocks noChangeArrowheads="1"/>
          </p:cNvSpPr>
          <p:nvPr/>
        </p:nvSpPr>
        <p:spPr bwMode="auto">
          <a:xfrm>
            <a:off x="8374246" y="2516188"/>
            <a:ext cx="817853" cy="258532"/>
          </a:xfrm>
          <a:prstGeom prst="rect">
            <a:avLst/>
          </a:prstGeom>
          <a:noFill/>
          <a:ln w="28575" algn="ctr">
            <a:noFill/>
            <a:miter lim="800000"/>
            <a:headEnd/>
            <a:tailEnd/>
          </a:ln>
        </p:spPr>
        <p:txBody>
          <a:bodyPr wrap="none">
            <a:spAutoFit/>
          </a:bodyPr>
          <a:lstStyle/>
          <a:p>
            <a:pPr algn="ctr">
              <a:lnSpc>
                <a:spcPct val="90000"/>
              </a:lnSpc>
            </a:pPr>
            <a:r>
              <a:rPr lang="en-US" sz="1200" b="1" err="1">
                <a:latin typeface="Arial"/>
              </a:rPr>
              <a:t>Abbruch</a:t>
            </a:r>
            <a:endParaRPr lang="en-US" sz="1200" b="1">
              <a:latin typeface="Arial"/>
            </a:endParaRPr>
          </a:p>
        </p:txBody>
      </p:sp>
      <p:sp>
        <p:nvSpPr>
          <p:cNvPr id="262" name="Text Box 34">
            <a:extLst>
              <a:ext uri="{FF2B5EF4-FFF2-40B4-BE49-F238E27FC236}">
                <a16:creationId xmlns:a16="http://schemas.microsoft.com/office/drawing/2014/main" id="{C7C9AF65-C72C-4C6B-9090-AA983F8C104B}"/>
              </a:ext>
            </a:extLst>
          </p:cNvPr>
          <p:cNvSpPr txBox="1">
            <a:spLocks noChangeAspect="1" noChangeArrowheads="1"/>
          </p:cNvSpPr>
          <p:nvPr/>
        </p:nvSpPr>
        <p:spPr bwMode="auto">
          <a:xfrm>
            <a:off x="7783523" y="5734051"/>
            <a:ext cx="684482" cy="246221"/>
          </a:xfrm>
          <a:prstGeom prst="rect">
            <a:avLst/>
          </a:prstGeom>
          <a:noFill/>
          <a:ln w="9525" algn="ctr">
            <a:noFill/>
            <a:miter lim="800000"/>
            <a:headEnd/>
            <a:tailEnd/>
          </a:ln>
        </p:spPr>
        <p:txBody>
          <a:bodyPr wrap="none" lIns="0" tIns="0" rIns="0" bIns="0">
            <a:spAutoFit/>
          </a:bodyPr>
          <a:lstStyle/>
          <a:p>
            <a:pPr algn="r"/>
            <a:r>
              <a:rPr lang="en-US" sz="1600" dirty="0" err="1">
                <a:latin typeface="Arial"/>
              </a:rPr>
              <a:t>Monate</a:t>
            </a:r>
            <a:endParaRPr lang="en-US" sz="1600" dirty="0">
              <a:latin typeface="Arial"/>
            </a:endParaRPr>
          </a:p>
        </p:txBody>
      </p:sp>
      <p:sp>
        <p:nvSpPr>
          <p:cNvPr id="263" name="Freeform 367">
            <a:extLst>
              <a:ext uri="{FF2B5EF4-FFF2-40B4-BE49-F238E27FC236}">
                <a16:creationId xmlns:a16="http://schemas.microsoft.com/office/drawing/2014/main" id="{12D69FFC-1962-4284-BA88-101400B76589}"/>
              </a:ext>
            </a:extLst>
          </p:cNvPr>
          <p:cNvSpPr>
            <a:spLocks/>
          </p:cNvSpPr>
          <p:nvPr/>
        </p:nvSpPr>
        <p:spPr bwMode="auto">
          <a:xfrm>
            <a:off x="8059620" y="3549650"/>
            <a:ext cx="1292625" cy="920750"/>
          </a:xfrm>
          <a:custGeom>
            <a:avLst/>
            <a:gdLst/>
            <a:ahLst/>
            <a:cxnLst>
              <a:cxn ang="0">
                <a:pos x="0" y="0"/>
              </a:cxn>
              <a:cxn ang="0">
                <a:pos x="174" y="286"/>
              </a:cxn>
              <a:cxn ang="0">
                <a:pos x="358" y="488"/>
              </a:cxn>
              <a:cxn ang="0">
                <a:pos x="544" y="556"/>
              </a:cxn>
              <a:cxn ang="0">
                <a:pos x="728" y="580"/>
              </a:cxn>
            </a:cxnLst>
            <a:rect l="0" t="0" r="r" b="b"/>
            <a:pathLst>
              <a:path w="728" h="580">
                <a:moveTo>
                  <a:pt x="0" y="0"/>
                </a:moveTo>
                <a:lnTo>
                  <a:pt x="174" y="286"/>
                </a:lnTo>
                <a:lnTo>
                  <a:pt x="358" y="488"/>
                </a:lnTo>
                <a:lnTo>
                  <a:pt x="544" y="556"/>
                </a:lnTo>
                <a:lnTo>
                  <a:pt x="728" y="580"/>
                </a:lnTo>
              </a:path>
            </a:pathLst>
          </a:custGeom>
          <a:noFill/>
          <a:ln w="28575" cap="flat" cmpd="sng">
            <a:solidFill>
              <a:schemeClr val="accent3"/>
            </a:solidFill>
            <a:prstDash val="solid"/>
            <a:round/>
            <a:headEnd type="none" w="med" len="med"/>
            <a:tailEnd type="none" w="med" len="med"/>
          </a:ln>
          <a:effectLst/>
        </p:spPr>
        <p:txBody>
          <a:bodyPr lIns="9144" tIns="9144" rIns="9144" bIns="9144"/>
          <a:lstStyle/>
          <a:p>
            <a:endParaRPr lang="en-US">
              <a:latin typeface="Arial"/>
            </a:endParaRPr>
          </a:p>
        </p:txBody>
      </p:sp>
      <p:sp>
        <p:nvSpPr>
          <p:cNvPr id="264" name="Freeform 368">
            <a:extLst>
              <a:ext uri="{FF2B5EF4-FFF2-40B4-BE49-F238E27FC236}">
                <a16:creationId xmlns:a16="http://schemas.microsoft.com/office/drawing/2014/main" id="{C1F2D9E1-0B34-4D0E-A214-3C4BE7446DB5}"/>
              </a:ext>
            </a:extLst>
          </p:cNvPr>
          <p:cNvSpPr>
            <a:spLocks/>
          </p:cNvSpPr>
          <p:nvPr/>
        </p:nvSpPr>
        <p:spPr bwMode="auto">
          <a:xfrm>
            <a:off x="8063171" y="4591050"/>
            <a:ext cx="1281971" cy="165100"/>
          </a:xfrm>
          <a:custGeom>
            <a:avLst/>
            <a:gdLst/>
            <a:ahLst/>
            <a:cxnLst>
              <a:cxn ang="0">
                <a:pos x="0" y="0"/>
              </a:cxn>
              <a:cxn ang="0">
                <a:pos x="174" y="48"/>
              </a:cxn>
              <a:cxn ang="0">
                <a:pos x="354" y="36"/>
              </a:cxn>
              <a:cxn ang="0">
                <a:pos x="542" y="78"/>
              </a:cxn>
              <a:cxn ang="0">
                <a:pos x="722" y="104"/>
              </a:cxn>
            </a:cxnLst>
            <a:rect l="0" t="0" r="r" b="b"/>
            <a:pathLst>
              <a:path w="722" h="104">
                <a:moveTo>
                  <a:pt x="0" y="0"/>
                </a:moveTo>
                <a:lnTo>
                  <a:pt x="174" y="48"/>
                </a:lnTo>
                <a:lnTo>
                  <a:pt x="354" y="36"/>
                </a:lnTo>
                <a:lnTo>
                  <a:pt x="542" y="78"/>
                </a:lnTo>
                <a:lnTo>
                  <a:pt x="722" y="104"/>
                </a:lnTo>
              </a:path>
            </a:pathLst>
          </a:custGeom>
          <a:noFill/>
          <a:ln w="28575" cap="flat" cmpd="sng">
            <a:solidFill>
              <a:srgbClr val="777777"/>
            </a:solidFill>
            <a:prstDash val="solid"/>
            <a:round/>
            <a:headEnd type="none" w="med" len="med"/>
            <a:tailEnd type="none" w="med" len="med"/>
          </a:ln>
          <a:effectLst/>
        </p:spPr>
        <p:txBody>
          <a:bodyPr lIns="9144" tIns="9144" rIns="9144" bIns="9144"/>
          <a:lstStyle/>
          <a:p>
            <a:endParaRPr lang="en-US">
              <a:latin typeface="Arial"/>
            </a:endParaRPr>
          </a:p>
        </p:txBody>
      </p:sp>
      <p:grpSp>
        <p:nvGrpSpPr>
          <p:cNvPr id="265" name="Group 264">
            <a:extLst>
              <a:ext uri="{FF2B5EF4-FFF2-40B4-BE49-F238E27FC236}">
                <a16:creationId xmlns:a16="http://schemas.microsoft.com/office/drawing/2014/main" id="{D1C84D6B-3D72-4583-8699-8E35856CA32C}"/>
              </a:ext>
            </a:extLst>
          </p:cNvPr>
          <p:cNvGrpSpPr/>
          <p:nvPr/>
        </p:nvGrpSpPr>
        <p:grpSpPr>
          <a:xfrm>
            <a:off x="6699522" y="3521075"/>
            <a:ext cx="2688234" cy="984250"/>
            <a:chOff x="3644900" y="3394075"/>
            <a:chExt cx="2403475" cy="984250"/>
          </a:xfrm>
          <a:solidFill>
            <a:schemeClr val="accent3"/>
          </a:solidFill>
        </p:grpSpPr>
        <p:sp>
          <p:nvSpPr>
            <p:cNvPr id="266" name="Oval 14">
              <a:extLst>
                <a:ext uri="{FF2B5EF4-FFF2-40B4-BE49-F238E27FC236}">
                  <a16:creationId xmlns:a16="http://schemas.microsoft.com/office/drawing/2014/main" id="{C2A750CD-340C-43F4-A217-F2E74D2D2F16}"/>
                </a:ext>
              </a:extLst>
            </p:cNvPr>
            <p:cNvSpPr>
              <a:spLocks noChangeArrowheads="1"/>
            </p:cNvSpPr>
            <p:nvPr/>
          </p:nvSpPr>
          <p:spPr bwMode="invGray">
            <a:xfrm>
              <a:off x="5972175" y="43021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67" name="Oval 15">
              <a:extLst>
                <a:ext uri="{FF2B5EF4-FFF2-40B4-BE49-F238E27FC236}">
                  <a16:creationId xmlns:a16="http://schemas.microsoft.com/office/drawing/2014/main" id="{70ED5AC9-3D8B-4FC1-95E3-0D58E3654DF9}"/>
                </a:ext>
              </a:extLst>
            </p:cNvPr>
            <p:cNvSpPr>
              <a:spLocks noChangeArrowheads="1"/>
            </p:cNvSpPr>
            <p:nvPr/>
          </p:nvSpPr>
          <p:spPr bwMode="invGray">
            <a:xfrm>
              <a:off x="5680075" y="42703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68" name="Oval 16">
              <a:extLst>
                <a:ext uri="{FF2B5EF4-FFF2-40B4-BE49-F238E27FC236}">
                  <a16:creationId xmlns:a16="http://schemas.microsoft.com/office/drawing/2014/main" id="{7B378A9D-75D6-4C2E-BE81-38ACE0F8745E}"/>
                </a:ext>
              </a:extLst>
            </p:cNvPr>
            <p:cNvSpPr>
              <a:spLocks noChangeArrowheads="1"/>
            </p:cNvSpPr>
            <p:nvPr/>
          </p:nvSpPr>
          <p:spPr bwMode="invGray">
            <a:xfrm>
              <a:off x="5384800" y="41624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69" name="Oval 17">
              <a:extLst>
                <a:ext uri="{FF2B5EF4-FFF2-40B4-BE49-F238E27FC236}">
                  <a16:creationId xmlns:a16="http://schemas.microsoft.com/office/drawing/2014/main" id="{551A54F0-E4AC-4422-BE22-F4ECC1EF9007}"/>
                </a:ext>
              </a:extLst>
            </p:cNvPr>
            <p:cNvSpPr>
              <a:spLocks noChangeArrowheads="1"/>
            </p:cNvSpPr>
            <p:nvPr/>
          </p:nvSpPr>
          <p:spPr bwMode="invGray">
            <a:xfrm>
              <a:off x="5102225" y="38449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70" name="Oval 18">
              <a:extLst>
                <a:ext uri="{FF2B5EF4-FFF2-40B4-BE49-F238E27FC236}">
                  <a16:creationId xmlns:a16="http://schemas.microsoft.com/office/drawing/2014/main" id="{A6AE0379-2919-47E7-8678-918D6445D7E9}"/>
                </a:ext>
              </a:extLst>
            </p:cNvPr>
            <p:cNvSpPr>
              <a:spLocks noChangeArrowheads="1"/>
            </p:cNvSpPr>
            <p:nvPr/>
          </p:nvSpPr>
          <p:spPr bwMode="invGray">
            <a:xfrm>
              <a:off x="4819650" y="33940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71" name="Oval 19">
              <a:extLst>
                <a:ext uri="{FF2B5EF4-FFF2-40B4-BE49-F238E27FC236}">
                  <a16:creationId xmlns:a16="http://schemas.microsoft.com/office/drawing/2014/main" id="{5C7B6357-46C6-4554-8FF1-F5D7857DB3F8}"/>
                </a:ext>
              </a:extLst>
            </p:cNvPr>
            <p:cNvSpPr>
              <a:spLocks noChangeArrowheads="1"/>
            </p:cNvSpPr>
            <p:nvPr/>
          </p:nvSpPr>
          <p:spPr bwMode="invGray">
            <a:xfrm>
              <a:off x="4225925" y="35718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72" name="Oval 20">
              <a:extLst>
                <a:ext uri="{FF2B5EF4-FFF2-40B4-BE49-F238E27FC236}">
                  <a16:creationId xmlns:a16="http://schemas.microsoft.com/office/drawing/2014/main" id="{E2943B4A-1CB7-4E72-9B87-8BEEA731C4E1}"/>
                </a:ext>
              </a:extLst>
            </p:cNvPr>
            <p:cNvSpPr>
              <a:spLocks noChangeArrowheads="1"/>
            </p:cNvSpPr>
            <p:nvPr/>
          </p:nvSpPr>
          <p:spPr bwMode="invGray">
            <a:xfrm>
              <a:off x="3937000" y="37052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73" name="Oval 21">
              <a:extLst>
                <a:ext uri="{FF2B5EF4-FFF2-40B4-BE49-F238E27FC236}">
                  <a16:creationId xmlns:a16="http://schemas.microsoft.com/office/drawing/2014/main" id="{3EA9007C-3830-449D-9070-26EDA1597386}"/>
                </a:ext>
              </a:extLst>
            </p:cNvPr>
            <p:cNvSpPr>
              <a:spLocks noChangeArrowheads="1"/>
            </p:cNvSpPr>
            <p:nvPr/>
          </p:nvSpPr>
          <p:spPr bwMode="invGray">
            <a:xfrm>
              <a:off x="3692525" y="401637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sp>
          <p:nvSpPr>
            <p:cNvPr id="274" name="Oval 22">
              <a:extLst>
                <a:ext uri="{FF2B5EF4-FFF2-40B4-BE49-F238E27FC236}">
                  <a16:creationId xmlns:a16="http://schemas.microsoft.com/office/drawing/2014/main" id="{0EEDFCC5-EC3C-4D3B-955B-E826771196B1}"/>
                </a:ext>
              </a:extLst>
            </p:cNvPr>
            <p:cNvSpPr>
              <a:spLocks noChangeArrowheads="1"/>
            </p:cNvSpPr>
            <p:nvPr/>
          </p:nvSpPr>
          <p:spPr bwMode="invGray">
            <a:xfrm>
              <a:off x="3644900" y="4149725"/>
              <a:ext cx="76200" cy="76200"/>
            </a:xfrm>
            <a:prstGeom prst="ellipse">
              <a:avLst/>
            </a:prstGeom>
            <a:grpFill/>
            <a:ln w="19050" algn="ctr">
              <a:solidFill>
                <a:schemeClr val="accent3"/>
              </a:solidFill>
              <a:round/>
              <a:headEnd/>
              <a:tailEnd/>
            </a:ln>
            <a:effectLst/>
          </p:spPr>
          <p:txBody>
            <a:bodyPr wrap="none" anchor="ctr"/>
            <a:lstStyle/>
            <a:p>
              <a:endParaRPr lang="en-US">
                <a:latin typeface="Arial"/>
              </a:endParaRPr>
            </a:p>
          </p:txBody>
        </p:sp>
      </p:grpSp>
      <p:sp>
        <p:nvSpPr>
          <p:cNvPr id="275" name="Line 331">
            <a:extLst>
              <a:ext uri="{FF2B5EF4-FFF2-40B4-BE49-F238E27FC236}">
                <a16:creationId xmlns:a16="http://schemas.microsoft.com/office/drawing/2014/main" id="{6A431591-D956-4D11-8071-1EE6F034F4A2}"/>
              </a:ext>
            </a:extLst>
          </p:cNvPr>
          <p:cNvSpPr>
            <a:spLocks noChangeShapeType="1"/>
          </p:cNvSpPr>
          <p:nvPr/>
        </p:nvSpPr>
        <p:spPr bwMode="invGray">
          <a:xfrm>
            <a:off x="2419351" y="4314825"/>
            <a:ext cx="7069615" cy="0"/>
          </a:xfrm>
          <a:prstGeom prst="line">
            <a:avLst/>
          </a:prstGeom>
          <a:noFill/>
          <a:ln w="9525">
            <a:solidFill>
              <a:srgbClr val="969696"/>
            </a:solidFill>
            <a:prstDash val="dash"/>
            <a:round/>
            <a:headEnd/>
            <a:tailEnd/>
          </a:ln>
          <a:effectLst/>
        </p:spPr>
        <p:txBody>
          <a:bodyPr/>
          <a:lstStyle/>
          <a:p>
            <a:endParaRPr lang="en-US">
              <a:latin typeface="Arial"/>
            </a:endParaRPr>
          </a:p>
        </p:txBody>
      </p:sp>
      <p:sp>
        <p:nvSpPr>
          <p:cNvPr id="276" name="Text Placeholder 3">
            <a:extLst>
              <a:ext uri="{FF2B5EF4-FFF2-40B4-BE49-F238E27FC236}">
                <a16:creationId xmlns:a16="http://schemas.microsoft.com/office/drawing/2014/main" id="{18158F90-24E6-4D74-B953-A22E54425DA6}"/>
              </a:ext>
            </a:extLst>
          </p:cNvPr>
          <p:cNvSpPr txBox="1">
            <a:spLocks/>
          </p:cNvSpPr>
          <p:nvPr/>
        </p:nvSpPr>
        <p:spPr>
          <a:xfrm>
            <a:off x="1719328" y="5386388"/>
            <a:ext cx="8751756" cy="548640"/>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b="0">
              <a:solidFill>
                <a:schemeClr val="tx1"/>
              </a:solidFill>
              <a:latin typeface="Arial"/>
            </a:endParaRPr>
          </a:p>
        </p:txBody>
      </p:sp>
      <p:grpSp>
        <p:nvGrpSpPr>
          <p:cNvPr id="277" name="Group 276">
            <a:extLst>
              <a:ext uri="{FF2B5EF4-FFF2-40B4-BE49-F238E27FC236}">
                <a16:creationId xmlns:a16="http://schemas.microsoft.com/office/drawing/2014/main" id="{557D5E5A-C8B0-4E90-8F1F-F264935DE36C}"/>
              </a:ext>
            </a:extLst>
          </p:cNvPr>
          <p:cNvGrpSpPr/>
          <p:nvPr/>
        </p:nvGrpSpPr>
        <p:grpSpPr>
          <a:xfrm>
            <a:off x="3178068" y="1307710"/>
            <a:ext cx="5900737" cy="307777"/>
            <a:chOff x="2028826" y="1601788"/>
            <a:chExt cx="5900737" cy="307777"/>
          </a:xfrm>
        </p:grpSpPr>
        <p:sp>
          <p:nvSpPr>
            <p:cNvPr id="278" name="Line 801">
              <a:extLst>
                <a:ext uri="{FF2B5EF4-FFF2-40B4-BE49-F238E27FC236}">
                  <a16:creationId xmlns:a16="http://schemas.microsoft.com/office/drawing/2014/main" id="{48880366-DE74-4633-AF34-A6D4EA43A185}"/>
                </a:ext>
              </a:extLst>
            </p:cNvPr>
            <p:cNvSpPr>
              <a:spLocks noChangeShapeType="1"/>
            </p:cNvSpPr>
            <p:nvPr/>
          </p:nvSpPr>
          <p:spPr bwMode="auto">
            <a:xfrm>
              <a:off x="2028826" y="1754188"/>
              <a:ext cx="265112" cy="0"/>
            </a:xfrm>
            <a:prstGeom prst="line">
              <a:avLst/>
            </a:prstGeom>
            <a:solidFill>
              <a:srgbClr val="777777"/>
            </a:solidFill>
            <a:ln w="28575">
              <a:solidFill>
                <a:srgbClr val="777777"/>
              </a:solidFill>
              <a:round/>
              <a:headEnd/>
              <a:tailEnd/>
            </a:ln>
            <a:effectLst/>
          </p:spPr>
          <p:txBody>
            <a:bodyPr wrap="none" anchor="ctr">
              <a:spAutoFit/>
            </a:bodyPr>
            <a:lstStyle/>
            <a:p>
              <a:endParaRPr lang="en-US">
                <a:latin typeface="Arial"/>
              </a:endParaRPr>
            </a:p>
          </p:txBody>
        </p:sp>
        <p:sp>
          <p:nvSpPr>
            <p:cNvPr id="279" name="AutoShape 802">
              <a:extLst>
                <a:ext uri="{FF2B5EF4-FFF2-40B4-BE49-F238E27FC236}">
                  <a16:creationId xmlns:a16="http://schemas.microsoft.com/office/drawing/2014/main" id="{C0F33A37-DE0A-4F55-995A-1D5DFE2C7CD8}"/>
                </a:ext>
              </a:extLst>
            </p:cNvPr>
            <p:cNvSpPr>
              <a:spLocks noChangeArrowheads="1"/>
            </p:cNvSpPr>
            <p:nvPr/>
          </p:nvSpPr>
          <p:spPr bwMode="auto">
            <a:xfrm>
              <a:off x="2103955" y="1657947"/>
              <a:ext cx="134801" cy="144000"/>
            </a:xfrm>
            <a:prstGeom prst="triangle">
              <a:avLst>
                <a:gd name="adj" fmla="val 50000"/>
              </a:avLst>
            </a:prstGeom>
            <a:solidFill>
              <a:srgbClr val="777777"/>
            </a:solidFill>
            <a:ln w="9525" algn="ctr">
              <a:solidFill>
                <a:srgbClr val="777777"/>
              </a:solidFill>
              <a:miter lim="800000"/>
              <a:headEnd/>
              <a:tailEnd/>
            </a:ln>
            <a:effectLst/>
          </p:spPr>
          <p:txBody>
            <a:bodyPr wrap="square" anchor="ctr">
              <a:spAutoFit/>
            </a:bodyPr>
            <a:lstStyle/>
            <a:p>
              <a:endParaRPr lang="en-US">
                <a:latin typeface="Arial"/>
              </a:endParaRPr>
            </a:p>
          </p:txBody>
        </p:sp>
        <p:sp>
          <p:nvSpPr>
            <p:cNvPr id="280" name="Text Box 803">
              <a:extLst>
                <a:ext uri="{FF2B5EF4-FFF2-40B4-BE49-F238E27FC236}">
                  <a16:creationId xmlns:a16="http://schemas.microsoft.com/office/drawing/2014/main" id="{5DAA8289-CEDF-46A4-824F-51D2A95592BF}"/>
                </a:ext>
              </a:extLst>
            </p:cNvPr>
            <p:cNvSpPr txBox="1">
              <a:spLocks noChangeArrowheads="1"/>
            </p:cNvSpPr>
            <p:nvPr/>
          </p:nvSpPr>
          <p:spPr bwMode="auto">
            <a:xfrm>
              <a:off x="2293938" y="1601788"/>
              <a:ext cx="1964127" cy="307777"/>
            </a:xfrm>
            <a:prstGeom prst="rect">
              <a:avLst/>
            </a:prstGeom>
            <a:noFill/>
            <a:ln w="28575" algn="ctr">
              <a:noFill/>
              <a:miter lim="800000"/>
              <a:headEnd/>
              <a:tailEnd/>
            </a:ln>
            <a:effectLst/>
          </p:spPr>
          <p:txBody>
            <a:bodyPr wrap="none" lIns="45720" rIns="45720">
              <a:spAutoFit/>
            </a:bodyPr>
            <a:lstStyle/>
            <a:p>
              <a:pPr eaLnBrk="0" hangingPunct="0"/>
              <a:r>
                <a:rPr lang="en-US" sz="1400">
                  <a:latin typeface="Arial"/>
                </a:rPr>
                <a:t>Placebo (n = 110–128*)</a:t>
              </a:r>
            </a:p>
          </p:txBody>
        </p:sp>
        <p:sp>
          <p:nvSpPr>
            <p:cNvPr id="281" name="Line 804">
              <a:extLst>
                <a:ext uri="{FF2B5EF4-FFF2-40B4-BE49-F238E27FC236}">
                  <a16:creationId xmlns:a16="http://schemas.microsoft.com/office/drawing/2014/main" id="{B22F1EF0-2DC2-44C6-B989-AC6AFB19235D}"/>
                </a:ext>
              </a:extLst>
            </p:cNvPr>
            <p:cNvSpPr>
              <a:spLocks noChangeShapeType="1"/>
            </p:cNvSpPr>
            <p:nvPr/>
          </p:nvSpPr>
          <p:spPr bwMode="auto">
            <a:xfrm>
              <a:off x="4338638" y="1754188"/>
              <a:ext cx="239712" cy="0"/>
            </a:xfrm>
            <a:prstGeom prst="line">
              <a:avLst/>
            </a:prstGeom>
            <a:noFill/>
            <a:ln w="28575">
              <a:solidFill>
                <a:schemeClr val="accent3"/>
              </a:solidFill>
              <a:round/>
              <a:headEnd/>
              <a:tailEnd/>
            </a:ln>
            <a:effectLst/>
          </p:spPr>
          <p:txBody>
            <a:bodyPr anchor="ctr">
              <a:spAutoFit/>
            </a:bodyPr>
            <a:lstStyle/>
            <a:p>
              <a:endParaRPr lang="en-US">
                <a:latin typeface="Arial"/>
              </a:endParaRPr>
            </a:p>
          </p:txBody>
        </p:sp>
        <p:sp>
          <p:nvSpPr>
            <p:cNvPr id="282" name="Oval 805">
              <a:extLst>
                <a:ext uri="{FF2B5EF4-FFF2-40B4-BE49-F238E27FC236}">
                  <a16:creationId xmlns:a16="http://schemas.microsoft.com/office/drawing/2014/main" id="{174EC4A5-C0E6-457B-AD35-5A015CEE6A77}"/>
                </a:ext>
              </a:extLst>
            </p:cNvPr>
            <p:cNvSpPr>
              <a:spLocks noChangeAspect="1" noChangeArrowheads="1"/>
            </p:cNvSpPr>
            <p:nvPr/>
          </p:nvSpPr>
          <p:spPr bwMode="auto">
            <a:xfrm>
              <a:off x="4410554" y="1693947"/>
              <a:ext cx="108000" cy="108000"/>
            </a:xfrm>
            <a:prstGeom prst="ellipse">
              <a:avLst/>
            </a:prstGeom>
            <a:solidFill>
              <a:schemeClr val="accent3"/>
            </a:solidFill>
            <a:ln w="9525" algn="ctr">
              <a:solidFill>
                <a:schemeClr val="accent3"/>
              </a:solidFill>
              <a:round/>
              <a:headEnd/>
              <a:tailEnd/>
            </a:ln>
            <a:effectLst/>
          </p:spPr>
          <p:txBody>
            <a:bodyPr wrap="square" anchor="ctr">
              <a:spAutoFit/>
            </a:bodyPr>
            <a:lstStyle/>
            <a:p>
              <a:endParaRPr lang="en-US">
                <a:latin typeface="Arial"/>
              </a:endParaRPr>
            </a:p>
          </p:txBody>
        </p:sp>
        <p:sp>
          <p:nvSpPr>
            <p:cNvPr id="283" name="Text Box 806">
              <a:extLst>
                <a:ext uri="{FF2B5EF4-FFF2-40B4-BE49-F238E27FC236}">
                  <a16:creationId xmlns:a16="http://schemas.microsoft.com/office/drawing/2014/main" id="{56304F2F-D9D8-4F3C-8EC4-FF56016BD867}"/>
                </a:ext>
              </a:extLst>
            </p:cNvPr>
            <p:cNvSpPr txBox="1">
              <a:spLocks noChangeArrowheads="1"/>
            </p:cNvSpPr>
            <p:nvPr/>
          </p:nvSpPr>
          <p:spPr bwMode="auto">
            <a:xfrm>
              <a:off x="4610100" y="1601788"/>
              <a:ext cx="3319463" cy="307777"/>
            </a:xfrm>
            <a:prstGeom prst="rect">
              <a:avLst/>
            </a:prstGeom>
            <a:noFill/>
            <a:ln w="28575" algn="ctr">
              <a:noFill/>
              <a:miter lim="800000"/>
              <a:headEnd/>
              <a:tailEnd/>
            </a:ln>
            <a:effectLst/>
          </p:spPr>
          <p:txBody>
            <a:bodyPr wrap="square" lIns="45720" rIns="45720">
              <a:spAutoFit/>
            </a:bodyPr>
            <a:lstStyle/>
            <a:p>
              <a:pPr eaLnBrk="0" hangingPunct="0"/>
              <a:r>
                <a:rPr lang="en-US" sz="1400" dirty="0">
                  <a:latin typeface="Arial"/>
                </a:rPr>
                <a:t>Denosumab 60 mg Q6M (n = 109–128*)</a:t>
              </a:r>
            </a:p>
          </p:txBody>
        </p:sp>
      </p:grpSp>
      <p:sp>
        <p:nvSpPr>
          <p:cNvPr id="284" name="Text Box 360">
            <a:extLst>
              <a:ext uri="{FF2B5EF4-FFF2-40B4-BE49-F238E27FC236}">
                <a16:creationId xmlns:a16="http://schemas.microsoft.com/office/drawing/2014/main" id="{9195E24A-3981-4DED-898E-3F6BC983340E}"/>
              </a:ext>
            </a:extLst>
          </p:cNvPr>
          <p:cNvSpPr txBox="1">
            <a:spLocks noChangeArrowheads="1"/>
          </p:cNvSpPr>
          <p:nvPr/>
        </p:nvSpPr>
        <p:spPr bwMode="auto">
          <a:xfrm>
            <a:off x="8652540" y="4083589"/>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sp>
        <p:nvSpPr>
          <p:cNvPr id="285" name="Text Box 360">
            <a:extLst>
              <a:ext uri="{FF2B5EF4-FFF2-40B4-BE49-F238E27FC236}">
                <a16:creationId xmlns:a16="http://schemas.microsoft.com/office/drawing/2014/main" id="{581A8BF6-AAE2-4D97-BBE0-CBE5CBB74FBF}"/>
              </a:ext>
            </a:extLst>
          </p:cNvPr>
          <p:cNvSpPr txBox="1">
            <a:spLocks noChangeArrowheads="1"/>
          </p:cNvSpPr>
          <p:nvPr/>
        </p:nvSpPr>
        <p:spPr bwMode="auto">
          <a:xfrm>
            <a:off x="8972487" y="4174954"/>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dirty="0">
                <a:latin typeface="Arial"/>
                <a:cs typeface="Arial" charset="0"/>
              </a:rPr>
              <a:t>†</a:t>
            </a:r>
          </a:p>
        </p:txBody>
      </p:sp>
      <p:sp>
        <p:nvSpPr>
          <p:cNvPr id="286" name="Text Box 360">
            <a:extLst>
              <a:ext uri="{FF2B5EF4-FFF2-40B4-BE49-F238E27FC236}">
                <a16:creationId xmlns:a16="http://schemas.microsoft.com/office/drawing/2014/main" id="{300214F7-AE77-4C1E-8DC4-9D516D6B89F1}"/>
              </a:ext>
            </a:extLst>
          </p:cNvPr>
          <p:cNvSpPr txBox="1">
            <a:spLocks noChangeArrowheads="1"/>
          </p:cNvSpPr>
          <p:nvPr/>
        </p:nvSpPr>
        <p:spPr bwMode="auto">
          <a:xfrm>
            <a:off x="9302528" y="4170191"/>
            <a:ext cx="91896" cy="162096"/>
          </a:xfrm>
          <a:prstGeom prst="rect">
            <a:avLst/>
          </a:prstGeom>
          <a:noFill/>
          <a:ln w="9525" algn="ctr">
            <a:noFill/>
            <a:miter lim="800000"/>
            <a:headEnd/>
            <a:tailEnd/>
          </a:ln>
          <a:effectLst/>
        </p:spPr>
        <p:txBody>
          <a:bodyPr wrap="square" lIns="9144" tIns="9144" rIns="9144" bIns="9144" anchor="ctr">
            <a:spAutoFit/>
          </a:bodyPr>
          <a:lstStyle/>
          <a:p>
            <a:pPr defTabSz="947738"/>
            <a:r>
              <a:rPr lang="en-US" sz="1400" baseline="30000">
                <a:latin typeface="Arial"/>
                <a:cs typeface="Arial" charset="0"/>
              </a:rPr>
              <a:t>†</a:t>
            </a:r>
          </a:p>
        </p:txBody>
      </p:sp>
      <p:grpSp>
        <p:nvGrpSpPr>
          <p:cNvPr id="287" name="Group 286">
            <a:extLst>
              <a:ext uri="{FF2B5EF4-FFF2-40B4-BE49-F238E27FC236}">
                <a16:creationId xmlns:a16="http://schemas.microsoft.com/office/drawing/2014/main" id="{17831000-5A71-4625-A6EE-18A52BC3004D}"/>
              </a:ext>
            </a:extLst>
          </p:cNvPr>
          <p:cNvGrpSpPr/>
          <p:nvPr/>
        </p:nvGrpSpPr>
        <p:grpSpPr>
          <a:xfrm>
            <a:off x="5952048" y="2057400"/>
            <a:ext cx="723308" cy="3455988"/>
            <a:chOff x="622223" y="2057400"/>
            <a:chExt cx="723308" cy="3455988"/>
          </a:xfrm>
        </p:grpSpPr>
        <p:sp>
          <p:nvSpPr>
            <p:cNvPr id="288" name="Line 29">
              <a:extLst>
                <a:ext uri="{FF2B5EF4-FFF2-40B4-BE49-F238E27FC236}">
                  <a16:creationId xmlns:a16="http://schemas.microsoft.com/office/drawing/2014/main" id="{EAE76E67-1187-4163-91E8-A178B18A7F29}"/>
                </a:ext>
              </a:extLst>
            </p:cNvPr>
            <p:cNvSpPr>
              <a:spLocks noChangeShapeType="1"/>
            </p:cNvSpPr>
            <p:nvPr/>
          </p:nvSpPr>
          <p:spPr bwMode="invGray">
            <a:xfrm>
              <a:off x="1345531" y="2114550"/>
              <a:ext cx="0" cy="3352800"/>
            </a:xfrm>
            <a:prstGeom prst="line">
              <a:avLst/>
            </a:prstGeom>
            <a:noFill/>
            <a:ln w="9525">
              <a:solidFill>
                <a:schemeClr val="tx1"/>
              </a:solidFill>
              <a:round/>
              <a:headEnd/>
              <a:tailEnd/>
            </a:ln>
            <a:effectLst/>
          </p:spPr>
          <p:txBody>
            <a:bodyPr/>
            <a:lstStyle/>
            <a:p>
              <a:endParaRPr lang="en-US">
                <a:latin typeface="Arial"/>
              </a:endParaRPr>
            </a:p>
          </p:txBody>
        </p:sp>
        <p:sp>
          <p:nvSpPr>
            <p:cNvPr id="289" name="Line 30">
              <a:extLst>
                <a:ext uri="{FF2B5EF4-FFF2-40B4-BE49-F238E27FC236}">
                  <a16:creationId xmlns:a16="http://schemas.microsoft.com/office/drawing/2014/main" id="{AEA1957C-6A7C-4FC8-80DA-B9B4EC6E0E48}"/>
                </a:ext>
              </a:extLst>
            </p:cNvPr>
            <p:cNvSpPr>
              <a:spLocks noChangeShapeType="1"/>
            </p:cNvSpPr>
            <p:nvPr/>
          </p:nvSpPr>
          <p:spPr bwMode="invGray">
            <a:xfrm>
              <a:off x="1261084" y="5372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0" name="Line 31">
              <a:extLst>
                <a:ext uri="{FF2B5EF4-FFF2-40B4-BE49-F238E27FC236}">
                  <a16:creationId xmlns:a16="http://schemas.microsoft.com/office/drawing/2014/main" id="{271B7438-00CD-4A68-A74E-290BB6782312}"/>
                </a:ext>
              </a:extLst>
            </p:cNvPr>
            <p:cNvSpPr>
              <a:spLocks noChangeShapeType="1"/>
            </p:cNvSpPr>
            <p:nvPr/>
          </p:nvSpPr>
          <p:spPr bwMode="invGray">
            <a:xfrm>
              <a:off x="1261084" y="515937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1" name="Line 32">
              <a:extLst>
                <a:ext uri="{FF2B5EF4-FFF2-40B4-BE49-F238E27FC236}">
                  <a16:creationId xmlns:a16="http://schemas.microsoft.com/office/drawing/2014/main" id="{C4896B68-FB8E-4A89-B5BA-BBE5B058CDA3}"/>
                </a:ext>
              </a:extLst>
            </p:cNvPr>
            <p:cNvSpPr>
              <a:spLocks noChangeShapeType="1"/>
            </p:cNvSpPr>
            <p:nvPr/>
          </p:nvSpPr>
          <p:spPr bwMode="invGray">
            <a:xfrm>
              <a:off x="1261084" y="494823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2" name="Line 33">
              <a:extLst>
                <a:ext uri="{FF2B5EF4-FFF2-40B4-BE49-F238E27FC236}">
                  <a16:creationId xmlns:a16="http://schemas.microsoft.com/office/drawing/2014/main" id="{BC86F790-9A3F-4651-9EB1-1474C194CAE4}"/>
                </a:ext>
              </a:extLst>
            </p:cNvPr>
            <p:cNvSpPr>
              <a:spLocks noChangeShapeType="1"/>
            </p:cNvSpPr>
            <p:nvPr/>
          </p:nvSpPr>
          <p:spPr bwMode="invGray">
            <a:xfrm>
              <a:off x="1261084" y="4737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3" name="Line 34">
              <a:extLst>
                <a:ext uri="{FF2B5EF4-FFF2-40B4-BE49-F238E27FC236}">
                  <a16:creationId xmlns:a16="http://schemas.microsoft.com/office/drawing/2014/main" id="{71C77287-FB7F-4C58-9363-4002A1D5FADC}"/>
                </a:ext>
              </a:extLst>
            </p:cNvPr>
            <p:cNvSpPr>
              <a:spLocks noChangeShapeType="1"/>
            </p:cNvSpPr>
            <p:nvPr/>
          </p:nvSpPr>
          <p:spPr bwMode="invGray">
            <a:xfrm>
              <a:off x="1261084" y="452596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4" name="Line 35">
              <a:extLst>
                <a:ext uri="{FF2B5EF4-FFF2-40B4-BE49-F238E27FC236}">
                  <a16:creationId xmlns:a16="http://schemas.microsoft.com/office/drawing/2014/main" id="{ED467436-CC5C-48A1-83AE-86117200FAF6}"/>
                </a:ext>
              </a:extLst>
            </p:cNvPr>
            <p:cNvSpPr>
              <a:spLocks noChangeShapeType="1"/>
            </p:cNvSpPr>
            <p:nvPr/>
          </p:nvSpPr>
          <p:spPr bwMode="invGray">
            <a:xfrm>
              <a:off x="1261084" y="4314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5" name="Line 36">
              <a:extLst>
                <a:ext uri="{FF2B5EF4-FFF2-40B4-BE49-F238E27FC236}">
                  <a16:creationId xmlns:a16="http://schemas.microsoft.com/office/drawing/2014/main" id="{13C7C6CA-66B2-4526-B2FF-2253A6D07C1F}"/>
                </a:ext>
              </a:extLst>
            </p:cNvPr>
            <p:cNvSpPr>
              <a:spLocks noChangeShapeType="1"/>
            </p:cNvSpPr>
            <p:nvPr/>
          </p:nvSpPr>
          <p:spPr bwMode="invGray">
            <a:xfrm>
              <a:off x="1261084" y="410210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6" name="Line 37">
              <a:extLst>
                <a:ext uri="{FF2B5EF4-FFF2-40B4-BE49-F238E27FC236}">
                  <a16:creationId xmlns:a16="http://schemas.microsoft.com/office/drawing/2014/main" id="{CBC45D27-D6D8-4875-8317-DD95E059B7E4}"/>
                </a:ext>
              </a:extLst>
            </p:cNvPr>
            <p:cNvSpPr>
              <a:spLocks noChangeShapeType="1"/>
            </p:cNvSpPr>
            <p:nvPr/>
          </p:nvSpPr>
          <p:spPr bwMode="invGray">
            <a:xfrm>
              <a:off x="1261084" y="389096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7" name="Line 38">
              <a:extLst>
                <a:ext uri="{FF2B5EF4-FFF2-40B4-BE49-F238E27FC236}">
                  <a16:creationId xmlns:a16="http://schemas.microsoft.com/office/drawing/2014/main" id="{E98CBEA6-BF2D-4D82-813A-3E7AB1BBDF6D}"/>
                </a:ext>
              </a:extLst>
            </p:cNvPr>
            <p:cNvSpPr>
              <a:spLocks noChangeShapeType="1"/>
            </p:cNvSpPr>
            <p:nvPr/>
          </p:nvSpPr>
          <p:spPr bwMode="invGray">
            <a:xfrm>
              <a:off x="1261084" y="3679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8" name="Line 39">
              <a:extLst>
                <a:ext uri="{FF2B5EF4-FFF2-40B4-BE49-F238E27FC236}">
                  <a16:creationId xmlns:a16="http://schemas.microsoft.com/office/drawing/2014/main" id="{432158CC-302F-4195-82E6-FEEB581E0089}"/>
                </a:ext>
              </a:extLst>
            </p:cNvPr>
            <p:cNvSpPr>
              <a:spLocks noChangeShapeType="1"/>
            </p:cNvSpPr>
            <p:nvPr/>
          </p:nvSpPr>
          <p:spPr bwMode="invGray">
            <a:xfrm>
              <a:off x="1261084" y="346868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299" name="Line 40">
              <a:extLst>
                <a:ext uri="{FF2B5EF4-FFF2-40B4-BE49-F238E27FC236}">
                  <a16:creationId xmlns:a16="http://schemas.microsoft.com/office/drawing/2014/main" id="{F345FD65-7E9A-4A87-8568-5A6BC5EF5ABB}"/>
                </a:ext>
              </a:extLst>
            </p:cNvPr>
            <p:cNvSpPr>
              <a:spLocks noChangeShapeType="1"/>
            </p:cNvSpPr>
            <p:nvPr/>
          </p:nvSpPr>
          <p:spPr bwMode="invGray">
            <a:xfrm>
              <a:off x="1224368" y="3257550"/>
              <a:ext cx="106477" cy="0"/>
            </a:xfrm>
            <a:prstGeom prst="line">
              <a:avLst/>
            </a:prstGeom>
            <a:noFill/>
            <a:ln w="9525">
              <a:solidFill>
                <a:schemeClr val="tx1"/>
              </a:solidFill>
              <a:round/>
              <a:headEnd/>
              <a:tailEnd/>
            </a:ln>
            <a:effectLst/>
          </p:spPr>
          <p:txBody>
            <a:bodyPr/>
            <a:lstStyle/>
            <a:p>
              <a:endParaRPr lang="en-US">
                <a:latin typeface="Arial"/>
              </a:endParaRPr>
            </a:p>
          </p:txBody>
        </p:sp>
        <p:sp>
          <p:nvSpPr>
            <p:cNvPr id="300" name="Line 41">
              <a:extLst>
                <a:ext uri="{FF2B5EF4-FFF2-40B4-BE49-F238E27FC236}">
                  <a16:creationId xmlns:a16="http://schemas.microsoft.com/office/drawing/2014/main" id="{7E3D109D-B2B5-4EEF-93C3-D596E96E5EA8}"/>
                </a:ext>
              </a:extLst>
            </p:cNvPr>
            <p:cNvSpPr>
              <a:spLocks noChangeShapeType="1"/>
            </p:cNvSpPr>
            <p:nvPr/>
          </p:nvSpPr>
          <p:spPr bwMode="invGray">
            <a:xfrm>
              <a:off x="1261084" y="304482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301" name="Line 42">
              <a:extLst>
                <a:ext uri="{FF2B5EF4-FFF2-40B4-BE49-F238E27FC236}">
                  <a16:creationId xmlns:a16="http://schemas.microsoft.com/office/drawing/2014/main" id="{BA13996B-E465-4315-8A45-E7B239D27F2A}"/>
                </a:ext>
              </a:extLst>
            </p:cNvPr>
            <p:cNvSpPr>
              <a:spLocks noChangeShapeType="1"/>
            </p:cNvSpPr>
            <p:nvPr/>
          </p:nvSpPr>
          <p:spPr bwMode="invGray">
            <a:xfrm>
              <a:off x="1261084" y="2833688"/>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302" name="Line 43">
              <a:extLst>
                <a:ext uri="{FF2B5EF4-FFF2-40B4-BE49-F238E27FC236}">
                  <a16:creationId xmlns:a16="http://schemas.microsoft.com/office/drawing/2014/main" id="{5A5DA850-8B43-4476-91BC-727C33931D4D}"/>
                </a:ext>
              </a:extLst>
            </p:cNvPr>
            <p:cNvSpPr>
              <a:spLocks noChangeShapeType="1"/>
            </p:cNvSpPr>
            <p:nvPr/>
          </p:nvSpPr>
          <p:spPr bwMode="invGray">
            <a:xfrm>
              <a:off x="1261084" y="2622550"/>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303" name="Line 44">
              <a:extLst>
                <a:ext uri="{FF2B5EF4-FFF2-40B4-BE49-F238E27FC236}">
                  <a16:creationId xmlns:a16="http://schemas.microsoft.com/office/drawing/2014/main" id="{0C1C17BC-A5B9-44EE-88BF-7A580F86C465}"/>
                </a:ext>
              </a:extLst>
            </p:cNvPr>
            <p:cNvSpPr>
              <a:spLocks noChangeShapeType="1"/>
            </p:cNvSpPr>
            <p:nvPr/>
          </p:nvSpPr>
          <p:spPr bwMode="invGray">
            <a:xfrm>
              <a:off x="1261084" y="2411413"/>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304" name="Line 45">
              <a:extLst>
                <a:ext uri="{FF2B5EF4-FFF2-40B4-BE49-F238E27FC236}">
                  <a16:creationId xmlns:a16="http://schemas.microsoft.com/office/drawing/2014/main" id="{D84DF9CE-78C0-4839-914D-A53907AF1FCC}"/>
                </a:ext>
              </a:extLst>
            </p:cNvPr>
            <p:cNvSpPr>
              <a:spLocks noChangeShapeType="1"/>
            </p:cNvSpPr>
            <p:nvPr/>
          </p:nvSpPr>
          <p:spPr bwMode="invGray">
            <a:xfrm>
              <a:off x="1261084" y="2200275"/>
              <a:ext cx="84447" cy="0"/>
            </a:xfrm>
            <a:prstGeom prst="line">
              <a:avLst/>
            </a:prstGeom>
            <a:noFill/>
            <a:ln w="9525">
              <a:solidFill>
                <a:schemeClr val="tx1"/>
              </a:solidFill>
              <a:round/>
              <a:headEnd/>
              <a:tailEnd/>
            </a:ln>
            <a:effectLst/>
          </p:spPr>
          <p:txBody>
            <a:bodyPr/>
            <a:lstStyle/>
            <a:p>
              <a:endParaRPr lang="en-US">
                <a:latin typeface="Arial"/>
              </a:endParaRPr>
            </a:p>
          </p:txBody>
        </p:sp>
        <p:sp>
          <p:nvSpPr>
            <p:cNvPr id="305" name="Text Box 46">
              <a:extLst>
                <a:ext uri="{FF2B5EF4-FFF2-40B4-BE49-F238E27FC236}">
                  <a16:creationId xmlns:a16="http://schemas.microsoft.com/office/drawing/2014/main" id="{7C1C13DA-4400-4374-B937-9CBA51A4F8A9}"/>
                </a:ext>
              </a:extLst>
            </p:cNvPr>
            <p:cNvSpPr txBox="1">
              <a:spLocks noChangeArrowheads="1"/>
            </p:cNvSpPr>
            <p:nvPr/>
          </p:nvSpPr>
          <p:spPr bwMode="auto">
            <a:xfrm>
              <a:off x="622223" y="20574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10</a:t>
              </a:r>
            </a:p>
          </p:txBody>
        </p:sp>
        <p:sp>
          <p:nvSpPr>
            <p:cNvPr id="306" name="Text Box 47">
              <a:extLst>
                <a:ext uri="{FF2B5EF4-FFF2-40B4-BE49-F238E27FC236}">
                  <a16:creationId xmlns:a16="http://schemas.microsoft.com/office/drawing/2014/main" id="{F55DA95B-799A-4EFA-BD39-C412488718F9}"/>
                </a:ext>
              </a:extLst>
            </p:cNvPr>
            <p:cNvSpPr txBox="1">
              <a:spLocks noChangeArrowheads="1"/>
            </p:cNvSpPr>
            <p:nvPr/>
          </p:nvSpPr>
          <p:spPr bwMode="auto">
            <a:xfrm>
              <a:off x="622223" y="52387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-5</a:t>
              </a:r>
            </a:p>
          </p:txBody>
        </p:sp>
        <p:sp>
          <p:nvSpPr>
            <p:cNvPr id="307" name="Text Box 48">
              <a:extLst>
                <a:ext uri="{FF2B5EF4-FFF2-40B4-BE49-F238E27FC236}">
                  <a16:creationId xmlns:a16="http://schemas.microsoft.com/office/drawing/2014/main" id="{F6DB853B-4281-411C-914D-10F6C00105E6}"/>
                </a:ext>
              </a:extLst>
            </p:cNvPr>
            <p:cNvSpPr txBox="1">
              <a:spLocks noChangeArrowheads="1"/>
            </p:cNvSpPr>
            <p:nvPr/>
          </p:nvSpPr>
          <p:spPr bwMode="auto">
            <a:xfrm>
              <a:off x="622223" y="50101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-4</a:t>
              </a:r>
            </a:p>
          </p:txBody>
        </p:sp>
        <p:sp>
          <p:nvSpPr>
            <p:cNvPr id="308" name="Text Box 49">
              <a:extLst>
                <a:ext uri="{FF2B5EF4-FFF2-40B4-BE49-F238E27FC236}">
                  <a16:creationId xmlns:a16="http://schemas.microsoft.com/office/drawing/2014/main" id="{155C5B25-282D-4E8C-B54D-8073F3F3056C}"/>
                </a:ext>
              </a:extLst>
            </p:cNvPr>
            <p:cNvSpPr txBox="1">
              <a:spLocks noChangeArrowheads="1"/>
            </p:cNvSpPr>
            <p:nvPr/>
          </p:nvSpPr>
          <p:spPr bwMode="auto">
            <a:xfrm>
              <a:off x="622223" y="22669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9</a:t>
              </a:r>
            </a:p>
          </p:txBody>
        </p:sp>
        <p:sp>
          <p:nvSpPr>
            <p:cNvPr id="309" name="Text Box 50">
              <a:extLst>
                <a:ext uri="{FF2B5EF4-FFF2-40B4-BE49-F238E27FC236}">
                  <a16:creationId xmlns:a16="http://schemas.microsoft.com/office/drawing/2014/main" id="{C472E41E-AD8C-4DEC-81D2-1BA1A028EB93}"/>
                </a:ext>
              </a:extLst>
            </p:cNvPr>
            <p:cNvSpPr txBox="1">
              <a:spLocks noChangeArrowheads="1"/>
            </p:cNvSpPr>
            <p:nvPr/>
          </p:nvSpPr>
          <p:spPr bwMode="auto">
            <a:xfrm>
              <a:off x="622223" y="24765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8</a:t>
              </a:r>
            </a:p>
          </p:txBody>
        </p:sp>
        <p:sp>
          <p:nvSpPr>
            <p:cNvPr id="310" name="Text Box 51">
              <a:extLst>
                <a:ext uri="{FF2B5EF4-FFF2-40B4-BE49-F238E27FC236}">
                  <a16:creationId xmlns:a16="http://schemas.microsoft.com/office/drawing/2014/main" id="{B050EB96-F1E3-482A-81D3-A79D58ABC3CB}"/>
                </a:ext>
              </a:extLst>
            </p:cNvPr>
            <p:cNvSpPr txBox="1">
              <a:spLocks noChangeArrowheads="1"/>
            </p:cNvSpPr>
            <p:nvPr/>
          </p:nvSpPr>
          <p:spPr bwMode="auto">
            <a:xfrm>
              <a:off x="622223" y="267652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7</a:t>
              </a:r>
            </a:p>
          </p:txBody>
        </p:sp>
        <p:sp>
          <p:nvSpPr>
            <p:cNvPr id="311" name="Text Box 52">
              <a:extLst>
                <a:ext uri="{FF2B5EF4-FFF2-40B4-BE49-F238E27FC236}">
                  <a16:creationId xmlns:a16="http://schemas.microsoft.com/office/drawing/2014/main" id="{72072E63-2EE8-402D-9DBA-50AAF3793A59}"/>
                </a:ext>
              </a:extLst>
            </p:cNvPr>
            <p:cNvSpPr txBox="1">
              <a:spLocks noChangeArrowheads="1"/>
            </p:cNvSpPr>
            <p:nvPr/>
          </p:nvSpPr>
          <p:spPr bwMode="auto">
            <a:xfrm>
              <a:off x="622223" y="28956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6</a:t>
              </a:r>
            </a:p>
          </p:txBody>
        </p:sp>
        <p:sp>
          <p:nvSpPr>
            <p:cNvPr id="312" name="Text Box 53">
              <a:extLst>
                <a:ext uri="{FF2B5EF4-FFF2-40B4-BE49-F238E27FC236}">
                  <a16:creationId xmlns:a16="http://schemas.microsoft.com/office/drawing/2014/main" id="{CF6C25F0-5C55-41CF-AF70-E70FD00C4415}"/>
                </a:ext>
              </a:extLst>
            </p:cNvPr>
            <p:cNvSpPr txBox="1">
              <a:spLocks noChangeArrowheads="1"/>
            </p:cNvSpPr>
            <p:nvPr/>
          </p:nvSpPr>
          <p:spPr bwMode="auto">
            <a:xfrm>
              <a:off x="622223" y="311467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5</a:t>
              </a:r>
            </a:p>
          </p:txBody>
        </p:sp>
        <p:sp>
          <p:nvSpPr>
            <p:cNvPr id="313" name="Text Box 54">
              <a:extLst>
                <a:ext uri="{FF2B5EF4-FFF2-40B4-BE49-F238E27FC236}">
                  <a16:creationId xmlns:a16="http://schemas.microsoft.com/office/drawing/2014/main" id="{465CE067-F03A-419C-94E9-C7CC29D94B8E}"/>
                </a:ext>
              </a:extLst>
            </p:cNvPr>
            <p:cNvSpPr txBox="1">
              <a:spLocks noChangeArrowheads="1"/>
            </p:cNvSpPr>
            <p:nvPr/>
          </p:nvSpPr>
          <p:spPr bwMode="auto">
            <a:xfrm>
              <a:off x="622223" y="33337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4</a:t>
              </a:r>
            </a:p>
          </p:txBody>
        </p:sp>
        <p:sp>
          <p:nvSpPr>
            <p:cNvPr id="314" name="Text Box 55">
              <a:extLst>
                <a:ext uri="{FF2B5EF4-FFF2-40B4-BE49-F238E27FC236}">
                  <a16:creationId xmlns:a16="http://schemas.microsoft.com/office/drawing/2014/main" id="{5A03E1AB-49CB-42C6-9E6F-038ED03EE6BA}"/>
                </a:ext>
              </a:extLst>
            </p:cNvPr>
            <p:cNvSpPr txBox="1">
              <a:spLocks noChangeArrowheads="1"/>
            </p:cNvSpPr>
            <p:nvPr/>
          </p:nvSpPr>
          <p:spPr bwMode="auto">
            <a:xfrm>
              <a:off x="622223" y="35433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3</a:t>
              </a:r>
            </a:p>
          </p:txBody>
        </p:sp>
        <p:sp>
          <p:nvSpPr>
            <p:cNvPr id="315" name="Text Box 56">
              <a:extLst>
                <a:ext uri="{FF2B5EF4-FFF2-40B4-BE49-F238E27FC236}">
                  <a16:creationId xmlns:a16="http://schemas.microsoft.com/office/drawing/2014/main" id="{D214F689-C991-4EF4-89CC-3E4A318E175E}"/>
                </a:ext>
              </a:extLst>
            </p:cNvPr>
            <p:cNvSpPr txBox="1">
              <a:spLocks noChangeArrowheads="1"/>
            </p:cNvSpPr>
            <p:nvPr/>
          </p:nvSpPr>
          <p:spPr bwMode="auto">
            <a:xfrm>
              <a:off x="622223" y="374332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2</a:t>
              </a:r>
            </a:p>
          </p:txBody>
        </p:sp>
        <p:sp>
          <p:nvSpPr>
            <p:cNvPr id="316" name="Text Box 57">
              <a:extLst>
                <a:ext uri="{FF2B5EF4-FFF2-40B4-BE49-F238E27FC236}">
                  <a16:creationId xmlns:a16="http://schemas.microsoft.com/office/drawing/2014/main" id="{F0D9AF4F-5305-431B-AC2D-A3E88B7E9A45}"/>
                </a:ext>
              </a:extLst>
            </p:cNvPr>
            <p:cNvSpPr txBox="1">
              <a:spLocks noChangeArrowheads="1"/>
            </p:cNvSpPr>
            <p:nvPr/>
          </p:nvSpPr>
          <p:spPr bwMode="auto">
            <a:xfrm>
              <a:off x="622223" y="3952875"/>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a:t>
              </a:r>
            </a:p>
          </p:txBody>
        </p:sp>
        <p:sp>
          <p:nvSpPr>
            <p:cNvPr id="317" name="Text Box 58">
              <a:extLst>
                <a:ext uri="{FF2B5EF4-FFF2-40B4-BE49-F238E27FC236}">
                  <a16:creationId xmlns:a16="http://schemas.microsoft.com/office/drawing/2014/main" id="{C9452D79-5422-4EEB-A959-470E8DD6BAB1}"/>
                </a:ext>
              </a:extLst>
            </p:cNvPr>
            <p:cNvSpPr txBox="1">
              <a:spLocks noChangeArrowheads="1"/>
            </p:cNvSpPr>
            <p:nvPr/>
          </p:nvSpPr>
          <p:spPr bwMode="auto">
            <a:xfrm>
              <a:off x="622223" y="4173538"/>
              <a:ext cx="704950" cy="274637"/>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0</a:t>
              </a:r>
            </a:p>
          </p:txBody>
        </p:sp>
        <p:sp>
          <p:nvSpPr>
            <p:cNvPr id="318" name="Text Box 59">
              <a:extLst>
                <a:ext uri="{FF2B5EF4-FFF2-40B4-BE49-F238E27FC236}">
                  <a16:creationId xmlns:a16="http://schemas.microsoft.com/office/drawing/2014/main" id="{0BC43EFB-E405-4F57-B1AC-3273D4352A52}"/>
                </a:ext>
              </a:extLst>
            </p:cNvPr>
            <p:cNvSpPr txBox="1">
              <a:spLocks noChangeArrowheads="1"/>
            </p:cNvSpPr>
            <p:nvPr/>
          </p:nvSpPr>
          <p:spPr bwMode="auto">
            <a:xfrm>
              <a:off x="622223" y="43815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-1</a:t>
              </a:r>
            </a:p>
          </p:txBody>
        </p:sp>
        <p:sp>
          <p:nvSpPr>
            <p:cNvPr id="319" name="Text Box 60">
              <a:extLst>
                <a:ext uri="{FF2B5EF4-FFF2-40B4-BE49-F238E27FC236}">
                  <a16:creationId xmlns:a16="http://schemas.microsoft.com/office/drawing/2014/main" id="{BDC21368-C070-48C1-9D70-2C41DFD9F967}"/>
                </a:ext>
              </a:extLst>
            </p:cNvPr>
            <p:cNvSpPr txBox="1">
              <a:spLocks noChangeArrowheads="1"/>
            </p:cNvSpPr>
            <p:nvPr/>
          </p:nvSpPr>
          <p:spPr bwMode="auto">
            <a:xfrm>
              <a:off x="622223" y="459105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-2</a:t>
              </a:r>
            </a:p>
          </p:txBody>
        </p:sp>
        <p:sp>
          <p:nvSpPr>
            <p:cNvPr id="320" name="Text Box 61">
              <a:extLst>
                <a:ext uri="{FF2B5EF4-FFF2-40B4-BE49-F238E27FC236}">
                  <a16:creationId xmlns:a16="http://schemas.microsoft.com/office/drawing/2014/main" id="{704179AB-E178-460F-9E2E-AE8FAE3F3792}"/>
                </a:ext>
              </a:extLst>
            </p:cNvPr>
            <p:cNvSpPr txBox="1">
              <a:spLocks noChangeArrowheads="1"/>
            </p:cNvSpPr>
            <p:nvPr/>
          </p:nvSpPr>
          <p:spPr bwMode="auto">
            <a:xfrm>
              <a:off x="622223" y="4800600"/>
              <a:ext cx="704950" cy="274638"/>
            </a:xfrm>
            <a:prstGeom prst="rect">
              <a:avLst/>
            </a:prstGeom>
            <a:noFill/>
            <a:ln w="19050" algn="ctr">
              <a:noFill/>
              <a:miter lim="800000"/>
              <a:headEnd/>
              <a:tailEnd/>
            </a:ln>
            <a:effectLst/>
          </p:spPr>
          <p:txBody>
            <a:bodyPr>
              <a:spAutoFit/>
            </a:bodyPr>
            <a:lstStyle/>
            <a:p>
              <a:pPr algn="r">
                <a:spcBef>
                  <a:spcPct val="50000"/>
                </a:spcBef>
              </a:pPr>
              <a:r>
                <a:rPr lang="en-US" sz="1200">
                  <a:latin typeface="Arial"/>
                </a:rPr>
                <a:t>-3</a:t>
              </a:r>
            </a:p>
          </p:txBody>
        </p:sp>
      </p:grpSp>
      <p:sp>
        <p:nvSpPr>
          <p:cNvPr id="321" name="Text Box 399">
            <a:extLst>
              <a:ext uri="{FF2B5EF4-FFF2-40B4-BE49-F238E27FC236}">
                <a16:creationId xmlns:a16="http://schemas.microsoft.com/office/drawing/2014/main" id="{9CEC723E-61A6-4E50-95B9-3D6BC041E019}"/>
              </a:ext>
            </a:extLst>
          </p:cNvPr>
          <p:cNvSpPr txBox="1">
            <a:spLocks noChangeAspect="1" noChangeArrowheads="1"/>
          </p:cNvSpPr>
          <p:nvPr/>
        </p:nvSpPr>
        <p:spPr bwMode="auto">
          <a:xfrm rot="16200000">
            <a:off x="1378392" y="3752585"/>
            <a:ext cx="1976823" cy="286232"/>
          </a:xfrm>
          <a:prstGeom prst="rect">
            <a:avLst/>
          </a:prstGeom>
          <a:noFill/>
          <a:ln w="28575" algn="ctr">
            <a:noFill/>
            <a:miter lim="800000"/>
            <a:headEnd/>
            <a:tailEnd/>
          </a:ln>
        </p:spPr>
        <p:txBody>
          <a:bodyPr wrap="none">
            <a:spAutoFit/>
          </a:bodyPr>
          <a:lstStyle/>
          <a:p>
            <a:pPr algn="ctr" fontAlgn="base">
              <a:lnSpc>
                <a:spcPct val="90000"/>
              </a:lnSpc>
              <a:spcBef>
                <a:spcPct val="0"/>
              </a:spcBef>
              <a:spcAft>
                <a:spcPct val="0"/>
              </a:spcAft>
            </a:pPr>
            <a:r>
              <a:rPr lang="en-US" sz="1400" dirty="0">
                <a:latin typeface="Arial"/>
              </a:rPr>
              <a:t>% </a:t>
            </a:r>
            <a:r>
              <a:rPr lang="en-US" sz="1400" dirty="0" err="1">
                <a:latin typeface="Arial"/>
              </a:rPr>
              <a:t>Änderung</a:t>
            </a:r>
            <a:r>
              <a:rPr lang="en-US" sz="1400" dirty="0">
                <a:latin typeface="Arial"/>
              </a:rPr>
              <a:t> der BMD </a:t>
            </a:r>
            <a:endParaRPr lang="en-US" sz="1400" dirty="0">
              <a:latin typeface="Arial"/>
              <a:cs typeface="Arial" charset="0"/>
            </a:endParaRPr>
          </a:p>
        </p:txBody>
      </p:sp>
      <p:sp>
        <p:nvSpPr>
          <p:cNvPr id="323" name="Text Placeholder 4">
            <a:extLst>
              <a:ext uri="{FF2B5EF4-FFF2-40B4-BE49-F238E27FC236}">
                <a16:creationId xmlns:a16="http://schemas.microsoft.com/office/drawing/2014/main" id="{430B22E1-0B2E-4694-9CE8-D5747AF8F132}"/>
              </a:ext>
            </a:extLst>
          </p:cNvPr>
          <p:cNvSpPr txBox="1">
            <a:spLocks/>
          </p:cNvSpPr>
          <p:nvPr/>
        </p:nvSpPr>
        <p:spPr bwMode="gray">
          <a:xfrm>
            <a:off x="327997" y="3606801"/>
            <a:ext cx="8750808" cy="62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0" marR="0" lvl="0" indent="0" algn="l" defTabSz="914400" rtl="0" eaLnBrk="0" fontAlgn="base" latinLnBrk="0" hangingPunct="0">
              <a:lnSpc>
                <a:spcPct val="90000"/>
              </a:lnSpc>
              <a:spcBef>
                <a:spcPts val="0"/>
              </a:spcBef>
              <a:spcAft>
                <a:spcPct val="0"/>
              </a:spcAft>
              <a:buClr>
                <a:srgbClr val="006FAC"/>
              </a:buClr>
              <a:buSzTx/>
              <a:buFontTx/>
              <a:buNone/>
              <a:tabLst/>
              <a:defRPr/>
            </a:pPr>
            <a:endParaRPr lang="en-US" sz="900" i="1" dirty="0">
              <a:solidFill>
                <a:schemeClr val="tx1"/>
              </a:solidFill>
              <a:latin typeface="Arial"/>
            </a:endParaRPr>
          </a:p>
        </p:txBody>
      </p:sp>
      <p:sp>
        <p:nvSpPr>
          <p:cNvPr id="325" name="Text Placeholder 7">
            <a:extLst>
              <a:ext uri="{FF2B5EF4-FFF2-40B4-BE49-F238E27FC236}">
                <a16:creationId xmlns:a16="http://schemas.microsoft.com/office/drawing/2014/main" id="{FE9CD306-CB40-4A27-83E8-65D74D01160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lvl="0">
              <a:lnSpc>
                <a:spcPct val="100000"/>
              </a:lnSpc>
              <a:buClr>
                <a:srgbClr val="006FAC"/>
              </a:buClr>
              <a:defRPr/>
            </a:pPr>
            <a:r>
              <a:rPr lang="en-US" sz="900" dirty="0">
                <a:solidFill>
                  <a:schemeClr val="tx1"/>
                </a:solidFill>
              </a:rPr>
              <a:t>† p ≤ 0.0071 vs Placebo. </a:t>
            </a:r>
            <a:br>
              <a:rPr lang="en-US" sz="900" dirty="0">
                <a:solidFill>
                  <a:schemeClr val="tx1"/>
                </a:solidFill>
              </a:rPr>
            </a:br>
            <a:r>
              <a:rPr lang="en-US" sz="900" dirty="0">
                <a:solidFill>
                  <a:schemeClr val="tx1"/>
                </a:solidFill>
              </a:rPr>
              <a:t>BL=baseline; BMD= </a:t>
            </a:r>
            <a:r>
              <a:rPr lang="en-US" sz="900" dirty="0" err="1">
                <a:solidFill>
                  <a:schemeClr val="tx1"/>
                </a:solidFill>
              </a:rPr>
              <a:t>Knochendichte</a:t>
            </a:r>
            <a:r>
              <a:rPr lang="en-US" sz="900" dirty="0">
                <a:solidFill>
                  <a:schemeClr val="tx1"/>
                </a:solidFill>
              </a:rPr>
              <a:t> (bone mineral density); </a:t>
            </a:r>
            <a:r>
              <a:rPr lang="en-US" sz="900" dirty="0" err="1">
                <a:solidFill>
                  <a:schemeClr val="tx1"/>
                </a:solidFill>
              </a:rPr>
              <a:t>Dargestellt</a:t>
            </a:r>
            <a:r>
              <a:rPr lang="en-US" sz="900" dirty="0">
                <a:solidFill>
                  <a:schemeClr val="tx1"/>
                </a:solidFill>
              </a:rPr>
              <a:t> </a:t>
            </a:r>
            <a:r>
              <a:rPr lang="en-US" sz="900" dirty="0" err="1">
                <a:solidFill>
                  <a:schemeClr val="tx1"/>
                </a:solidFill>
              </a:rPr>
              <a:t>sind</a:t>
            </a:r>
            <a:r>
              <a:rPr lang="en-US" sz="900" dirty="0">
                <a:solidFill>
                  <a:schemeClr val="tx1"/>
                </a:solidFill>
              </a:rPr>
              <a:t> Least-Square Means (+/- 95% KI)</a:t>
            </a:r>
          </a:p>
          <a:p>
            <a:pPr marL="61913" lvl="0" indent="-61913">
              <a:lnSpc>
                <a:spcPct val="100000"/>
              </a:lnSpc>
              <a:buClr>
                <a:srgbClr val="006FAC"/>
              </a:buClr>
              <a:defRPr/>
            </a:pPr>
            <a:endParaRPr lang="en-US" sz="900" dirty="0">
              <a:solidFill>
                <a:schemeClr val="tx1"/>
              </a:solidFill>
            </a:endParaRPr>
          </a:p>
          <a:p>
            <a:pPr marL="61913" lvl="0" indent="-61913">
              <a:lnSpc>
                <a:spcPct val="100000"/>
              </a:lnSpc>
              <a:buClr>
                <a:srgbClr val="006FAC"/>
              </a:buClr>
              <a:defRPr/>
            </a:pPr>
            <a:r>
              <a:rPr lang="en-US" sz="900" dirty="0" err="1">
                <a:solidFill>
                  <a:schemeClr val="tx1"/>
                </a:solidFill>
              </a:rPr>
              <a:t>Adaptiert</a:t>
            </a:r>
            <a:r>
              <a:rPr lang="en-US" sz="900" dirty="0">
                <a:solidFill>
                  <a:schemeClr val="tx1"/>
                </a:solidFill>
              </a:rPr>
              <a:t> von: Bone HG, et al. J Clin Endocrinol </a:t>
            </a:r>
            <a:r>
              <a:rPr lang="en-US" sz="900" dirty="0" err="1">
                <a:solidFill>
                  <a:schemeClr val="tx1"/>
                </a:solidFill>
              </a:rPr>
              <a:t>Metab</a:t>
            </a:r>
            <a:r>
              <a:rPr lang="en-US" sz="900" dirty="0">
                <a:solidFill>
                  <a:schemeClr val="tx1"/>
                </a:solidFill>
              </a:rPr>
              <a:t>. 2011;96:972-980.</a:t>
            </a:r>
          </a:p>
        </p:txBody>
      </p:sp>
    </p:spTree>
    <p:extLst>
      <p:ext uri="{BB962C8B-B14F-4D97-AF65-F5344CB8AC3E}">
        <p14:creationId xmlns:p14="http://schemas.microsoft.com/office/powerpoint/2010/main" val="2385378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7">
            <a:extLst>
              <a:ext uri="{FF2B5EF4-FFF2-40B4-BE49-F238E27FC236}">
                <a16:creationId xmlns:a16="http://schemas.microsoft.com/office/drawing/2014/main" id="{2ECF1806-5872-4B1D-BAA5-9E45101DD94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lvl="0" indent="-61913">
              <a:buClr>
                <a:srgbClr val="006FAC"/>
              </a:buClr>
              <a:defRPr/>
            </a:pPr>
            <a:endParaRPr lang="en-US" sz="900" dirty="0">
              <a:solidFill>
                <a:schemeClr val="tx1"/>
              </a:solidFill>
            </a:endParaRPr>
          </a:p>
          <a:p>
            <a:pPr marL="61913" lvl="0" indent="-61913">
              <a:buClr>
                <a:srgbClr val="006FAC"/>
              </a:buClr>
              <a:defRPr/>
            </a:pPr>
            <a:r>
              <a:rPr lang="en-US" sz="900" dirty="0" err="1">
                <a:solidFill>
                  <a:schemeClr val="tx1"/>
                </a:solidFill>
              </a:rPr>
              <a:t>Adaptiert</a:t>
            </a:r>
            <a:r>
              <a:rPr lang="en-US" sz="900" dirty="0">
                <a:solidFill>
                  <a:schemeClr val="tx1"/>
                </a:solidFill>
              </a:rPr>
              <a:t> von: Bone HG, et al. J Clin Endocrinol </a:t>
            </a:r>
            <a:r>
              <a:rPr lang="en-US" sz="900" dirty="0" err="1">
                <a:solidFill>
                  <a:schemeClr val="tx1"/>
                </a:solidFill>
              </a:rPr>
              <a:t>Metab</a:t>
            </a:r>
            <a:r>
              <a:rPr lang="en-US" sz="900" dirty="0">
                <a:solidFill>
                  <a:schemeClr val="tx1"/>
                </a:solidFill>
              </a:rPr>
              <a:t>. 2011;96:972-980.</a:t>
            </a:r>
          </a:p>
        </p:txBody>
      </p:sp>
      <p:sp>
        <p:nvSpPr>
          <p:cNvPr id="2" name="Title 1">
            <a:extLst>
              <a:ext uri="{FF2B5EF4-FFF2-40B4-BE49-F238E27FC236}">
                <a16:creationId xmlns:a16="http://schemas.microsoft.com/office/drawing/2014/main" id="{B6244667-C319-404A-963C-62E88B278B40}"/>
              </a:ext>
            </a:extLst>
          </p:cNvPr>
          <p:cNvSpPr>
            <a:spLocks noGrp="1"/>
          </p:cNvSpPr>
          <p:nvPr>
            <p:ph type="title"/>
          </p:nvPr>
        </p:nvSpPr>
        <p:spPr>
          <a:xfrm>
            <a:off x="805656" y="-355921"/>
            <a:ext cx="11129433" cy="1282700"/>
          </a:xfrm>
        </p:spPr>
        <p:txBody>
          <a:bodyPr/>
          <a:lstStyle/>
          <a:p>
            <a:r>
              <a:rPr lang="de-AT" dirty="0"/>
              <a:t>FREEDOM Studienprofil</a:t>
            </a:r>
            <a:endParaRPr lang="de-AT" b="1" dirty="0"/>
          </a:p>
        </p:txBody>
      </p:sp>
      <p:sp>
        <p:nvSpPr>
          <p:cNvPr id="4" name="Rectangle 3">
            <a:extLst>
              <a:ext uri="{FF2B5EF4-FFF2-40B4-BE49-F238E27FC236}">
                <a16:creationId xmlns:a16="http://schemas.microsoft.com/office/drawing/2014/main" id="{CB224DF8-5D60-4530-9322-8838F8AE4D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43331B8C-430D-4F12-A2AA-519C8D8923F9}"/>
              </a:ext>
            </a:extLst>
          </p:cNvPr>
          <p:cNvSpPr/>
          <p:nvPr/>
        </p:nvSpPr>
        <p:spPr bwMode="auto">
          <a:xfrm>
            <a:off x="1770538" y="1310864"/>
            <a:ext cx="8650923" cy="1746222"/>
          </a:xfrm>
          <a:prstGeom prst="rect">
            <a:avLst/>
          </a:prstGeom>
          <a:solidFill>
            <a:schemeClr val="bg2">
              <a:alpha val="54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effectLst/>
              <a:latin typeface="Arial" pitchFamily="34" charset="0"/>
            </a:endParaRPr>
          </a:p>
        </p:txBody>
      </p:sp>
      <p:sp>
        <p:nvSpPr>
          <p:cNvPr id="7" name="Rectangle 299">
            <a:extLst>
              <a:ext uri="{FF2B5EF4-FFF2-40B4-BE49-F238E27FC236}">
                <a16:creationId xmlns:a16="http://schemas.microsoft.com/office/drawing/2014/main" id="{0339FF92-04CA-4C9F-991D-BD93D104498D}"/>
              </a:ext>
            </a:extLst>
          </p:cNvPr>
          <p:cNvSpPr>
            <a:spLocks noChangeArrowheads="1"/>
          </p:cNvSpPr>
          <p:nvPr/>
        </p:nvSpPr>
        <p:spPr bwMode="auto">
          <a:xfrm>
            <a:off x="1760240" y="3767097"/>
            <a:ext cx="8661221" cy="2439482"/>
          </a:xfrm>
          <a:prstGeom prst="rect">
            <a:avLst/>
          </a:prstGeom>
          <a:solidFill>
            <a:schemeClr val="bg2">
              <a:alpha val="54000"/>
            </a:schemeClr>
          </a:solidFill>
          <a:ln w="12700" algn="ctr">
            <a:noFill/>
            <a:round/>
            <a:headEnd/>
            <a:tailEnd/>
          </a:ln>
        </p:spPr>
        <p:txBody>
          <a:bodyPr lIns="45720" rIns="45720" anchor="ctr" anchorCtr="1"/>
          <a:lstStyle/>
          <a:p>
            <a:endParaRPr lang="en-GB" dirty="0"/>
          </a:p>
        </p:txBody>
      </p:sp>
      <p:sp>
        <p:nvSpPr>
          <p:cNvPr id="8" name="Rectangle 108">
            <a:extLst>
              <a:ext uri="{FF2B5EF4-FFF2-40B4-BE49-F238E27FC236}">
                <a16:creationId xmlns:a16="http://schemas.microsoft.com/office/drawing/2014/main" id="{F03FA9A0-226E-4875-AABD-20227037AD2E}"/>
              </a:ext>
            </a:extLst>
          </p:cNvPr>
          <p:cNvSpPr>
            <a:spLocks noChangeArrowheads="1"/>
          </p:cNvSpPr>
          <p:nvPr/>
        </p:nvSpPr>
        <p:spPr bwMode="auto">
          <a:xfrm>
            <a:off x="4692206" y="1346582"/>
            <a:ext cx="2807586" cy="324000"/>
          </a:xfrm>
          <a:prstGeom prst="rect">
            <a:avLst/>
          </a:prstGeom>
          <a:solidFill>
            <a:schemeClr val="accent1"/>
          </a:solidFill>
          <a:ln w="11113" cap="flat">
            <a:solidFill>
              <a:schemeClr val="accent1"/>
            </a:solidFill>
            <a:prstDash val="solid"/>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GB" altLang="en-US" sz="1400" b="1" dirty="0">
                <a:solidFill>
                  <a:schemeClr val="bg1"/>
                </a:solidFill>
                <a:latin typeface="Arial" panose="020B0604020202020204" pitchFamily="34" charset="0"/>
              </a:rPr>
              <a:t>7808 enrolled in FREEDOM</a:t>
            </a:r>
          </a:p>
        </p:txBody>
      </p:sp>
      <p:sp>
        <p:nvSpPr>
          <p:cNvPr id="9" name="Rectangle 110">
            <a:extLst>
              <a:ext uri="{FF2B5EF4-FFF2-40B4-BE49-F238E27FC236}">
                <a16:creationId xmlns:a16="http://schemas.microsoft.com/office/drawing/2014/main" id="{6C3195AD-BFDE-45EA-937A-964CF252F146}"/>
              </a:ext>
            </a:extLst>
          </p:cNvPr>
          <p:cNvSpPr>
            <a:spLocks noChangeArrowheads="1"/>
          </p:cNvSpPr>
          <p:nvPr/>
        </p:nvSpPr>
        <p:spPr bwMode="auto">
          <a:xfrm>
            <a:off x="1837859" y="1362900"/>
            <a:ext cx="1024319"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altLang="en-US" sz="1600" b="1" i="0" u="none" strike="noStrike" cap="none" normalizeH="0" baseline="0" dirty="0">
                <a:ln>
                  <a:noFill/>
                </a:ln>
                <a:effectLst/>
                <a:latin typeface="Arial" panose="020B0604020202020204" pitchFamily="34" charset="0"/>
              </a:rPr>
              <a:t>FREEDOM</a:t>
            </a:r>
          </a:p>
        </p:txBody>
      </p:sp>
      <p:sp>
        <p:nvSpPr>
          <p:cNvPr id="10" name="Rectangle 111">
            <a:extLst>
              <a:ext uri="{FF2B5EF4-FFF2-40B4-BE49-F238E27FC236}">
                <a16:creationId xmlns:a16="http://schemas.microsoft.com/office/drawing/2014/main" id="{52BA19F5-4D57-4CC1-996F-669BB945621B}"/>
              </a:ext>
            </a:extLst>
          </p:cNvPr>
          <p:cNvSpPr>
            <a:spLocks noChangeArrowheads="1"/>
          </p:cNvSpPr>
          <p:nvPr/>
        </p:nvSpPr>
        <p:spPr bwMode="auto">
          <a:xfrm>
            <a:off x="1837859" y="3811677"/>
            <a:ext cx="979435"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altLang="en-US" sz="1600" b="1" i="0" u="none" strike="noStrike" cap="none" normalizeH="0" baseline="0" dirty="0">
                <a:ln>
                  <a:noFill/>
                </a:ln>
                <a:effectLst/>
                <a:latin typeface="Arial" panose="020B0604020202020204" pitchFamily="34" charset="0"/>
              </a:rPr>
              <a:t>Extension</a:t>
            </a:r>
          </a:p>
        </p:txBody>
      </p:sp>
      <p:sp>
        <p:nvSpPr>
          <p:cNvPr id="11" name="Rectangle 108">
            <a:extLst>
              <a:ext uri="{FF2B5EF4-FFF2-40B4-BE49-F238E27FC236}">
                <a16:creationId xmlns:a16="http://schemas.microsoft.com/office/drawing/2014/main" id="{DA2D925C-0D44-46DC-BDBD-55BBC982CE0E}"/>
              </a:ext>
            </a:extLst>
          </p:cNvPr>
          <p:cNvSpPr>
            <a:spLocks noChangeArrowheads="1"/>
          </p:cNvSpPr>
          <p:nvPr/>
        </p:nvSpPr>
        <p:spPr bwMode="auto">
          <a:xfrm>
            <a:off x="6160633" y="1938673"/>
            <a:ext cx="3484800" cy="295200"/>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GB" altLang="en-US" sz="1400" dirty="0">
                <a:latin typeface="Arial" panose="020B0604020202020204" pitchFamily="34" charset="0"/>
              </a:rPr>
              <a:t>3906 randomly assigned to placebo</a:t>
            </a:r>
          </a:p>
        </p:txBody>
      </p:sp>
      <p:sp>
        <p:nvSpPr>
          <p:cNvPr id="12" name="Rectangle 11">
            <a:extLst>
              <a:ext uri="{FF2B5EF4-FFF2-40B4-BE49-F238E27FC236}">
                <a16:creationId xmlns:a16="http://schemas.microsoft.com/office/drawing/2014/main" id="{AB400BDE-94F6-4971-90E4-CF0964955741}"/>
              </a:ext>
            </a:extLst>
          </p:cNvPr>
          <p:cNvSpPr>
            <a:spLocks noChangeArrowheads="1"/>
          </p:cNvSpPr>
          <p:nvPr/>
        </p:nvSpPr>
        <p:spPr bwMode="auto">
          <a:xfrm>
            <a:off x="2517290" y="1938672"/>
            <a:ext cx="3485419" cy="293979"/>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GB" altLang="en-US" sz="1400" dirty="0">
                <a:latin typeface="Arial" panose="020B0604020202020204" pitchFamily="34" charset="0"/>
              </a:rPr>
              <a:t>3902 randomly assigned to denosumab</a:t>
            </a:r>
          </a:p>
        </p:txBody>
      </p:sp>
      <p:sp>
        <p:nvSpPr>
          <p:cNvPr id="13" name="Rectangle 108">
            <a:extLst>
              <a:ext uri="{FF2B5EF4-FFF2-40B4-BE49-F238E27FC236}">
                <a16:creationId xmlns:a16="http://schemas.microsoft.com/office/drawing/2014/main" id="{19CE75B9-D629-4344-BB3C-FFC4554B4FC9}"/>
              </a:ext>
            </a:extLst>
          </p:cNvPr>
          <p:cNvSpPr>
            <a:spLocks noChangeArrowheads="1"/>
          </p:cNvSpPr>
          <p:nvPr/>
        </p:nvSpPr>
        <p:spPr bwMode="auto">
          <a:xfrm>
            <a:off x="8386460" y="2327461"/>
            <a:ext cx="1584000" cy="216000"/>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200" dirty="0">
                <a:latin typeface="Arial" panose="020B0604020202020204" pitchFamily="34" charset="0"/>
              </a:rPr>
              <a:t>700 </a:t>
            </a:r>
            <a:r>
              <a:rPr lang="en-GB" altLang="en-US" sz="1200" dirty="0"/>
              <a:t>discontinued</a:t>
            </a:r>
          </a:p>
        </p:txBody>
      </p:sp>
      <p:sp>
        <p:nvSpPr>
          <p:cNvPr id="14" name="Rectangle 108">
            <a:extLst>
              <a:ext uri="{FF2B5EF4-FFF2-40B4-BE49-F238E27FC236}">
                <a16:creationId xmlns:a16="http://schemas.microsoft.com/office/drawing/2014/main" id="{9967E4C2-A66E-468B-9DB0-0D807F0A93E3}"/>
              </a:ext>
            </a:extLst>
          </p:cNvPr>
          <p:cNvSpPr>
            <a:spLocks noChangeArrowheads="1"/>
          </p:cNvSpPr>
          <p:nvPr/>
        </p:nvSpPr>
        <p:spPr bwMode="auto">
          <a:xfrm>
            <a:off x="2192790" y="2327461"/>
            <a:ext cx="1584000" cy="216000"/>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200" dirty="0">
                <a:latin typeface="Arial" panose="020B0604020202020204" pitchFamily="34" charset="0"/>
              </a:rPr>
              <a:t>630 </a:t>
            </a:r>
            <a:r>
              <a:rPr lang="en-GB" altLang="en-US" sz="1200" dirty="0"/>
              <a:t>discontinued</a:t>
            </a:r>
          </a:p>
        </p:txBody>
      </p:sp>
      <p:sp>
        <p:nvSpPr>
          <p:cNvPr id="15" name="Rectangle 108">
            <a:extLst>
              <a:ext uri="{FF2B5EF4-FFF2-40B4-BE49-F238E27FC236}">
                <a16:creationId xmlns:a16="http://schemas.microsoft.com/office/drawing/2014/main" id="{84F66770-3220-4DA0-93DD-C308C73ED674}"/>
              </a:ext>
            </a:extLst>
          </p:cNvPr>
          <p:cNvSpPr>
            <a:spLocks noChangeArrowheads="1"/>
          </p:cNvSpPr>
          <p:nvPr/>
        </p:nvSpPr>
        <p:spPr bwMode="auto">
          <a:xfrm>
            <a:off x="6841033" y="2668491"/>
            <a:ext cx="2124000" cy="288000"/>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3206 completed</a:t>
            </a:r>
            <a:endParaRPr lang="en-GB" altLang="en-US" sz="1400" dirty="0"/>
          </a:p>
        </p:txBody>
      </p:sp>
      <p:sp>
        <p:nvSpPr>
          <p:cNvPr id="16" name="Rectangle 108">
            <a:extLst>
              <a:ext uri="{FF2B5EF4-FFF2-40B4-BE49-F238E27FC236}">
                <a16:creationId xmlns:a16="http://schemas.microsoft.com/office/drawing/2014/main" id="{6B5F11BF-4CD0-4B5C-9501-FAF2FD850728}"/>
              </a:ext>
            </a:extLst>
          </p:cNvPr>
          <p:cNvSpPr>
            <a:spLocks noChangeArrowheads="1"/>
          </p:cNvSpPr>
          <p:nvPr/>
        </p:nvSpPr>
        <p:spPr bwMode="auto">
          <a:xfrm>
            <a:off x="3197999" y="2668491"/>
            <a:ext cx="2124000" cy="288000"/>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3272 completed</a:t>
            </a:r>
            <a:endParaRPr lang="en-GB" altLang="en-US" sz="1400" dirty="0"/>
          </a:p>
        </p:txBody>
      </p:sp>
      <p:cxnSp>
        <p:nvCxnSpPr>
          <p:cNvPr id="17" name="Connector: Elbow 16">
            <a:extLst>
              <a:ext uri="{FF2B5EF4-FFF2-40B4-BE49-F238E27FC236}">
                <a16:creationId xmlns:a16="http://schemas.microsoft.com/office/drawing/2014/main" id="{65D6E68C-F84F-4236-B206-E0B1BF382CE3}"/>
              </a:ext>
            </a:extLst>
          </p:cNvPr>
          <p:cNvCxnSpPr>
            <a:stCxn id="8" idx="2"/>
            <a:endCxn id="12" idx="0"/>
          </p:cNvCxnSpPr>
          <p:nvPr/>
        </p:nvCxnSpPr>
        <p:spPr bwMode="auto">
          <a:xfrm rot="5400000">
            <a:off x="5043955" y="886628"/>
            <a:ext cx="268090" cy="1835999"/>
          </a:xfrm>
          <a:prstGeom prst="bentConnector3">
            <a:avLst>
              <a:gd name="adj1" fmla="val 50000"/>
            </a:avLst>
          </a:prstGeom>
          <a:noFill/>
          <a:ln w="19050" cap="flat" cmpd="sng" algn="ctr">
            <a:solidFill>
              <a:schemeClr val="accent2"/>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2188CD37-8F88-49AB-8108-D4AA64043AD3}"/>
              </a:ext>
            </a:extLst>
          </p:cNvPr>
          <p:cNvCxnSpPr>
            <a:stCxn id="8" idx="2"/>
            <a:endCxn id="11" idx="0"/>
          </p:cNvCxnSpPr>
          <p:nvPr/>
        </p:nvCxnSpPr>
        <p:spPr bwMode="auto">
          <a:xfrm rot="16200000" flipH="1">
            <a:off x="6865471" y="901110"/>
            <a:ext cx="268091" cy="1807034"/>
          </a:xfrm>
          <a:prstGeom prst="bentConnector3">
            <a:avLst>
              <a:gd name="adj1" fmla="val 50000"/>
            </a:avLst>
          </a:prstGeom>
          <a:noFill/>
          <a:ln w="19050" cap="flat" cmpd="sng" algn="ctr">
            <a:solidFill>
              <a:schemeClr val="accent2"/>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7586122B-B60B-46A0-8FC2-4257DC5084D4}"/>
              </a:ext>
            </a:extLst>
          </p:cNvPr>
          <p:cNvCxnSpPr>
            <a:stCxn id="12" idx="2"/>
            <a:endCxn id="14" idx="3"/>
          </p:cNvCxnSpPr>
          <p:nvPr/>
        </p:nvCxnSpPr>
        <p:spPr bwMode="auto">
          <a:xfrm rot="5400000">
            <a:off x="3916990" y="2092451"/>
            <a:ext cx="202810" cy="483210"/>
          </a:xfrm>
          <a:prstGeom prst="bentConnector2">
            <a:avLst/>
          </a:prstGeom>
          <a:noFill/>
          <a:ln w="19050" cap="flat" cmpd="sng" algn="ctr">
            <a:solidFill>
              <a:schemeClr val="accent2"/>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A9E9377C-E9D0-4CC4-AA4B-1213E7B6304D}"/>
              </a:ext>
            </a:extLst>
          </p:cNvPr>
          <p:cNvCxnSpPr>
            <a:stCxn id="11" idx="2"/>
            <a:endCxn id="13" idx="1"/>
          </p:cNvCxnSpPr>
          <p:nvPr/>
        </p:nvCxnSpPr>
        <p:spPr bwMode="auto">
          <a:xfrm rot="16200000" flipH="1">
            <a:off x="8043952" y="2092953"/>
            <a:ext cx="201588" cy="483427"/>
          </a:xfrm>
          <a:prstGeom prst="bentConnector2">
            <a:avLst/>
          </a:prstGeom>
          <a:noFill/>
          <a:ln w="19050" cap="flat" cmpd="sng" algn="ctr">
            <a:solidFill>
              <a:schemeClr val="accent2"/>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B0A3C4F-DC92-41FF-A1AC-71BACEE8B480}"/>
              </a:ext>
            </a:extLst>
          </p:cNvPr>
          <p:cNvCxnSpPr>
            <a:stCxn id="12" idx="2"/>
            <a:endCxn id="16" idx="0"/>
          </p:cNvCxnSpPr>
          <p:nvPr/>
        </p:nvCxnSpPr>
        <p:spPr bwMode="auto">
          <a:xfrm flipH="1">
            <a:off x="4259999" y="2232651"/>
            <a:ext cx="1" cy="435840"/>
          </a:xfrm>
          <a:prstGeom prst="straightConnector1">
            <a:avLst/>
          </a:prstGeom>
          <a:noFill/>
          <a:ln w="19050" cap="flat" cmpd="sng" algn="ctr">
            <a:solidFill>
              <a:schemeClr val="accent2"/>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E7BF7715-4C1C-4B39-9EE5-427AA348D977}"/>
              </a:ext>
            </a:extLst>
          </p:cNvPr>
          <p:cNvCxnSpPr>
            <a:stCxn id="11" idx="2"/>
            <a:endCxn id="15" idx="0"/>
          </p:cNvCxnSpPr>
          <p:nvPr/>
        </p:nvCxnSpPr>
        <p:spPr bwMode="auto">
          <a:xfrm>
            <a:off x="7903033" y="2233873"/>
            <a:ext cx="0" cy="434618"/>
          </a:xfrm>
          <a:prstGeom prst="straightConnector1">
            <a:avLst/>
          </a:prstGeom>
          <a:noFill/>
          <a:ln w="19050" cap="flat" cmpd="sng" algn="ctr">
            <a:solidFill>
              <a:schemeClr val="accent2"/>
            </a:solidFill>
            <a:prstDash val="solid"/>
            <a:round/>
            <a:headEnd type="none" w="med" len="med"/>
            <a:tailEnd type="triangle"/>
          </a:ln>
          <a:effectLst/>
        </p:spPr>
      </p:cxnSp>
      <p:sp>
        <p:nvSpPr>
          <p:cNvPr id="23" name="Rectangle 22">
            <a:extLst>
              <a:ext uri="{FF2B5EF4-FFF2-40B4-BE49-F238E27FC236}">
                <a16:creationId xmlns:a16="http://schemas.microsoft.com/office/drawing/2014/main" id="{234861E6-0674-4BAD-BFE6-14802BC89E57}"/>
              </a:ext>
            </a:extLst>
          </p:cNvPr>
          <p:cNvSpPr>
            <a:spLocks noChangeArrowheads="1"/>
          </p:cNvSpPr>
          <p:nvPr/>
        </p:nvSpPr>
        <p:spPr bwMode="auto">
          <a:xfrm>
            <a:off x="2729999" y="3134212"/>
            <a:ext cx="3060000" cy="293979"/>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3048 eligible for </a:t>
            </a:r>
            <a:r>
              <a:rPr lang="en-GB" altLang="en-US" sz="1400" dirty="0"/>
              <a:t>the extension</a:t>
            </a:r>
          </a:p>
        </p:txBody>
      </p:sp>
      <p:sp>
        <p:nvSpPr>
          <p:cNvPr id="24" name="Rectangle 108">
            <a:extLst>
              <a:ext uri="{FF2B5EF4-FFF2-40B4-BE49-F238E27FC236}">
                <a16:creationId xmlns:a16="http://schemas.microsoft.com/office/drawing/2014/main" id="{ADBFF20E-418D-4804-B8EC-BC68AD9A24C4}"/>
              </a:ext>
            </a:extLst>
          </p:cNvPr>
          <p:cNvSpPr>
            <a:spLocks noChangeArrowheads="1"/>
          </p:cNvSpPr>
          <p:nvPr/>
        </p:nvSpPr>
        <p:spPr bwMode="auto">
          <a:xfrm>
            <a:off x="2192790" y="3466932"/>
            <a:ext cx="1584000" cy="216000"/>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lvl="0" algn="ctr"/>
            <a:r>
              <a:rPr lang="en-GB" altLang="en-US" sz="1200" dirty="0">
                <a:latin typeface="Arial" panose="020B0604020202020204" pitchFamily="34" charset="0"/>
              </a:rPr>
              <a:t>707 </a:t>
            </a:r>
            <a:r>
              <a:rPr lang="en-GB" altLang="en-US" sz="1200" dirty="0"/>
              <a:t>did not </a:t>
            </a:r>
            <a:r>
              <a:rPr lang="en-GB" altLang="en-US" sz="1200" dirty="0" err="1"/>
              <a:t>enroll</a:t>
            </a:r>
            <a:endParaRPr lang="en-GB" altLang="en-US" sz="1200" dirty="0"/>
          </a:p>
        </p:txBody>
      </p:sp>
      <p:sp>
        <p:nvSpPr>
          <p:cNvPr id="25" name="Rectangle 24">
            <a:extLst>
              <a:ext uri="{FF2B5EF4-FFF2-40B4-BE49-F238E27FC236}">
                <a16:creationId xmlns:a16="http://schemas.microsoft.com/office/drawing/2014/main" id="{D32E9DB1-040D-49A5-91D3-CBE3AFB86F2A}"/>
              </a:ext>
            </a:extLst>
          </p:cNvPr>
          <p:cNvSpPr>
            <a:spLocks noChangeArrowheads="1"/>
          </p:cNvSpPr>
          <p:nvPr/>
        </p:nvSpPr>
        <p:spPr bwMode="auto">
          <a:xfrm>
            <a:off x="2729999" y="4060361"/>
            <a:ext cx="3060000" cy="489148"/>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2343 enrolled in </a:t>
            </a:r>
            <a:r>
              <a:rPr lang="en-GB" altLang="en-US" sz="1400" dirty="0"/>
              <a:t>the extension</a:t>
            </a:r>
          </a:p>
          <a:p>
            <a:pPr algn="ctr"/>
            <a:r>
              <a:rPr lang="en-GB" altLang="en-US" sz="1400" dirty="0"/>
              <a:t>(long-term denosumab)</a:t>
            </a:r>
            <a:r>
              <a:rPr lang="en-GB" altLang="en-US" sz="1400" baseline="30000" dirty="0"/>
              <a:t>a</a:t>
            </a:r>
          </a:p>
        </p:txBody>
      </p:sp>
      <p:sp>
        <p:nvSpPr>
          <p:cNvPr id="26" name="Rectangle 108">
            <a:extLst>
              <a:ext uri="{FF2B5EF4-FFF2-40B4-BE49-F238E27FC236}">
                <a16:creationId xmlns:a16="http://schemas.microsoft.com/office/drawing/2014/main" id="{274E6D6B-F2D6-46FE-B40F-BE5F95F24FB6}"/>
              </a:ext>
            </a:extLst>
          </p:cNvPr>
          <p:cNvSpPr>
            <a:spLocks noChangeArrowheads="1"/>
          </p:cNvSpPr>
          <p:nvPr/>
        </p:nvSpPr>
        <p:spPr bwMode="auto">
          <a:xfrm>
            <a:off x="2192191" y="4648928"/>
            <a:ext cx="1836000" cy="1111504"/>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lvl="0">
              <a:tabLst>
                <a:tab pos="287338" algn="l"/>
              </a:tabLst>
            </a:pPr>
            <a:r>
              <a:rPr lang="en-GB" altLang="en-US" sz="1200" dirty="0"/>
              <a:t>1000 discontinued</a:t>
            </a:r>
          </a:p>
          <a:p>
            <a:pPr marL="171450" lvl="0" indent="-171450" algn="l">
              <a:buFont typeface="Arial" panose="020B0604020202020204" pitchFamily="34" charset="0"/>
              <a:buChar char="•"/>
              <a:tabLst>
                <a:tab pos="287338" algn="l"/>
              </a:tabLst>
            </a:pPr>
            <a:r>
              <a:rPr lang="en-GB" altLang="en-US" sz="1200" dirty="0"/>
              <a:t>427 withdrew consent</a:t>
            </a:r>
          </a:p>
          <a:p>
            <a:pPr marL="171450" lvl="0" indent="-171450" algn="l">
              <a:buFont typeface="Arial" panose="020B0604020202020204" pitchFamily="34" charset="0"/>
              <a:buChar char="•"/>
              <a:tabLst>
                <a:tab pos="287338" algn="l"/>
              </a:tabLst>
            </a:pPr>
            <a:r>
              <a:rPr lang="en-GB" altLang="en-US" sz="1200" dirty="0"/>
              <a:t>155 due to AE</a:t>
            </a:r>
          </a:p>
          <a:p>
            <a:pPr marL="171450" lvl="0" indent="-171450" algn="l">
              <a:buFont typeface="Arial" panose="020B0604020202020204" pitchFamily="34" charset="0"/>
              <a:buChar char="•"/>
              <a:tabLst>
                <a:tab pos="287338" algn="l"/>
              </a:tabLst>
            </a:pPr>
            <a:r>
              <a:rPr lang="en-GB" altLang="en-US" sz="1200" dirty="0"/>
              <a:t>110 died</a:t>
            </a:r>
          </a:p>
          <a:p>
            <a:pPr marL="171450" lvl="0" indent="-171450" algn="l">
              <a:buFont typeface="Arial" panose="020B0604020202020204" pitchFamily="34" charset="0"/>
              <a:buChar char="•"/>
              <a:tabLst>
                <a:tab pos="287338" algn="l"/>
              </a:tabLst>
            </a:pPr>
            <a:r>
              <a:rPr lang="en-GB" altLang="en-US" sz="1200" dirty="0"/>
              <a:t>61 lost to follow-up</a:t>
            </a:r>
          </a:p>
          <a:p>
            <a:pPr marL="171450" lvl="0" indent="-171450" algn="l">
              <a:buFont typeface="Arial" panose="020B0604020202020204" pitchFamily="34" charset="0"/>
              <a:buChar char="•"/>
              <a:tabLst>
                <a:tab pos="287338" algn="l"/>
              </a:tabLst>
            </a:pPr>
            <a:r>
              <a:rPr lang="en-GB" altLang="en-US" sz="1200" dirty="0"/>
              <a:t>247 other reasons</a:t>
            </a:r>
          </a:p>
        </p:txBody>
      </p:sp>
      <p:sp>
        <p:nvSpPr>
          <p:cNvPr id="27" name="Rectangle 26">
            <a:extLst>
              <a:ext uri="{FF2B5EF4-FFF2-40B4-BE49-F238E27FC236}">
                <a16:creationId xmlns:a16="http://schemas.microsoft.com/office/drawing/2014/main" id="{8EAF6C32-202B-4388-8E3D-BA987C5401F6}"/>
              </a:ext>
            </a:extLst>
          </p:cNvPr>
          <p:cNvSpPr>
            <a:spLocks noChangeArrowheads="1"/>
          </p:cNvSpPr>
          <p:nvPr/>
        </p:nvSpPr>
        <p:spPr bwMode="auto">
          <a:xfrm>
            <a:off x="2729999" y="5859851"/>
            <a:ext cx="3060000" cy="293979"/>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1343 completed </a:t>
            </a:r>
            <a:r>
              <a:rPr lang="en-GB" altLang="en-US" sz="1400" dirty="0"/>
              <a:t>the extension</a:t>
            </a:r>
          </a:p>
        </p:txBody>
      </p:sp>
      <p:cxnSp>
        <p:nvCxnSpPr>
          <p:cNvPr id="28" name="Straight Arrow Connector 27">
            <a:extLst>
              <a:ext uri="{FF2B5EF4-FFF2-40B4-BE49-F238E27FC236}">
                <a16:creationId xmlns:a16="http://schemas.microsoft.com/office/drawing/2014/main" id="{377F6ED4-D6AD-4E42-A853-CD393B4DCD73}"/>
              </a:ext>
            </a:extLst>
          </p:cNvPr>
          <p:cNvCxnSpPr>
            <a:stCxn id="16" idx="2"/>
            <a:endCxn id="23" idx="0"/>
          </p:cNvCxnSpPr>
          <p:nvPr/>
        </p:nvCxnSpPr>
        <p:spPr bwMode="auto">
          <a:xfrm>
            <a:off x="4259999" y="2956491"/>
            <a:ext cx="0" cy="177721"/>
          </a:xfrm>
          <a:prstGeom prst="straightConnector1">
            <a:avLst/>
          </a:prstGeom>
          <a:noFill/>
          <a:ln w="19050" cap="flat" cmpd="sng" algn="ctr">
            <a:solidFill>
              <a:schemeClr val="accent2"/>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5A6F9019-EA23-470E-B81A-14A6CDF0DAB9}"/>
              </a:ext>
            </a:extLst>
          </p:cNvPr>
          <p:cNvCxnSpPr>
            <a:stCxn id="23" idx="2"/>
            <a:endCxn id="25" idx="0"/>
          </p:cNvCxnSpPr>
          <p:nvPr/>
        </p:nvCxnSpPr>
        <p:spPr bwMode="auto">
          <a:xfrm>
            <a:off x="4259999" y="3428191"/>
            <a:ext cx="0" cy="632170"/>
          </a:xfrm>
          <a:prstGeom prst="straightConnector1">
            <a:avLst/>
          </a:prstGeom>
          <a:noFill/>
          <a:ln w="19050" cap="flat" cmpd="sng" algn="ctr">
            <a:solidFill>
              <a:schemeClr val="accent2"/>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6C07D73D-7D6D-4A17-8558-592812510C1B}"/>
              </a:ext>
            </a:extLst>
          </p:cNvPr>
          <p:cNvCxnSpPr>
            <a:stCxn id="25" idx="2"/>
            <a:endCxn id="27" idx="0"/>
          </p:cNvCxnSpPr>
          <p:nvPr/>
        </p:nvCxnSpPr>
        <p:spPr bwMode="auto">
          <a:xfrm>
            <a:off x="4259999" y="4549509"/>
            <a:ext cx="0" cy="1310342"/>
          </a:xfrm>
          <a:prstGeom prst="straightConnector1">
            <a:avLst/>
          </a:prstGeom>
          <a:noFill/>
          <a:ln w="19050" cap="flat" cmpd="sng" algn="ctr">
            <a:solidFill>
              <a:schemeClr val="accent2"/>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7DB0BA25-64D6-477C-A0C1-08BF2965B5A9}"/>
              </a:ext>
            </a:extLst>
          </p:cNvPr>
          <p:cNvCxnSpPr>
            <a:stCxn id="23" idx="2"/>
            <a:endCxn id="24" idx="3"/>
          </p:cNvCxnSpPr>
          <p:nvPr/>
        </p:nvCxnSpPr>
        <p:spPr bwMode="auto">
          <a:xfrm rot="5400000">
            <a:off x="3945025" y="3259957"/>
            <a:ext cx="146741" cy="483209"/>
          </a:xfrm>
          <a:prstGeom prst="bentConnector2">
            <a:avLst/>
          </a:prstGeom>
          <a:noFill/>
          <a:ln w="19050" cap="flat" cmpd="sng" algn="ctr">
            <a:solidFill>
              <a:schemeClr val="accent2"/>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A32011E4-D005-46A4-B642-15FF40B3D067}"/>
              </a:ext>
            </a:extLst>
          </p:cNvPr>
          <p:cNvCxnSpPr>
            <a:stCxn id="25" idx="2"/>
            <a:endCxn id="26" idx="3"/>
          </p:cNvCxnSpPr>
          <p:nvPr/>
        </p:nvCxnSpPr>
        <p:spPr bwMode="auto">
          <a:xfrm rot="5400000">
            <a:off x="3816510" y="4761190"/>
            <a:ext cx="655171" cy="231808"/>
          </a:xfrm>
          <a:prstGeom prst="bentConnector2">
            <a:avLst/>
          </a:prstGeom>
          <a:noFill/>
          <a:ln w="19050" cap="flat" cmpd="sng" algn="ctr">
            <a:solidFill>
              <a:schemeClr val="accent2"/>
            </a:solidFill>
            <a:prstDash val="solid"/>
            <a:round/>
            <a:headEnd type="none" w="med" len="med"/>
            <a:tailEnd type="triangle"/>
          </a:ln>
          <a:effectLst/>
        </p:spPr>
      </p:cxnSp>
      <p:sp>
        <p:nvSpPr>
          <p:cNvPr id="33" name="Rectangle 32">
            <a:extLst>
              <a:ext uri="{FF2B5EF4-FFF2-40B4-BE49-F238E27FC236}">
                <a16:creationId xmlns:a16="http://schemas.microsoft.com/office/drawing/2014/main" id="{F7443FF1-6247-43BB-A2E1-BEB0A887C057}"/>
              </a:ext>
            </a:extLst>
          </p:cNvPr>
          <p:cNvSpPr>
            <a:spLocks noChangeArrowheads="1"/>
          </p:cNvSpPr>
          <p:nvPr/>
        </p:nvSpPr>
        <p:spPr bwMode="auto">
          <a:xfrm>
            <a:off x="6371430" y="3134212"/>
            <a:ext cx="3060000" cy="293979"/>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2880 eligible for </a:t>
            </a:r>
            <a:r>
              <a:rPr lang="en-GB" altLang="en-US" sz="1400" dirty="0"/>
              <a:t>the extension</a:t>
            </a:r>
          </a:p>
        </p:txBody>
      </p:sp>
      <p:sp>
        <p:nvSpPr>
          <p:cNvPr id="34" name="Rectangle 108">
            <a:extLst>
              <a:ext uri="{FF2B5EF4-FFF2-40B4-BE49-F238E27FC236}">
                <a16:creationId xmlns:a16="http://schemas.microsoft.com/office/drawing/2014/main" id="{87BF88DA-A9CF-4E0A-B495-EA46EE7ABC1D}"/>
              </a:ext>
            </a:extLst>
          </p:cNvPr>
          <p:cNvSpPr>
            <a:spLocks noChangeArrowheads="1"/>
          </p:cNvSpPr>
          <p:nvPr/>
        </p:nvSpPr>
        <p:spPr bwMode="auto">
          <a:xfrm>
            <a:off x="8386460" y="3466656"/>
            <a:ext cx="1584000" cy="216000"/>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200" dirty="0">
                <a:latin typeface="Arial" panose="020B0604020202020204" pitchFamily="34" charset="0"/>
              </a:rPr>
              <a:t>673 </a:t>
            </a:r>
            <a:r>
              <a:rPr lang="en-GB" altLang="en-US" sz="1200" dirty="0"/>
              <a:t>did not </a:t>
            </a:r>
            <a:r>
              <a:rPr lang="en-GB" altLang="en-US" sz="1200" dirty="0" err="1"/>
              <a:t>enroll</a:t>
            </a:r>
            <a:endParaRPr lang="en-GB" altLang="en-US" sz="1200" dirty="0"/>
          </a:p>
        </p:txBody>
      </p:sp>
      <p:sp>
        <p:nvSpPr>
          <p:cNvPr id="35" name="Rectangle 34">
            <a:extLst>
              <a:ext uri="{FF2B5EF4-FFF2-40B4-BE49-F238E27FC236}">
                <a16:creationId xmlns:a16="http://schemas.microsoft.com/office/drawing/2014/main" id="{BD220132-823F-4E87-B15D-5BA1E4BF7AFC}"/>
              </a:ext>
            </a:extLst>
          </p:cNvPr>
          <p:cNvSpPr>
            <a:spLocks noChangeArrowheads="1"/>
          </p:cNvSpPr>
          <p:nvPr/>
        </p:nvSpPr>
        <p:spPr bwMode="auto">
          <a:xfrm>
            <a:off x="6370373" y="4060361"/>
            <a:ext cx="3060000" cy="489148"/>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2207 </a:t>
            </a:r>
            <a:r>
              <a:rPr lang="en-GB" altLang="en-US" sz="1400" dirty="0"/>
              <a:t>enrolled in the extension</a:t>
            </a:r>
          </a:p>
          <a:p>
            <a:pPr algn="ctr"/>
            <a:r>
              <a:rPr lang="en-GB" altLang="en-US" sz="1400" dirty="0"/>
              <a:t>(crossover denosumab)</a:t>
            </a:r>
            <a:endParaRPr lang="en-GB" altLang="en-US" sz="1400" baseline="30000" dirty="0"/>
          </a:p>
        </p:txBody>
      </p:sp>
      <p:sp>
        <p:nvSpPr>
          <p:cNvPr id="36" name="Rectangle 108">
            <a:extLst>
              <a:ext uri="{FF2B5EF4-FFF2-40B4-BE49-F238E27FC236}">
                <a16:creationId xmlns:a16="http://schemas.microsoft.com/office/drawing/2014/main" id="{4A12357F-B07A-4AD1-A37F-B8C76980FBC2}"/>
              </a:ext>
            </a:extLst>
          </p:cNvPr>
          <p:cNvSpPr>
            <a:spLocks noChangeArrowheads="1"/>
          </p:cNvSpPr>
          <p:nvPr/>
        </p:nvSpPr>
        <p:spPr bwMode="auto">
          <a:xfrm>
            <a:off x="8132182" y="4648928"/>
            <a:ext cx="1836000" cy="1111504"/>
          </a:xfrm>
          <a:prstGeom prst="rect">
            <a:avLst/>
          </a:prstGeom>
          <a:solidFill>
            <a:schemeClr val="accent3"/>
          </a:solidFill>
          <a:ln w="11113" cap="flat">
            <a:solidFill>
              <a:schemeClr val="accent3"/>
            </a:solidFill>
            <a:prstDash val="solid"/>
            <a:miter lim="800000"/>
            <a:headEnd/>
            <a:tailEnd/>
          </a:ln>
        </p:spPr>
        <p:txBody>
          <a:bodyPr vert="horz" wrap="square" lIns="91440" tIns="45720" rIns="91440" bIns="45720" numCol="1" anchor="ctr" anchorCtr="0" compatLnSpc="1">
            <a:prstTxWarp prst="textNoShape">
              <a:avLst/>
            </a:prstTxWarp>
          </a:bodyPr>
          <a:lstStyle/>
          <a:p>
            <a:pPr lvl="0">
              <a:tabLst>
                <a:tab pos="287338" algn="l"/>
              </a:tabLst>
            </a:pPr>
            <a:r>
              <a:rPr lang="en-GB" altLang="en-US" sz="1200" dirty="0"/>
              <a:t>924 discontinued</a:t>
            </a:r>
          </a:p>
          <a:p>
            <a:pPr marL="171450" lvl="0" indent="-171450" algn="l">
              <a:buFont typeface="Arial" panose="020B0604020202020204" pitchFamily="34" charset="0"/>
              <a:buChar char="•"/>
              <a:tabLst>
                <a:tab pos="287338" algn="l"/>
              </a:tabLst>
            </a:pPr>
            <a:r>
              <a:rPr lang="en-GB" altLang="en-US" sz="1200" dirty="0"/>
              <a:t>399 withdrew consent</a:t>
            </a:r>
          </a:p>
          <a:p>
            <a:pPr marL="171450" lvl="0" indent="-171450" algn="l">
              <a:buFont typeface="Arial" panose="020B0604020202020204" pitchFamily="34" charset="0"/>
              <a:buChar char="•"/>
              <a:tabLst>
                <a:tab pos="287338" algn="l"/>
              </a:tabLst>
            </a:pPr>
            <a:r>
              <a:rPr lang="en-GB" altLang="en-US" sz="1200" dirty="0"/>
              <a:t>122 due to AE</a:t>
            </a:r>
          </a:p>
          <a:p>
            <a:pPr marL="171450" lvl="0" indent="-171450" algn="l">
              <a:buFont typeface="Arial" panose="020B0604020202020204" pitchFamily="34" charset="0"/>
              <a:buChar char="•"/>
              <a:tabLst>
                <a:tab pos="287338" algn="l"/>
              </a:tabLst>
            </a:pPr>
            <a:r>
              <a:rPr lang="en-GB" altLang="en-US" sz="1200" dirty="0"/>
              <a:t>101 died</a:t>
            </a:r>
          </a:p>
          <a:p>
            <a:pPr marL="171450" lvl="0" indent="-171450" algn="l">
              <a:buFont typeface="Arial" panose="020B0604020202020204" pitchFamily="34" charset="0"/>
              <a:buChar char="•"/>
              <a:tabLst>
                <a:tab pos="287338" algn="l"/>
              </a:tabLst>
            </a:pPr>
            <a:r>
              <a:rPr lang="en-GB" altLang="en-US" sz="1200" dirty="0"/>
              <a:t>73 lost to follow-up</a:t>
            </a:r>
          </a:p>
          <a:p>
            <a:pPr marL="171450" lvl="0" indent="-171450" algn="l">
              <a:buFont typeface="Arial" panose="020B0604020202020204" pitchFamily="34" charset="0"/>
              <a:buChar char="•"/>
              <a:tabLst>
                <a:tab pos="287338" algn="l"/>
              </a:tabLst>
            </a:pPr>
            <a:r>
              <a:rPr lang="en-GB" altLang="en-US" sz="1200" dirty="0"/>
              <a:t>229 other reasons</a:t>
            </a:r>
          </a:p>
        </p:txBody>
      </p:sp>
      <p:sp>
        <p:nvSpPr>
          <p:cNvPr id="37" name="Rectangle 36">
            <a:extLst>
              <a:ext uri="{FF2B5EF4-FFF2-40B4-BE49-F238E27FC236}">
                <a16:creationId xmlns:a16="http://schemas.microsoft.com/office/drawing/2014/main" id="{7EF7D9B5-9979-4DD6-9327-3A71D8BD1B80}"/>
              </a:ext>
            </a:extLst>
          </p:cNvPr>
          <p:cNvSpPr>
            <a:spLocks noChangeArrowheads="1"/>
          </p:cNvSpPr>
          <p:nvPr/>
        </p:nvSpPr>
        <p:spPr bwMode="auto">
          <a:xfrm>
            <a:off x="6370373" y="5859851"/>
            <a:ext cx="3060000" cy="293979"/>
          </a:xfrm>
          <a:prstGeom prst="rect">
            <a:avLst/>
          </a:prstGeom>
          <a:solidFill>
            <a:schemeClr val="accent2"/>
          </a:solidFill>
          <a:ln w="11113" cap="flat">
            <a:solidFill>
              <a:schemeClr val="accent2"/>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GB" altLang="en-US" sz="1400" dirty="0">
                <a:latin typeface="Arial" panose="020B0604020202020204" pitchFamily="34" charset="0"/>
              </a:rPr>
              <a:t>1283 completed </a:t>
            </a:r>
            <a:r>
              <a:rPr lang="en-GB" altLang="en-US" sz="1400" dirty="0"/>
              <a:t>the extension</a:t>
            </a:r>
          </a:p>
        </p:txBody>
      </p:sp>
      <p:cxnSp>
        <p:nvCxnSpPr>
          <p:cNvPr id="38" name="Straight Arrow Connector 37">
            <a:extLst>
              <a:ext uri="{FF2B5EF4-FFF2-40B4-BE49-F238E27FC236}">
                <a16:creationId xmlns:a16="http://schemas.microsoft.com/office/drawing/2014/main" id="{533B6E9C-195B-48B4-BFCE-96295748CED2}"/>
              </a:ext>
            </a:extLst>
          </p:cNvPr>
          <p:cNvCxnSpPr>
            <a:stCxn id="15" idx="2"/>
            <a:endCxn id="33" idx="0"/>
          </p:cNvCxnSpPr>
          <p:nvPr/>
        </p:nvCxnSpPr>
        <p:spPr bwMode="auto">
          <a:xfrm flipH="1">
            <a:off x="7901430" y="2956491"/>
            <a:ext cx="1603" cy="177721"/>
          </a:xfrm>
          <a:prstGeom prst="straightConnector1">
            <a:avLst/>
          </a:prstGeom>
          <a:noFill/>
          <a:ln w="19050" cap="flat" cmpd="sng" algn="ctr">
            <a:solidFill>
              <a:schemeClr val="accent2"/>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FB6F3FD-8BDE-4B4E-83D7-76A5C2BD5E06}"/>
              </a:ext>
            </a:extLst>
          </p:cNvPr>
          <p:cNvCxnSpPr>
            <a:stCxn id="33" idx="2"/>
            <a:endCxn id="35" idx="0"/>
          </p:cNvCxnSpPr>
          <p:nvPr/>
        </p:nvCxnSpPr>
        <p:spPr bwMode="auto">
          <a:xfrm flipH="1">
            <a:off x="7900373" y="3428191"/>
            <a:ext cx="1057" cy="632170"/>
          </a:xfrm>
          <a:prstGeom prst="straightConnector1">
            <a:avLst/>
          </a:prstGeom>
          <a:noFill/>
          <a:ln w="19050" cap="flat" cmpd="sng" algn="ctr">
            <a:solidFill>
              <a:schemeClr val="accent2"/>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66D8AE83-C9B2-4AC4-B1C4-7118A3AE5268}"/>
              </a:ext>
            </a:extLst>
          </p:cNvPr>
          <p:cNvCxnSpPr>
            <a:stCxn id="35" idx="2"/>
            <a:endCxn id="37" idx="0"/>
          </p:cNvCxnSpPr>
          <p:nvPr/>
        </p:nvCxnSpPr>
        <p:spPr bwMode="auto">
          <a:xfrm>
            <a:off x="7900373" y="4549509"/>
            <a:ext cx="0" cy="1310342"/>
          </a:xfrm>
          <a:prstGeom prst="straightConnector1">
            <a:avLst/>
          </a:prstGeom>
          <a:noFill/>
          <a:ln w="19050" cap="flat" cmpd="sng" algn="ctr">
            <a:solidFill>
              <a:schemeClr val="accent2"/>
            </a:solidFill>
            <a:prstDash val="solid"/>
            <a:round/>
            <a:headEnd type="none" w="med" len="med"/>
            <a:tailEnd type="triangle"/>
          </a:ln>
          <a:effectLst/>
        </p:spPr>
      </p:cxnSp>
      <p:cxnSp>
        <p:nvCxnSpPr>
          <p:cNvPr id="41" name="Connector: Elbow 40">
            <a:extLst>
              <a:ext uri="{FF2B5EF4-FFF2-40B4-BE49-F238E27FC236}">
                <a16:creationId xmlns:a16="http://schemas.microsoft.com/office/drawing/2014/main" id="{F9C05217-51C9-4F64-B87A-2716494D9754}"/>
              </a:ext>
            </a:extLst>
          </p:cNvPr>
          <p:cNvCxnSpPr>
            <a:stCxn id="33" idx="2"/>
            <a:endCxn id="34" idx="1"/>
          </p:cNvCxnSpPr>
          <p:nvPr/>
        </p:nvCxnSpPr>
        <p:spPr bwMode="auto">
          <a:xfrm rot="16200000" flipH="1">
            <a:off x="8070713" y="3258908"/>
            <a:ext cx="146465" cy="485030"/>
          </a:xfrm>
          <a:prstGeom prst="bentConnector2">
            <a:avLst/>
          </a:prstGeom>
          <a:noFill/>
          <a:ln w="19050" cap="flat" cmpd="sng" algn="ctr">
            <a:solidFill>
              <a:schemeClr val="accent2"/>
            </a:solidFill>
            <a:prstDash val="solid"/>
            <a:round/>
            <a:headEnd type="none" w="med" len="med"/>
            <a:tailEnd type="triangle"/>
          </a:ln>
          <a:effectLst/>
        </p:spPr>
      </p:cxnSp>
      <p:cxnSp>
        <p:nvCxnSpPr>
          <p:cNvPr id="42" name="Connector: Elbow 41">
            <a:extLst>
              <a:ext uri="{FF2B5EF4-FFF2-40B4-BE49-F238E27FC236}">
                <a16:creationId xmlns:a16="http://schemas.microsoft.com/office/drawing/2014/main" id="{8120D99C-F393-4F92-923F-FB57C5178269}"/>
              </a:ext>
            </a:extLst>
          </p:cNvPr>
          <p:cNvCxnSpPr>
            <a:stCxn id="35" idx="2"/>
            <a:endCxn id="36" idx="1"/>
          </p:cNvCxnSpPr>
          <p:nvPr/>
        </p:nvCxnSpPr>
        <p:spPr bwMode="auto">
          <a:xfrm rot="16200000" flipH="1">
            <a:off x="7688692" y="4761189"/>
            <a:ext cx="655171" cy="231809"/>
          </a:xfrm>
          <a:prstGeom prst="bentConnector2">
            <a:avLst/>
          </a:prstGeom>
          <a:noFill/>
          <a:ln w="19050"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269772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z="2800" b="1" dirty="0"/>
              <a:t>Daten zur Persistenz und Adhärenz mit Denosumab nach 24 Monaten aus Österreich, Deutschland, Griechenland &amp; Belgien</a:t>
            </a:r>
          </a:p>
        </p:txBody>
      </p:sp>
      <p:sp>
        <p:nvSpPr>
          <p:cNvPr id="10" name="Rounded Rectangle 9"/>
          <p:cNvSpPr/>
          <p:nvPr/>
        </p:nvSpPr>
        <p:spPr>
          <a:xfrm>
            <a:off x="5769547" y="1390994"/>
            <a:ext cx="1420108"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bg1"/>
                </a:solidFill>
              </a:rPr>
              <a:t>Persistenz</a:t>
            </a:r>
          </a:p>
        </p:txBody>
      </p:sp>
      <p:sp>
        <p:nvSpPr>
          <p:cNvPr id="11" name="Rounded Rectangle 10"/>
          <p:cNvSpPr/>
          <p:nvPr/>
        </p:nvSpPr>
        <p:spPr>
          <a:xfrm>
            <a:off x="5769547" y="2762861"/>
            <a:ext cx="1420108" cy="3600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bg1"/>
                </a:solidFill>
              </a:rPr>
              <a:t>Adhärenz</a:t>
            </a:r>
          </a:p>
        </p:txBody>
      </p:sp>
      <p:sp>
        <p:nvSpPr>
          <p:cNvPr id="12" name="Rounded Rectangle 11"/>
          <p:cNvSpPr/>
          <p:nvPr/>
        </p:nvSpPr>
        <p:spPr>
          <a:xfrm>
            <a:off x="5707599" y="4176675"/>
            <a:ext cx="1544004"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bg1"/>
                </a:solidFill>
              </a:rPr>
              <a:t>Medikations-deckungsgrad</a:t>
            </a:r>
          </a:p>
        </p:txBody>
      </p:sp>
      <p:sp>
        <p:nvSpPr>
          <p:cNvPr id="25" name="TextBox 24"/>
          <p:cNvSpPr txBox="1"/>
          <p:nvPr/>
        </p:nvSpPr>
        <p:spPr>
          <a:xfrm>
            <a:off x="7576752" y="2781270"/>
            <a:ext cx="6560098" cy="369332"/>
          </a:xfrm>
          <a:prstGeom prst="rect">
            <a:avLst/>
          </a:prstGeom>
          <a:noFill/>
        </p:spPr>
        <p:txBody>
          <a:bodyPr wrap="square" rtlCol="0" anchor="ctr">
            <a:spAutoFit/>
          </a:bodyPr>
          <a:lstStyle/>
          <a:p>
            <a:r>
              <a:rPr lang="de-AT" b="1"/>
              <a:t>62,9% - 70,1%</a:t>
            </a:r>
          </a:p>
        </p:txBody>
      </p:sp>
      <p:sp>
        <p:nvSpPr>
          <p:cNvPr id="20" name="TextBox 19"/>
          <p:cNvSpPr txBox="1"/>
          <p:nvPr/>
        </p:nvSpPr>
        <p:spPr>
          <a:xfrm>
            <a:off x="7576752" y="1386348"/>
            <a:ext cx="4164554" cy="369332"/>
          </a:xfrm>
          <a:prstGeom prst="rect">
            <a:avLst/>
          </a:prstGeom>
          <a:noFill/>
        </p:spPr>
        <p:txBody>
          <a:bodyPr wrap="square" rtlCol="0">
            <a:spAutoFit/>
          </a:bodyPr>
          <a:lstStyle/>
          <a:p>
            <a:r>
              <a:rPr lang="de-AT" b="1" dirty="0"/>
              <a:t>75,1% - 86,0%</a:t>
            </a:r>
          </a:p>
        </p:txBody>
      </p:sp>
      <p:sp>
        <p:nvSpPr>
          <p:cNvPr id="21" name="TextBox 20"/>
          <p:cNvSpPr txBox="1"/>
          <p:nvPr/>
        </p:nvSpPr>
        <p:spPr>
          <a:xfrm>
            <a:off x="7576752" y="4244037"/>
            <a:ext cx="2424190" cy="369332"/>
          </a:xfrm>
          <a:prstGeom prst="rect">
            <a:avLst/>
          </a:prstGeom>
          <a:noFill/>
        </p:spPr>
        <p:txBody>
          <a:bodyPr wrap="square" rtlCol="0" anchor="ctr">
            <a:spAutoFit/>
          </a:bodyPr>
          <a:lstStyle/>
          <a:p>
            <a:r>
              <a:rPr lang="de-AT" b="1"/>
              <a:t>87,4% - 92,4%</a:t>
            </a:r>
          </a:p>
        </p:txBody>
      </p:sp>
      <p:sp>
        <p:nvSpPr>
          <p:cNvPr id="3" name="Rectangle 2">
            <a:extLst>
              <a:ext uri="{FF2B5EF4-FFF2-40B4-BE49-F238E27FC236}">
                <a16:creationId xmlns:a16="http://schemas.microsoft.com/office/drawing/2014/main" id="{EADC00F4-A86E-47BD-A2B4-51F5A9818DEF}"/>
              </a:ext>
            </a:extLst>
          </p:cNvPr>
          <p:cNvSpPr/>
          <p:nvPr/>
        </p:nvSpPr>
        <p:spPr>
          <a:xfrm>
            <a:off x="6277354" y="1881476"/>
            <a:ext cx="4214359" cy="307777"/>
          </a:xfrm>
          <a:prstGeom prst="rect">
            <a:avLst/>
          </a:prstGeom>
        </p:spPr>
        <p:txBody>
          <a:bodyPr wrap="none">
            <a:spAutoFit/>
          </a:bodyPr>
          <a:lstStyle/>
          <a:p>
            <a:pPr lvl="0">
              <a:spcAft>
                <a:spcPts val="0"/>
              </a:spcAft>
            </a:pPr>
            <a:r>
              <a:rPr lang="de-AT" sz="1400" dirty="0">
                <a:ea typeface="MS Mincho" panose="02020609040205080304" pitchFamily="49" charset="-128"/>
                <a:cs typeface="Arial" panose="020B0604020202020204" pitchFamily="34" charset="0"/>
              </a:rPr>
              <a:t>Wie lange hält sich der Patient an die Verordnung?</a:t>
            </a:r>
          </a:p>
        </p:txBody>
      </p:sp>
      <p:sp>
        <p:nvSpPr>
          <p:cNvPr id="6" name="Rectangle 5">
            <a:extLst>
              <a:ext uri="{FF2B5EF4-FFF2-40B4-BE49-F238E27FC236}">
                <a16:creationId xmlns:a16="http://schemas.microsoft.com/office/drawing/2014/main" id="{AA4E04B5-C909-4C1F-95BB-6867ECC176BD}"/>
              </a:ext>
            </a:extLst>
          </p:cNvPr>
          <p:cNvSpPr/>
          <p:nvPr/>
        </p:nvSpPr>
        <p:spPr>
          <a:xfrm>
            <a:off x="6277354" y="3208253"/>
            <a:ext cx="5419346" cy="523220"/>
          </a:xfrm>
          <a:prstGeom prst="rect">
            <a:avLst/>
          </a:prstGeom>
        </p:spPr>
        <p:txBody>
          <a:bodyPr wrap="square">
            <a:spAutoFit/>
          </a:bodyPr>
          <a:lstStyle/>
          <a:p>
            <a:pPr lvl="0">
              <a:spcAft>
                <a:spcPts val="0"/>
              </a:spcAft>
            </a:pPr>
            <a:r>
              <a:rPr lang="de-AT" sz="1400" dirty="0">
                <a:ea typeface="MS Mincho" panose="02020609040205080304" pitchFamily="49" charset="-128"/>
                <a:cs typeface="Arial" panose="020B0604020202020204" pitchFamily="34" charset="0"/>
              </a:rPr>
              <a:t>Ausführungsqualität: Wie gut hält sich der Patient an die Behandlungsempfehlung Q6M?</a:t>
            </a:r>
          </a:p>
        </p:txBody>
      </p:sp>
      <p:sp>
        <p:nvSpPr>
          <p:cNvPr id="7" name="Rectangle 6">
            <a:extLst>
              <a:ext uri="{FF2B5EF4-FFF2-40B4-BE49-F238E27FC236}">
                <a16:creationId xmlns:a16="http://schemas.microsoft.com/office/drawing/2014/main" id="{0F8752BE-42C5-4052-8DA4-48A5CD795B32}"/>
              </a:ext>
            </a:extLst>
          </p:cNvPr>
          <p:cNvSpPr/>
          <p:nvPr/>
        </p:nvSpPr>
        <p:spPr>
          <a:xfrm>
            <a:off x="6277353" y="4875877"/>
            <a:ext cx="5419347" cy="523220"/>
          </a:xfrm>
          <a:prstGeom prst="rect">
            <a:avLst/>
          </a:prstGeom>
        </p:spPr>
        <p:txBody>
          <a:bodyPr wrap="square">
            <a:spAutoFit/>
          </a:bodyPr>
          <a:lstStyle/>
          <a:p>
            <a:r>
              <a:rPr lang="de-AT" sz="1400" dirty="0">
                <a:ea typeface="MS Mincho" panose="02020609040205080304" pitchFamily="49" charset="-128"/>
                <a:cs typeface="Arial" panose="020B0604020202020204" pitchFamily="34" charset="0"/>
              </a:rPr>
              <a:t>Wie gut ist der Patient mit Denosumab versorgt? (MCR=</a:t>
            </a:r>
            <a:r>
              <a:rPr lang="de-AT" sz="1400" dirty="0" err="1">
                <a:ea typeface="MS Mincho" panose="02020609040205080304" pitchFamily="49" charset="-128"/>
                <a:cs typeface="Arial" panose="020B0604020202020204" pitchFamily="34" charset="0"/>
              </a:rPr>
              <a:t>medication</a:t>
            </a:r>
            <a:r>
              <a:rPr lang="de-AT" sz="1400" dirty="0">
                <a:ea typeface="MS Mincho" panose="02020609040205080304" pitchFamily="49" charset="-128"/>
                <a:cs typeface="Arial" panose="020B0604020202020204" pitchFamily="34" charset="0"/>
              </a:rPr>
              <a:t> </a:t>
            </a:r>
            <a:r>
              <a:rPr lang="de-AT" sz="1400" dirty="0" err="1">
                <a:ea typeface="MS Mincho" panose="02020609040205080304" pitchFamily="49" charset="-128"/>
                <a:cs typeface="Arial" panose="020B0604020202020204" pitchFamily="34" charset="0"/>
              </a:rPr>
              <a:t>coverage</a:t>
            </a:r>
            <a:r>
              <a:rPr lang="de-AT" sz="1400" dirty="0">
                <a:ea typeface="MS Mincho" panose="02020609040205080304" pitchFamily="49" charset="-128"/>
                <a:cs typeface="Arial" panose="020B0604020202020204" pitchFamily="34" charset="0"/>
              </a:rPr>
              <a:t> </a:t>
            </a:r>
            <a:r>
              <a:rPr lang="de-AT" sz="1400" dirty="0" err="1">
                <a:ea typeface="MS Mincho" panose="02020609040205080304" pitchFamily="49" charset="-128"/>
                <a:cs typeface="Arial" panose="020B0604020202020204" pitchFamily="34" charset="0"/>
              </a:rPr>
              <a:t>ratio</a:t>
            </a:r>
            <a:r>
              <a:rPr lang="de-AT" sz="1400" dirty="0">
                <a:ea typeface="MS Mincho" panose="02020609040205080304" pitchFamily="49" charset="-128"/>
                <a:cs typeface="Arial" panose="020B0604020202020204" pitchFamily="34" charset="0"/>
              </a:rPr>
              <a:t>)</a:t>
            </a:r>
          </a:p>
        </p:txBody>
      </p:sp>
      <p:sp>
        <p:nvSpPr>
          <p:cNvPr id="17" name="Rectangle 16">
            <a:extLst>
              <a:ext uri="{FF2B5EF4-FFF2-40B4-BE49-F238E27FC236}">
                <a16:creationId xmlns:a16="http://schemas.microsoft.com/office/drawing/2014/main" id="{41C5D4F1-D27F-4591-A8A7-DE3E21EF5E53}"/>
              </a:ext>
            </a:extLst>
          </p:cNvPr>
          <p:cNvSpPr/>
          <p:nvPr/>
        </p:nvSpPr>
        <p:spPr>
          <a:xfrm>
            <a:off x="5831318" y="6059869"/>
            <a:ext cx="5903040" cy="523220"/>
          </a:xfrm>
          <a:prstGeom prst="rect">
            <a:avLst/>
          </a:prstGeom>
        </p:spPr>
        <p:txBody>
          <a:bodyPr wrap="square">
            <a:spAutoFit/>
          </a:bodyPr>
          <a:lstStyle/>
          <a:p>
            <a:pPr algn="just"/>
            <a:r>
              <a:rPr lang="de-AT" sz="1400" i="1" dirty="0">
                <a:ea typeface="MS Mincho" panose="02020609040205080304" pitchFamily="49" charset="-128"/>
                <a:cs typeface="Arial" panose="020B0604020202020204" pitchFamily="34" charset="0"/>
              </a:rPr>
              <a:t>Nichtinterventionelle Studie mit 1479 Frauen an 140 Sites in Deutschland, Österreich, Griechenland und Belgien</a:t>
            </a:r>
          </a:p>
        </p:txBody>
      </p:sp>
      <p:sp>
        <p:nvSpPr>
          <p:cNvPr id="8" name="Rectangle 7">
            <a:extLst>
              <a:ext uri="{FF2B5EF4-FFF2-40B4-BE49-F238E27FC236}">
                <a16:creationId xmlns:a16="http://schemas.microsoft.com/office/drawing/2014/main" id="{5CED1D88-7C81-4A47-AC61-B259E5B7FB02}"/>
              </a:ext>
            </a:extLst>
          </p:cNvPr>
          <p:cNvSpPr/>
          <p:nvPr/>
        </p:nvSpPr>
        <p:spPr bwMode="auto">
          <a:xfrm>
            <a:off x="1399812" y="3133725"/>
            <a:ext cx="285750" cy="2375681"/>
          </a:xfrm>
          <a:prstGeom prst="rect">
            <a:avLst/>
          </a:prstGeom>
          <a:solidFill>
            <a:schemeClr val="accent1"/>
          </a:solidFill>
          <a:ln w="15875" cap="rnd">
            <a:noFill/>
            <a:round/>
            <a:headEnd/>
            <a:tailEnd/>
          </a:ln>
        </p:spPr>
        <p:txBody>
          <a:bodyPr rtlCol="0" anchor="ctr"/>
          <a:lstStyle/>
          <a:p>
            <a:pPr algn="l"/>
            <a:endParaRPr lang="de-AT" dirty="0"/>
          </a:p>
        </p:txBody>
      </p:sp>
      <p:sp>
        <p:nvSpPr>
          <p:cNvPr id="18" name="Rectangle 17">
            <a:extLst>
              <a:ext uri="{FF2B5EF4-FFF2-40B4-BE49-F238E27FC236}">
                <a16:creationId xmlns:a16="http://schemas.microsoft.com/office/drawing/2014/main" id="{5B4BE7FA-E479-4E81-B946-EF3E09FF0CE8}"/>
              </a:ext>
            </a:extLst>
          </p:cNvPr>
          <p:cNvSpPr/>
          <p:nvPr/>
        </p:nvSpPr>
        <p:spPr bwMode="auto">
          <a:xfrm>
            <a:off x="2304447" y="2998878"/>
            <a:ext cx="285750" cy="2510528"/>
          </a:xfrm>
          <a:prstGeom prst="rect">
            <a:avLst/>
          </a:prstGeom>
          <a:solidFill>
            <a:schemeClr val="accent1"/>
          </a:solidFill>
          <a:ln w="15875" cap="rnd">
            <a:noFill/>
            <a:round/>
            <a:headEnd/>
            <a:tailEnd/>
          </a:ln>
        </p:spPr>
        <p:txBody>
          <a:bodyPr rtlCol="0" anchor="ctr"/>
          <a:lstStyle/>
          <a:p>
            <a:pPr algn="l"/>
            <a:endParaRPr lang="de-AT" dirty="0"/>
          </a:p>
        </p:txBody>
      </p:sp>
      <p:sp>
        <p:nvSpPr>
          <p:cNvPr id="22" name="Rectangle 21">
            <a:extLst>
              <a:ext uri="{FF2B5EF4-FFF2-40B4-BE49-F238E27FC236}">
                <a16:creationId xmlns:a16="http://schemas.microsoft.com/office/drawing/2014/main" id="{B067D411-5415-4661-A2BB-B512D175A403}"/>
              </a:ext>
            </a:extLst>
          </p:cNvPr>
          <p:cNvSpPr/>
          <p:nvPr/>
        </p:nvSpPr>
        <p:spPr bwMode="auto">
          <a:xfrm>
            <a:off x="3209082" y="2892614"/>
            <a:ext cx="285750" cy="2616792"/>
          </a:xfrm>
          <a:prstGeom prst="rect">
            <a:avLst/>
          </a:prstGeom>
          <a:solidFill>
            <a:schemeClr val="accent1"/>
          </a:solidFill>
          <a:ln w="15875" cap="rnd">
            <a:noFill/>
            <a:round/>
            <a:headEnd/>
            <a:tailEnd/>
          </a:ln>
        </p:spPr>
        <p:txBody>
          <a:bodyPr rtlCol="0" anchor="ctr"/>
          <a:lstStyle/>
          <a:p>
            <a:pPr algn="l"/>
            <a:endParaRPr lang="de-AT" dirty="0"/>
          </a:p>
        </p:txBody>
      </p:sp>
      <p:sp>
        <p:nvSpPr>
          <p:cNvPr id="23" name="Rectangle 22">
            <a:extLst>
              <a:ext uri="{FF2B5EF4-FFF2-40B4-BE49-F238E27FC236}">
                <a16:creationId xmlns:a16="http://schemas.microsoft.com/office/drawing/2014/main" id="{DD6BA6D2-5500-4C46-8729-626E0E703BAD}"/>
              </a:ext>
            </a:extLst>
          </p:cNvPr>
          <p:cNvSpPr/>
          <p:nvPr/>
        </p:nvSpPr>
        <p:spPr bwMode="auto">
          <a:xfrm>
            <a:off x="4113717" y="2796676"/>
            <a:ext cx="285750" cy="2712729"/>
          </a:xfrm>
          <a:prstGeom prst="rect">
            <a:avLst/>
          </a:prstGeom>
          <a:solidFill>
            <a:schemeClr val="accent1"/>
          </a:solidFill>
          <a:ln w="15875" cap="rnd">
            <a:noFill/>
            <a:round/>
            <a:headEnd/>
            <a:tailEnd/>
          </a:ln>
        </p:spPr>
        <p:txBody>
          <a:bodyPr rtlCol="0" anchor="ctr"/>
          <a:lstStyle/>
          <a:p>
            <a:pPr algn="l"/>
            <a:endParaRPr lang="de-AT" dirty="0"/>
          </a:p>
        </p:txBody>
      </p:sp>
      <p:sp>
        <p:nvSpPr>
          <p:cNvPr id="24" name="Rectangle 23">
            <a:extLst>
              <a:ext uri="{FF2B5EF4-FFF2-40B4-BE49-F238E27FC236}">
                <a16:creationId xmlns:a16="http://schemas.microsoft.com/office/drawing/2014/main" id="{557BF96B-F211-410A-BA0C-8F7D72728F80}"/>
              </a:ext>
            </a:extLst>
          </p:cNvPr>
          <p:cNvSpPr/>
          <p:nvPr/>
        </p:nvSpPr>
        <p:spPr bwMode="auto">
          <a:xfrm>
            <a:off x="1738564" y="3515044"/>
            <a:ext cx="285750" cy="1994362"/>
          </a:xfrm>
          <a:prstGeom prst="rect">
            <a:avLst/>
          </a:prstGeom>
          <a:solidFill>
            <a:schemeClr val="accent2"/>
          </a:solidFill>
          <a:ln w="15875" cap="rnd">
            <a:noFill/>
            <a:round/>
            <a:headEnd/>
            <a:tailEnd/>
          </a:ln>
        </p:spPr>
        <p:txBody>
          <a:bodyPr rtlCol="0" anchor="ctr"/>
          <a:lstStyle/>
          <a:p>
            <a:pPr algn="l"/>
            <a:endParaRPr lang="de-AT" dirty="0"/>
          </a:p>
        </p:txBody>
      </p:sp>
      <p:sp>
        <p:nvSpPr>
          <p:cNvPr id="26" name="Rectangle 25">
            <a:extLst>
              <a:ext uri="{FF2B5EF4-FFF2-40B4-BE49-F238E27FC236}">
                <a16:creationId xmlns:a16="http://schemas.microsoft.com/office/drawing/2014/main" id="{DAC155D5-E82C-4A88-B4E4-990ADEF80F7E}"/>
              </a:ext>
            </a:extLst>
          </p:cNvPr>
          <p:cNvSpPr/>
          <p:nvPr/>
        </p:nvSpPr>
        <p:spPr bwMode="auto">
          <a:xfrm>
            <a:off x="2643799" y="3438157"/>
            <a:ext cx="285750" cy="2071248"/>
          </a:xfrm>
          <a:prstGeom prst="rect">
            <a:avLst/>
          </a:prstGeom>
          <a:solidFill>
            <a:schemeClr val="accent2"/>
          </a:solidFill>
          <a:ln w="15875" cap="rnd">
            <a:noFill/>
            <a:round/>
            <a:headEnd/>
            <a:tailEnd/>
          </a:ln>
        </p:spPr>
        <p:txBody>
          <a:bodyPr rtlCol="0" anchor="ctr"/>
          <a:lstStyle/>
          <a:p>
            <a:pPr algn="l"/>
            <a:endParaRPr lang="de-AT" dirty="0"/>
          </a:p>
        </p:txBody>
      </p:sp>
      <p:sp>
        <p:nvSpPr>
          <p:cNvPr id="27" name="Rectangle 26">
            <a:extLst>
              <a:ext uri="{FF2B5EF4-FFF2-40B4-BE49-F238E27FC236}">
                <a16:creationId xmlns:a16="http://schemas.microsoft.com/office/drawing/2014/main" id="{237F4F42-9931-41AA-832E-827D07FAFE75}"/>
              </a:ext>
            </a:extLst>
          </p:cNvPr>
          <p:cNvSpPr/>
          <p:nvPr/>
        </p:nvSpPr>
        <p:spPr bwMode="auto">
          <a:xfrm>
            <a:off x="3549531" y="3324041"/>
            <a:ext cx="285750" cy="2185364"/>
          </a:xfrm>
          <a:prstGeom prst="rect">
            <a:avLst/>
          </a:prstGeom>
          <a:solidFill>
            <a:schemeClr val="accent2"/>
          </a:solidFill>
          <a:ln w="15875" cap="rnd">
            <a:noFill/>
            <a:round/>
            <a:headEnd/>
            <a:tailEnd/>
          </a:ln>
        </p:spPr>
        <p:txBody>
          <a:bodyPr rtlCol="0" anchor="ctr"/>
          <a:lstStyle/>
          <a:p>
            <a:pPr algn="l"/>
            <a:endParaRPr lang="de-AT" dirty="0"/>
          </a:p>
        </p:txBody>
      </p:sp>
      <p:sp>
        <p:nvSpPr>
          <p:cNvPr id="28" name="Rectangle 27">
            <a:extLst>
              <a:ext uri="{FF2B5EF4-FFF2-40B4-BE49-F238E27FC236}">
                <a16:creationId xmlns:a16="http://schemas.microsoft.com/office/drawing/2014/main" id="{1383E196-E8A5-4359-92A8-ABB985F4967F}"/>
              </a:ext>
            </a:extLst>
          </p:cNvPr>
          <p:cNvSpPr/>
          <p:nvPr/>
        </p:nvSpPr>
        <p:spPr bwMode="auto">
          <a:xfrm>
            <a:off x="4458904" y="3304991"/>
            <a:ext cx="285750" cy="2204414"/>
          </a:xfrm>
          <a:prstGeom prst="rect">
            <a:avLst/>
          </a:prstGeom>
          <a:solidFill>
            <a:schemeClr val="accent2"/>
          </a:solidFill>
          <a:ln w="15875" cap="rnd">
            <a:noFill/>
            <a:round/>
            <a:headEnd/>
            <a:tailEnd/>
          </a:ln>
        </p:spPr>
        <p:txBody>
          <a:bodyPr rtlCol="0" anchor="ctr"/>
          <a:lstStyle/>
          <a:p>
            <a:pPr algn="l"/>
            <a:endParaRPr lang="de-AT" dirty="0"/>
          </a:p>
        </p:txBody>
      </p:sp>
      <p:cxnSp>
        <p:nvCxnSpPr>
          <p:cNvPr id="13" name="Straight Connector 12">
            <a:extLst>
              <a:ext uri="{FF2B5EF4-FFF2-40B4-BE49-F238E27FC236}">
                <a16:creationId xmlns:a16="http://schemas.microsoft.com/office/drawing/2014/main" id="{3A08D463-60E6-4472-84AE-75D74025AB7E}"/>
              </a:ext>
            </a:extLst>
          </p:cNvPr>
          <p:cNvCxnSpPr/>
          <p:nvPr/>
        </p:nvCxnSpPr>
        <p:spPr bwMode="auto">
          <a:xfrm>
            <a:off x="1047387" y="5509405"/>
            <a:ext cx="396240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A06DAF4-14A9-4901-8059-D0F6F7EC2399}"/>
              </a:ext>
            </a:extLst>
          </p:cNvPr>
          <p:cNvCxnSpPr>
            <a:cxnSpLocks/>
          </p:cNvCxnSpPr>
          <p:nvPr/>
        </p:nvCxnSpPr>
        <p:spPr bwMode="auto">
          <a:xfrm flipV="1">
            <a:off x="1123587" y="2343150"/>
            <a:ext cx="0" cy="3168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1E32E96-DA1D-4FBA-97DC-DE5893E5EAA7}"/>
              </a:ext>
            </a:extLst>
          </p:cNvPr>
          <p:cNvCxnSpPr>
            <a:cxnSpLocks/>
          </p:cNvCxnSpPr>
          <p:nvPr/>
        </p:nvCxnSpPr>
        <p:spPr bwMode="auto">
          <a:xfrm>
            <a:off x="990237" y="235663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8B1AACB2-82F2-4907-B808-ED7766C4C50A}"/>
              </a:ext>
            </a:extLst>
          </p:cNvPr>
          <p:cNvCxnSpPr>
            <a:cxnSpLocks/>
          </p:cNvCxnSpPr>
          <p:nvPr/>
        </p:nvCxnSpPr>
        <p:spPr bwMode="auto">
          <a:xfrm>
            <a:off x="990237" y="29901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95D3876-2E20-48A2-96EF-02A347A65965}"/>
              </a:ext>
            </a:extLst>
          </p:cNvPr>
          <p:cNvCxnSpPr>
            <a:cxnSpLocks/>
          </p:cNvCxnSpPr>
          <p:nvPr/>
        </p:nvCxnSpPr>
        <p:spPr bwMode="auto">
          <a:xfrm>
            <a:off x="990237" y="362376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0EAD3469-8848-4A9A-8845-EBFCB3AE091B}"/>
              </a:ext>
            </a:extLst>
          </p:cNvPr>
          <p:cNvCxnSpPr>
            <a:cxnSpLocks/>
          </p:cNvCxnSpPr>
          <p:nvPr/>
        </p:nvCxnSpPr>
        <p:spPr bwMode="auto">
          <a:xfrm>
            <a:off x="990237" y="425732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C3A2BB5-6556-49B0-B5E3-01139530F361}"/>
              </a:ext>
            </a:extLst>
          </p:cNvPr>
          <p:cNvCxnSpPr>
            <a:cxnSpLocks/>
          </p:cNvCxnSpPr>
          <p:nvPr/>
        </p:nvCxnSpPr>
        <p:spPr bwMode="auto">
          <a:xfrm>
            <a:off x="990237" y="4890891"/>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nvGrpSpPr>
          <p:cNvPr id="41" name="Group 40">
            <a:extLst>
              <a:ext uri="{FF2B5EF4-FFF2-40B4-BE49-F238E27FC236}">
                <a16:creationId xmlns:a16="http://schemas.microsoft.com/office/drawing/2014/main" id="{FF502872-FEEA-4CDF-85E8-11D7A113DDFA}"/>
              </a:ext>
            </a:extLst>
          </p:cNvPr>
          <p:cNvGrpSpPr/>
          <p:nvPr/>
        </p:nvGrpSpPr>
        <p:grpSpPr>
          <a:xfrm>
            <a:off x="1476012" y="3000445"/>
            <a:ext cx="133350" cy="252000"/>
            <a:chOff x="1466850" y="2171770"/>
            <a:chExt cx="133350" cy="252000"/>
          </a:xfrm>
        </p:grpSpPr>
        <p:cxnSp>
          <p:nvCxnSpPr>
            <p:cNvPr id="37" name="Straight Connector 36">
              <a:extLst>
                <a:ext uri="{FF2B5EF4-FFF2-40B4-BE49-F238E27FC236}">
                  <a16:creationId xmlns:a16="http://schemas.microsoft.com/office/drawing/2014/main" id="{4D674070-B975-4288-9186-4EF2186618F5}"/>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0305BABD-5F13-49D5-A414-2B10210D6A80}"/>
                </a:ext>
              </a:extLst>
            </p:cNvPr>
            <p:cNvCxnSpPr>
              <a:cxnSpLocks/>
            </p:cNvCxnSpPr>
            <p:nvPr/>
          </p:nvCxnSpPr>
          <p:spPr bwMode="auto">
            <a:xfrm>
              <a:off x="1466850" y="24186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400B777-3ABC-4775-948E-89D4EAEC2275}"/>
                </a:ext>
              </a:extLst>
            </p:cNvPr>
            <p:cNvCxnSpPr>
              <a:cxnSpLocks/>
            </p:cNvCxnSpPr>
            <p:nvPr/>
          </p:nvCxnSpPr>
          <p:spPr bwMode="auto">
            <a:xfrm flipV="1">
              <a:off x="1533525" y="2171770"/>
              <a:ext cx="0" cy="252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42" name="Group 41">
            <a:extLst>
              <a:ext uri="{FF2B5EF4-FFF2-40B4-BE49-F238E27FC236}">
                <a16:creationId xmlns:a16="http://schemas.microsoft.com/office/drawing/2014/main" id="{2C04E190-FBC5-4BD6-A43A-356F5F4A22A2}"/>
              </a:ext>
            </a:extLst>
          </p:cNvPr>
          <p:cNvGrpSpPr/>
          <p:nvPr/>
        </p:nvGrpSpPr>
        <p:grpSpPr>
          <a:xfrm>
            <a:off x="1813934" y="3389044"/>
            <a:ext cx="133350" cy="252000"/>
            <a:chOff x="1466850" y="2171770"/>
            <a:chExt cx="133350" cy="252000"/>
          </a:xfrm>
        </p:grpSpPr>
        <p:cxnSp>
          <p:nvCxnSpPr>
            <p:cNvPr id="43" name="Straight Connector 42">
              <a:extLst>
                <a:ext uri="{FF2B5EF4-FFF2-40B4-BE49-F238E27FC236}">
                  <a16:creationId xmlns:a16="http://schemas.microsoft.com/office/drawing/2014/main" id="{B85E5CCE-3713-41AB-9611-1919443D0A6B}"/>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A9DE3DEC-81E8-4DF5-A612-1CDF4CC532D9}"/>
                </a:ext>
              </a:extLst>
            </p:cNvPr>
            <p:cNvCxnSpPr>
              <a:cxnSpLocks/>
            </p:cNvCxnSpPr>
            <p:nvPr/>
          </p:nvCxnSpPr>
          <p:spPr bwMode="auto">
            <a:xfrm>
              <a:off x="1466850" y="24186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505F239-2068-4ECC-9C16-894E11FE88FD}"/>
                </a:ext>
              </a:extLst>
            </p:cNvPr>
            <p:cNvCxnSpPr>
              <a:cxnSpLocks/>
            </p:cNvCxnSpPr>
            <p:nvPr/>
          </p:nvCxnSpPr>
          <p:spPr bwMode="auto">
            <a:xfrm flipV="1">
              <a:off x="1533525" y="2171770"/>
              <a:ext cx="0" cy="252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D22304EF-5761-4617-9EAE-8D18D70FCFFA}"/>
              </a:ext>
            </a:extLst>
          </p:cNvPr>
          <p:cNvGrpSpPr/>
          <p:nvPr/>
        </p:nvGrpSpPr>
        <p:grpSpPr>
          <a:xfrm>
            <a:off x="2377977" y="2828943"/>
            <a:ext cx="133350" cy="307213"/>
            <a:chOff x="1466850" y="2171770"/>
            <a:chExt cx="133350" cy="307213"/>
          </a:xfrm>
        </p:grpSpPr>
        <p:cxnSp>
          <p:nvCxnSpPr>
            <p:cNvPr id="48" name="Straight Connector 47">
              <a:extLst>
                <a:ext uri="{FF2B5EF4-FFF2-40B4-BE49-F238E27FC236}">
                  <a16:creationId xmlns:a16="http://schemas.microsoft.com/office/drawing/2014/main" id="{B75DD34F-B10A-4715-A63C-D5EEFE8EE0F1}"/>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DBBF22BF-C5B4-40FE-A48D-010713A816BE}"/>
                </a:ext>
              </a:extLst>
            </p:cNvPr>
            <p:cNvCxnSpPr>
              <a:cxnSpLocks/>
            </p:cNvCxnSpPr>
            <p:nvPr/>
          </p:nvCxnSpPr>
          <p:spPr bwMode="auto">
            <a:xfrm>
              <a:off x="1466850" y="2478983"/>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38B6AF5-DB01-486D-BD49-AF51AAA60B95}"/>
                </a:ext>
              </a:extLst>
            </p:cNvPr>
            <p:cNvCxnSpPr>
              <a:cxnSpLocks/>
            </p:cNvCxnSpPr>
            <p:nvPr/>
          </p:nvCxnSpPr>
          <p:spPr bwMode="auto">
            <a:xfrm flipV="1">
              <a:off x="1533525" y="2171770"/>
              <a:ext cx="0" cy="306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BD278AE1-FF87-4086-8D5D-8CDA527D1417}"/>
              </a:ext>
            </a:extLst>
          </p:cNvPr>
          <p:cNvGrpSpPr/>
          <p:nvPr/>
        </p:nvGrpSpPr>
        <p:grpSpPr>
          <a:xfrm>
            <a:off x="2708141" y="3235436"/>
            <a:ext cx="133350" cy="360000"/>
            <a:chOff x="1466850" y="2171770"/>
            <a:chExt cx="133350" cy="307213"/>
          </a:xfrm>
        </p:grpSpPr>
        <p:cxnSp>
          <p:nvCxnSpPr>
            <p:cNvPr id="52" name="Straight Connector 51">
              <a:extLst>
                <a:ext uri="{FF2B5EF4-FFF2-40B4-BE49-F238E27FC236}">
                  <a16:creationId xmlns:a16="http://schemas.microsoft.com/office/drawing/2014/main" id="{1795EDED-EE57-4B2B-A337-9763CD691925}"/>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BB4ECF80-3F13-4A64-A40B-EA556BCC420E}"/>
                </a:ext>
              </a:extLst>
            </p:cNvPr>
            <p:cNvCxnSpPr>
              <a:cxnSpLocks/>
            </p:cNvCxnSpPr>
            <p:nvPr/>
          </p:nvCxnSpPr>
          <p:spPr bwMode="auto">
            <a:xfrm>
              <a:off x="1466850" y="2478983"/>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B872CB65-A7FD-41D6-8841-28089D58AD7E}"/>
                </a:ext>
              </a:extLst>
            </p:cNvPr>
            <p:cNvCxnSpPr>
              <a:cxnSpLocks/>
            </p:cNvCxnSpPr>
            <p:nvPr/>
          </p:nvCxnSpPr>
          <p:spPr bwMode="auto">
            <a:xfrm flipV="1">
              <a:off x="1533525" y="2171770"/>
              <a:ext cx="0" cy="306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97B7D386-358F-41A2-8F1E-0A5A0AF90C95}"/>
              </a:ext>
            </a:extLst>
          </p:cNvPr>
          <p:cNvGrpSpPr/>
          <p:nvPr/>
        </p:nvGrpSpPr>
        <p:grpSpPr>
          <a:xfrm>
            <a:off x="3278693" y="2770772"/>
            <a:ext cx="133350" cy="288000"/>
            <a:chOff x="1466850" y="2171770"/>
            <a:chExt cx="133350" cy="252000"/>
          </a:xfrm>
        </p:grpSpPr>
        <p:cxnSp>
          <p:nvCxnSpPr>
            <p:cNvPr id="56" name="Straight Connector 55">
              <a:extLst>
                <a:ext uri="{FF2B5EF4-FFF2-40B4-BE49-F238E27FC236}">
                  <a16:creationId xmlns:a16="http://schemas.microsoft.com/office/drawing/2014/main" id="{92A52DD4-02B5-4D86-9BAC-A2D29D201D24}"/>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F33B605-FEDE-42A2-87A6-7BC5FCD83612}"/>
                </a:ext>
              </a:extLst>
            </p:cNvPr>
            <p:cNvCxnSpPr>
              <a:cxnSpLocks/>
            </p:cNvCxnSpPr>
            <p:nvPr/>
          </p:nvCxnSpPr>
          <p:spPr bwMode="auto">
            <a:xfrm>
              <a:off x="1466850" y="24186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D92C7C08-AE12-4D7B-B104-4BEEE5D31AFE}"/>
                </a:ext>
              </a:extLst>
            </p:cNvPr>
            <p:cNvCxnSpPr>
              <a:cxnSpLocks/>
            </p:cNvCxnSpPr>
            <p:nvPr/>
          </p:nvCxnSpPr>
          <p:spPr bwMode="auto">
            <a:xfrm flipV="1">
              <a:off x="1533525" y="2171770"/>
              <a:ext cx="0" cy="252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59" name="Group 58">
            <a:extLst>
              <a:ext uri="{FF2B5EF4-FFF2-40B4-BE49-F238E27FC236}">
                <a16:creationId xmlns:a16="http://schemas.microsoft.com/office/drawing/2014/main" id="{375ABC4B-F240-489A-932A-9C5DEAFC30FE}"/>
              </a:ext>
            </a:extLst>
          </p:cNvPr>
          <p:cNvGrpSpPr/>
          <p:nvPr/>
        </p:nvGrpSpPr>
        <p:grpSpPr>
          <a:xfrm>
            <a:off x="3633783" y="3129027"/>
            <a:ext cx="133350" cy="360000"/>
            <a:chOff x="1466850" y="2171770"/>
            <a:chExt cx="133350" cy="307213"/>
          </a:xfrm>
        </p:grpSpPr>
        <p:cxnSp>
          <p:nvCxnSpPr>
            <p:cNvPr id="60" name="Straight Connector 59">
              <a:extLst>
                <a:ext uri="{FF2B5EF4-FFF2-40B4-BE49-F238E27FC236}">
                  <a16:creationId xmlns:a16="http://schemas.microsoft.com/office/drawing/2014/main" id="{FF268A01-D467-4B23-8053-CC51900F83CD}"/>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00A2DD9-0028-42F2-89B3-118D3163A586}"/>
                </a:ext>
              </a:extLst>
            </p:cNvPr>
            <p:cNvCxnSpPr>
              <a:cxnSpLocks/>
            </p:cNvCxnSpPr>
            <p:nvPr/>
          </p:nvCxnSpPr>
          <p:spPr bwMode="auto">
            <a:xfrm>
              <a:off x="1466850" y="2478983"/>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574EABCA-08CF-48B7-825F-F484DFFE67EC}"/>
                </a:ext>
              </a:extLst>
            </p:cNvPr>
            <p:cNvCxnSpPr>
              <a:cxnSpLocks/>
            </p:cNvCxnSpPr>
            <p:nvPr/>
          </p:nvCxnSpPr>
          <p:spPr bwMode="auto">
            <a:xfrm flipV="1">
              <a:off x="1533525" y="2171770"/>
              <a:ext cx="0" cy="306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63" name="Group 62">
            <a:extLst>
              <a:ext uri="{FF2B5EF4-FFF2-40B4-BE49-F238E27FC236}">
                <a16:creationId xmlns:a16="http://schemas.microsoft.com/office/drawing/2014/main" id="{F99910CE-518A-4D36-BA07-31189747DD5D}"/>
              </a:ext>
            </a:extLst>
          </p:cNvPr>
          <p:cNvGrpSpPr/>
          <p:nvPr/>
        </p:nvGrpSpPr>
        <p:grpSpPr>
          <a:xfrm>
            <a:off x="4534383" y="3122798"/>
            <a:ext cx="133350" cy="343697"/>
            <a:chOff x="1466850" y="2178107"/>
            <a:chExt cx="133350" cy="240588"/>
          </a:xfrm>
        </p:grpSpPr>
        <p:cxnSp>
          <p:nvCxnSpPr>
            <p:cNvPr id="64" name="Straight Connector 63">
              <a:extLst>
                <a:ext uri="{FF2B5EF4-FFF2-40B4-BE49-F238E27FC236}">
                  <a16:creationId xmlns:a16="http://schemas.microsoft.com/office/drawing/2014/main" id="{8FB49D80-1DDB-4603-A937-F007E1F29D0F}"/>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56BE01B8-C391-4BFB-9659-481FE7E308A2}"/>
                </a:ext>
              </a:extLst>
            </p:cNvPr>
            <p:cNvCxnSpPr>
              <a:cxnSpLocks/>
            </p:cNvCxnSpPr>
            <p:nvPr/>
          </p:nvCxnSpPr>
          <p:spPr bwMode="auto">
            <a:xfrm>
              <a:off x="1466850" y="24186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D1C68596-1425-484B-BACE-F7BC44359C55}"/>
                </a:ext>
              </a:extLst>
            </p:cNvPr>
            <p:cNvCxnSpPr>
              <a:cxnSpLocks/>
            </p:cNvCxnSpPr>
            <p:nvPr/>
          </p:nvCxnSpPr>
          <p:spPr bwMode="auto">
            <a:xfrm flipV="1">
              <a:off x="1533525" y="2178107"/>
              <a:ext cx="0" cy="2394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grpSp>
        <p:nvGrpSpPr>
          <p:cNvPr id="67" name="Group 66">
            <a:extLst>
              <a:ext uri="{FF2B5EF4-FFF2-40B4-BE49-F238E27FC236}">
                <a16:creationId xmlns:a16="http://schemas.microsoft.com/office/drawing/2014/main" id="{BD6D09EE-4264-487C-9AE9-292928BB30C7}"/>
              </a:ext>
            </a:extLst>
          </p:cNvPr>
          <p:cNvGrpSpPr/>
          <p:nvPr/>
        </p:nvGrpSpPr>
        <p:grpSpPr>
          <a:xfrm>
            <a:off x="4180391" y="2660466"/>
            <a:ext cx="133350" cy="288000"/>
            <a:chOff x="1466850" y="2171770"/>
            <a:chExt cx="133350" cy="252000"/>
          </a:xfrm>
        </p:grpSpPr>
        <p:cxnSp>
          <p:nvCxnSpPr>
            <p:cNvPr id="68" name="Straight Connector 67">
              <a:extLst>
                <a:ext uri="{FF2B5EF4-FFF2-40B4-BE49-F238E27FC236}">
                  <a16:creationId xmlns:a16="http://schemas.microsoft.com/office/drawing/2014/main" id="{D47333BD-4C6C-49AE-B455-8AE8A9D088BD}"/>
                </a:ext>
              </a:extLst>
            </p:cNvPr>
            <p:cNvCxnSpPr>
              <a:cxnSpLocks/>
            </p:cNvCxnSpPr>
            <p:nvPr/>
          </p:nvCxnSpPr>
          <p:spPr bwMode="auto">
            <a:xfrm>
              <a:off x="1466850" y="2180570"/>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862FC6E-A688-4477-9BCB-B4975297711C}"/>
                </a:ext>
              </a:extLst>
            </p:cNvPr>
            <p:cNvCxnSpPr>
              <a:cxnSpLocks/>
            </p:cNvCxnSpPr>
            <p:nvPr/>
          </p:nvCxnSpPr>
          <p:spPr bwMode="auto">
            <a:xfrm>
              <a:off x="1466850" y="2418695"/>
              <a:ext cx="13335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8E2F373E-E1B3-4124-82BA-D9D60B7A7CDB}"/>
                </a:ext>
              </a:extLst>
            </p:cNvPr>
            <p:cNvCxnSpPr>
              <a:cxnSpLocks/>
            </p:cNvCxnSpPr>
            <p:nvPr/>
          </p:nvCxnSpPr>
          <p:spPr bwMode="auto">
            <a:xfrm flipV="1">
              <a:off x="1533525" y="2171770"/>
              <a:ext cx="0" cy="252000"/>
            </a:xfrm>
            <a:prstGeom prst="line">
              <a:avLst/>
            </a:prstGeom>
            <a:solidFill>
              <a:schemeClr val="accent1"/>
            </a:solidFill>
            <a:ln w="15875" cap="flat" cmpd="sng" algn="ctr">
              <a:solidFill>
                <a:schemeClr val="tx1"/>
              </a:solidFill>
              <a:prstDash val="solid"/>
              <a:round/>
              <a:headEnd type="none" w="med" len="med"/>
              <a:tailEnd type="none" w="med" len="med"/>
            </a:ln>
            <a:effectLst/>
          </p:spPr>
        </p:cxnSp>
      </p:grpSp>
      <p:sp>
        <p:nvSpPr>
          <p:cNvPr id="71" name="TextBox 70">
            <a:extLst>
              <a:ext uri="{FF2B5EF4-FFF2-40B4-BE49-F238E27FC236}">
                <a16:creationId xmlns:a16="http://schemas.microsoft.com/office/drawing/2014/main" id="{028FCF00-6173-47F8-8262-F77D8155D9F9}"/>
              </a:ext>
            </a:extLst>
          </p:cNvPr>
          <p:cNvSpPr txBox="1"/>
          <p:nvPr/>
        </p:nvSpPr>
        <p:spPr>
          <a:xfrm rot="16200000">
            <a:off x="-740431" y="3757873"/>
            <a:ext cx="2332380" cy="338554"/>
          </a:xfrm>
          <a:prstGeom prst="rect">
            <a:avLst/>
          </a:prstGeom>
          <a:noFill/>
        </p:spPr>
        <p:txBody>
          <a:bodyPr wrap="square" rtlCol="0">
            <a:spAutoFit/>
          </a:bodyPr>
          <a:lstStyle/>
          <a:p>
            <a:pPr algn="ctr"/>
            <a:r>
              <a:rPr lang="de-AT" sz="1600" dirty="0"/>
              <a:t>Anteil Patienten [%]</a:t>
            </a:r>
          </a:p>
        </p:txBody>
      </p:sp>
      <p:sp>
        <p:nvSpPr>
          <p:cNvPr id="72" name="TextBox 71">
            <a:extLst>
              <a:ext uri="{FF2B5EF4-FFF2-40B4-BE49-F238E27FC236}">
                <a16:creationId xmlns:a16="http://schemas.microsoft.com/office/drawing/2014/main" id="{7BFD4D0D-5772-47C2-8681-5963A868488A}"/>
              </a:ext>
            </a:extLst>
          </p:cNvPr>
          <p:cNvSpPr txBox="1"/>
          <p:nvPr/>
        </p:nvSpPr>
        <p:spPr>
          <a:xfrm>
            <a:off x="465710" y="2187353"/>
            <a:ext cx="572806" cy="338554"/>
          </a:xfrm>
          <a:prstGeom prst="rect">
            <a:avLst/>
          </a:prstGeom>
          <a:noFill/>
        </p:spPr>
        <p:txBody>
          <a:bodyPr wrap="square" rtlCol="0">
            <a:spAutoFit/>
          </a:bodyPr>
          <a:lstStyle/>
          <a:p>
            <a:pPr algn="r"/>
            <a:r>
              <a:rPr lang="de-AT" sz="1600" dirty="0"/>
              <a:t>100</a:t>
            </a:r>
          </a:p>
        </p:txBody>
      </p:sp>
      <p:sp>
        <p:nvSpPr>
          <p:cNvPr id="73" name="TextBox 72">
            <a:extLst>
              <a:ext uri="{FF2B5EF4-FFF2-40B4-BE49-F238E27FC236}">
                <a16:creationId xmlns:a16="http://schemas.microsoft.com/office/drawing/2014/main" id="{C685F455-8997-4486-B349-B842189C3848}"/>
              </a:ext>
            </a:extLst>
          </p:cNvPr>
          <p:cNvSpPr txBox="1"/>
          <p:nvPr/>
        </p:nvSpPr>
        <p:spPr>
          <a:xfrm>
            <a:off x="465710" y="2814815"/>
            <a:ext cx="572806" cy="338554"/>
          </a:xfrm>
          <a:prstGeom prst="rect">
            <a:avLst/>
          </a:prstGeom>
          <a:noFill/>
        </p:spPr>
        <p:txBody>
          <a:bodyPr wrap="square" rtlCol="0">
            <a:spAutoFit/>
          </a:bodyPr>
          <a:lstStyle/>
          <a:p>
            <a:pPr algn="r"/>
            <a:r>
              <a:rPr lang="de-AT" sz="1600" dirty="0"/>
              <a:t>80</a:t>
            </a:r>
          </a:p>
        </p:txBody>
      </p:sp>
      <p:sp>
        <p:nvSpPr>
          <p:cNvPr id="74" name="TextBox 73">
            <a:extLst>
              <a:ext uri="{FF2B5EF4-FFF2-40B4-BE49-F238E27FC236}">
                <a16:creationId xmlns:a16="http://schemas.microsoft.com/office/drawing/2014/main" id="{2308C9FA-A746-4B4D-B808-1D98F657A5E8}"/>
              </a:ext>
            </a:extLst>
          </p:cNvPr>
          <p:cNvSpPr txBox="1"/>
          <p:nvPr/>
        </p:nvSpPr>
        <p:spPr>
          <a:xfrm>
            <a:off x="465710" y="3444953"/>
            <a:ext cx="572806" cy="338554"/>
          </a:xfrm>
          <a:prstGeom prst="rect">
            <a:avLst/>
          </a:prstGeom>
          <a:noFill/>
        </p:spPr>
        <p:txBody>
          <a:bodyPr wrap="square" rtlCol="0">
            <a:spAutoFit/>
          </a:bodyPr>
          <a:lstStyle/>
          <a:p>
            <a:pPr algn="r"/>
            <a:r>
              <a:rPr lang="de-AT" sz="1600" dirty="0"/>
              <a:t>60</a:t>
            </a:r>
          </a:p>
        </p:txBody>
      </p:sp>
      <p:sp>
        <p:nvSpPr>
          <p:cNvPr id="75" name="TextBox 74">
            <a:extLst>
              <a:ext uri="{FF2B5EF4-FFF2-40B4-BE49-F238E27FC236}">
                <a16:creationId xmlns:a16="http://schemas.microsoft.com/office/drawing/2014/main" id="{6F60E389-2F46-4FEF-8D41-9AFDB6718B89}"/>
              </a:ext>
            </a:extLst>
          </p:cNvPr>
          <p:cNvSpPr txBox="1"/>
          <p:nvPr/>
        </p:nvSpPr>
        <p:spPr>
          <a:xfrm>
            <a:off x="465710" y="4077177"/>
            <a:ext cx="572806" cy="338554"/>
          </a:xfrm>
          <a:prstGeom prst="rect">
            <a:avLst/>
          </a:prstGeom>
          <a:noFill/>
        </p:spPr>
        <p:txBody>
          <a:bodyPr wrap="square" rtlCol="0">
            <a:spAutoFit/>
          </a:bodyPr>
          <a:lstStyle/>
          <a:p>
            <a:pPr algn="r"/>
            <a:r>
              <a:rPr lang="de-AT" sz="1600" dirty="0"/>
              <a:t>40</a:t>
            </a:r>
          </a:p>
        </p:txBody>
      </p:sp>
      <p:sp>
        <p:nvSpPr>
          <p:cNvPr id="76" name="TextBox 75">
            <a:extLst>
              <a:ext uri="{FF2B5EF4-FFF2-40B4-BE49-F238E27FC236}">
                <a16:creationId xmlns:a16="http://schemas.microsoft.com/office/drawing/2014/main" id="{C433C131-8D5B-4232-8BC5-7C73DC7E80D2}"/>
              </a:ext>
            </a:extLst>
          </p:cNvPr>
          <p:cNvSpPr txBox="1"/>
          <p:nvPr/>
        </p:nvSpPr>
        <p:spPr>
          <a:xfrm>
            <a:off x="465710" y="4718365"/>
            <a:ext cx="572806" cy="338554"/>
          </a:xfrm>
          <a:prstGeom prst="rect">
            <a:avLst/>
          </a:prstGeom>
          <a:noFill/>
        </p:spPr>
        <p:txBody>
          <a:bodyPr wrap="square" rtlCol="0">
            <a:spAutoFit/>
          </a:bodyPr>
          <a:lstStyle/>
          <a:p>
            <a:pPr algn="r"/>
            <a:r>
              <a:rPr lang="de-AT" sz="1600" dirty="0"/>
              <a:t>20</a:t>
            </a:r>
          </a:p>
        </p:txBody>
      </p:sp>
      <p:sp>
        <p:nvSpPr>
          <p:cNvPr id="77" name="TextBox 76">
            <a:extLst>
              <a:ext uri="{FF2B5EF4-FFF2-40B4-BE49-F238E27FC236}">
                <a16:creationId xmlns:a16="http://schemas.microsoft.com/office/drawing/2014/main" id="{E2E0C2A1-371D-493A-8356-3F3BCE0C9292}"/>
              </a:ext>
            </a:extLst>
          </p:cNvPr>
          <p:cNvSpPr txBox="1"/>
          <p:nvPr/>
        </p:nvSpPr>
        <p:spPr>
          <a:xfrm>
            <a:off x="465710" y="5340128"/>
            <a:ext cx="572806" cy="338554"/>
          </a:xfrm>
          <a:prstGeom prst="rect">
            <a:avLst/>
          </a:prstGeom>
          <a:noFill/>
        </p:spPr>
        <p:txBody>
          <a:bodyPr wrap="square" rtlCol="0">
            <a:spAutoFit/>
          </a:bodyPr>
          <a:lstStyle/>
          <a:p>
            <a:pPr algn="r"/>
            <a:r>
              <a:rPr lang="de-AT" sz="1600" dirty="0"/>
              <a:t>0</a:t>
            </a:r>
          </a:p>
        </p:txBody>
      </p:sp>
      <p:sp>
        <p:nvSpPr>
          <p:cNvPr id="78" name="TextBox 77">
            <a:extLst>
              <a:ext uri="{FF2B5EF4-FFF2-40B4-BE49-F238E27FC236}">
                <a16:creationId xmlns:a16="http://schemas.microsoft.com/office/drawing/2014/main" id="{B71C7822-712E-4EAE-85C3-9777DAE7BAC8}"/>
              </a:ext>
            </a:extLst>
          </p:cNvPr>
          <p:cNvSpPr txBox="1"/>
          <p:nvPr/>
        </p:nvSpPr>
        <p:spPr>
          <a:xfrm>
            <a:off x="1229874" y="5574146"/>
            <a:ext cx="996995" cy="646331"/>
          </a:xfrm>
          <a:prstGeom prst="rect">
            <a:avLst/>
          </a:prstGeom>
          <a:noFill/>
        </p:spPr>
        <p:txBody>
          <a:bodyPr wrap="square" rtlCol="0">
            <a:spAutoFit/>
          </a:bodyPr>
          <a:lstStyle/>
          <a:p>
            <a:pPr algn="ctr"/>
            <a:r>
              <a:rPr lang="de-AT" sz="1200" dirty="0"/>
              <a:t>Deutsch-land</a:t>
            </a:r>
          </a:p>
          <a:p>
            <a:pPr algn="ctr"/>
            <a:r>
              <a:rPr lang="de-AT" sz="1200" dirty="0"/>
              <a:t>(N = 579)</a:t>
            </a:r>
            <a:endParaRPr lang="de-AT" sz="1400" dirty="0"/>
          </a:p>
        </p:txBody>
      </p:sp>
      <p:sp>
        <p:nvSpPr>
          <p:cNvPr id="79" name="TextBox 78">
            <a:extLst>
              <a:ext uri="{FF2B5EF4-FFF2-40B4-BE49-F238E27FC236}">
                <a16:creationId xmlns:a16="http://schemas.microsoft.com/office/drawing/2014/main" id="{2D10E318-5245-481B-8D37-86D89DEC049E}"/>
              </a:ext>
            </a:extLst>
          </p:cNvPr>
          <p:cNvSpPr txBox="1"/>
          <p:nvPr/>
        </p:nvSpPr>
        <p:spPr>
          <a:xfrm>
            <a:off x="2125063" y="5574146"/>
            <a:ext cx="996995" cy="461665"/>
          </a:xfrm>
          <a:prstGeom prst="rect">
            <a:avLst/>
          </a:prstGeom>
          <a:noFill/>
        </p:spPr>
        <p:txBody>
          <a:bodyPr wrap="square" rtlCol="0">
            <a:spAutoFit/>
          </a:bodyPr>
          <a:lstStyle/>
          <a:p>
            <a:pPr algn="ctr"/>
            <a:r>
              <a:rPr lang="de-AT" sz="1200" dirty="0"/>
              <a:t>Österreich</a:t>
            </a:r>
          </a:p>
          <a:p>
            <a:pPr algn="ctr"/>
            <a:r>
              <a:rPr lang="de-AT" sz="1200" dirty="0"/>
              <a:t>(N = 300)</a:t>
            </a:r>
          </a:p>
        </p:txBody>
      </p:sp>
      <p:sp>
        <p:nvSpPr>
          <p:cNvPr id="80" name="TextBox 79">
            <a:extLst>
              <a:ext uri="{FF2B5EF4-FFF2-40B4-BE49-F238E27FC236}">
                <a16:creationId xmlns:a16="http://schemas.microsoft.com/office/drawing/2014/main" id="{59E2D974-60F1-449A-AFBB-D0B8E93780C9}"/>
              </a:ext>
            </a:extLst>
          </p:cNvPr>
          <p:cNvSpPr txBox="1"/>
          <p:nvPr/>
        </p:nvSpPr>
        <p:spPr>
          <a:xfrm>
            <a:off x="3028587" y="5574146"/>
            <a:ext cx="996995" cy="646331"/>
          </a:xfrm>
          <a:prstGeom prst="rect">
            <a:avLst/>
          </a:prstGeom>
          <a:noFill/>
        </p:spPr>
        <p:txBody>
          <a:bodyPr wrap="square" rtlCol="0">
            <a:spAutoFit/>
          </a:bodyPr>
          <a:lstStyle/>
          <a:p>
            <a:pPr algn="ctr"/>
            <a:r>
              <a:rPr lang="de-AT" sz="1200" dirty="0"/>
              <a:t>Griechen-land</a:t>
            </a:r>
          </a:p>
          <a:p>
            <a:pPr algn="ctr"/>
            <a:r>
              <a:rPr lang="de-AT" sz="1200" dirty="0"/>
              <a:t>(N = 299)</a:t>
            </a:r>
          </a:p>
        </p:txBody>
      </p:sp>
      <p:sp>
        <p:nvSpPr>
          <p:cNvPr id="81" name="TextBox 80">
            <a:extLst>
              <a:ext uri="{FF2B5EF4-FFF2-40B4-BE49-F238E27FC236}">
                <a16:creationId xmlns:a16="http://schemas.microsoft.com/office/drawing/2014/main" id="{37B5E277-7879-4CE3-A9FE-A33CB365BDFF}"/>
              </a:ext>
            </a:extLst>
          </p:cNvPr>
          <p:cNvSpPr txBox="1"/>
          <p:nvPr/>
        </p:nvSpPr>
        <p:spPr>
          <a:xfrm>
            <a:off x="3942221" y="5574146"/>
            <a:ext cx="996995" cy="461665"/>
          </a:xfrm>
          <a:prstGeom prst="rect">
            <a:avLst/>
          </a:prstGeom>
          <a:noFill/>
        </p:spPr>
        <p:txBody>
          <a:bodyPr wrap="square" rtlCol="0">
            <a:spAutoFit/>
          </a:bodyPr>
          <a:lstStyle/>
          <a:p>
            <a:pPr algn="ctr"/>
            <a:r>
              <a:rPr lang="de-AT" sz="1200" dirty="0"/>
              <a:t>Belgien</a:t>
            </a:r>
          </a:p>
          <a:p>
            <a:pPr algn="ctr"/>
            <a:r>
              <a:rPr lang="de-AT" sz="1200" dirty="0"/>
              <a:t>(N = 301)</a:t>
            </a:r>
          </a:p>
        </p:txBody>
      </p:sp>
      <p:sp>
        <p:nvSpPr>
          <p:cNvPr id="82" name="Rectangle 81">
            <a:extLst>
              <a:ext uri="{FF2B5EF4-FFF2-40B4-BE49-F238E27FC236}">
                <a16:creationId xmlns:a16="http://schemas.microsoft.com/office/drawing/2014/main" id="{C4BCB80F-BC0F-442D-AC42-712320FD33AA}"/>
              </a:ext>
            </a:extLst>
          </p:cNvPr>
          <p:cNvSpPr/>
          <p:nvPr/>
        </p:nvSpPr>
        <p:spPr bwMode="auto">
          <a:xfrm>
            <a:off x="1671080" y="1386348"/>
            <a:ext cx="285750" cy="284400"/>
          </a:xfrm>
          <a:prstGeom prst="rect">
            <a:avLst/>
          </a:prstGeom>
          <a:solidFill>
            <a:schemeClr val="accent1"/>
          </a:solidFill>
          <a:ln w="15875" cap="rnd">
            <a:noFill/>
            <a:round/>
            <a:headEnd/>
            <a:tailEnd/>
          </a:ln>
        </p:spPr>
        <p:txBody>
          <a:bodyPr rtlCol="0" anchor="ctr"/>
          <a:lstStyle/>
          <a:p>
            <a:pPr algn="l"/>
            <a:endParaRPr lang="de-AT" dirty="0"/>
          </a:p>
        </p:txBody>
      </p:sp>
      <p:sp>
        <p:nvSpPr>
          <p:cNvPr id="83" name="Rectangle 82">
            <a:extLst>
              <a:ext uri="{FF2B5EF4-FFF2-40B4-BE49-F238E27FC236}">
                <a16:creationId xmlns:a16="http://schemas.microsoft.com/office/drawing/2014/main" id="{D7021E81-0925-478A-B232-A5EC3A7D47A8}"/>
              </a:ext>
            </a:extLst>
          </p:cNvPr>
          <p:cNvSpPr/>
          <p:nvPr/>
        </p:nvSpPr>
        <p:spPr bwMode="auto">
          <a:xfrm>
            <a:off x="1671080" y="1789898"/>
            <a:ext cx="285750" cy="284400"/>
          </a:xfrm>
          <a:prstGeom prst="rect">
            <a:avLst/>
          </a:prstGeom>
          <a:solidFill>
            <a:schemeClr val="accent2"/>
          </a:solidFill>
          <a:ln w="15875" cap="rnd">
            <a:noFill/>
            <a:round/>
            <a:headEnd/>
            <a:tailEnd/>
          </a:ln>
        </p:spPr>
        <p:txBody>
          <a:bodyPr rtlCol="0" anchor="ctr"/>
          <a:lstStyle/>
          <a:p>
            <a:pPr algn="l"/>
            <a:endParaRPr lang="de-AT" dirty="0"/>
          </a:p>
        </p:txBody>
      </p:sp>
      <p:sp>
        <p:nvSpPr>
          <p:cNvPr id="84" name="TextBox 83">
            <a:extLst>
              <a:ext uri="{FF2B5EF4-FFF2-40B4-BE49-F238E27FC236}">
                <a16:creationId xmlns:a16="http://schemas.microsoft.com/office/drawing/2014/main" id="{405A04C2-1ED3-458C-90EF-4B1B3B3E7C72}"/>
              </a:ext>
            </a:extLst>
          </p:cNvPr>
          <p:cNvSpPr txBox="1"/>
          <p:nvPr/>
        </p:nvSpPr>
        <p:spPr>
          <a:xfrm>
            <a:off x="1964845" y="1358054"/>
            <a:ext cx="2041883" cy="338554"/>
          </a:xfrm>
          <a:prstGeom prst="rect">
            <a:avLst/>
          </a:prstGeom>
          <a:noFill/>
        </p:spPr>
        <p:txBody>
          <a:bodyPr wrap="square" rtlCol="0">
            <a:spAutoFit/>
          </a:bodyPr>
          <a:lstStyle/>
          <a:p>
            <a:r>
              <a:rPr lang="de-AT" sz="1600" dirty="0"/>
              <a:t>Persistenz</a:t>
            </a:r>
          </a:p>
        </p:txBody>
      </p:sp>
      <p:sp>
        <p:nvSpPr>
          <p:cNvPr id="85" name="TextBox 84">
            <a:extLst>
              <a:ext uri="{FF2B5EF4-FFF2-40B4-BE49-F238E27FC236}">
                <a16:creationId xmlns:a16="http://schemas.microsoft.com/office/drawing/2014/main" id="{3A1E55F4-663B-4107-B09D-60F215E4608C}"/>
              </a:ext>
            </a:extLst>
          </p:cNvPr>
          <p:cNvSpPr txBox="1"/>
          <p:nvPr/>
        </p:nvSpPr>
        <p:spPr>
          <a:xfrm>
            <a:off x="1964845" y="1750330"/>
            <a:ext cx="2041883" cy="338554"/>
          </a:xfrm>
          <a:prstGeom prst="rect">
            <a:avLst/>
          </a:prstGeom>
          <a:noFill/>
        </p:spPr>
        <p:txBody>
          <a:bodyPr wrap="square" rtlCol="0">
            <a:spAutoFit/>
          </a:bodyPr>
          <a:lstStyle/>
          <a:p>
            <a:r>
              <a:rPr lang="de-AT" sz="1600" dirty="0"/>
              <a:t>Adhärenz</a:t>
            </a:r>
          </a:p>
        </p:txBody>
      </p:sp>
      <p:sp>
        <p:nvSpPr>
          <p:cNvPr id="86" name="Right Brace 85">
            <a:extLst>
              <a:ext uri="{FF2B5EF4-FFF2-40B4-BE49-F238E27FC236}">
                <a16:creationId xmlns:a16="http://schemas.microsoft.com/office/drawing/2014/main" id="{CC27F3B5-DEA2-467C-BCAF-BB3DF360059B}"/>
              </a:ext>
            </a:extLst>
          </p:cNvPr>
          <p:cNvSpPr/>
          <p:nvPr/>
        </p:nvSpPr>
        <p:spPr bwMode="auto">
          <a:xfrm>
            <a:off x="3209082" y="1400448"/>
            <a:ext cx="183814" cy="706451"/>
          </a:xfrm>
          <a:prstGeom prst="rightBrace">
            <a:avLst>
              <a:gd name="adj1" fmla="val 39985"/>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a:ln>
                <a:noFill/>
              </a:ln>
              <a:solidFill>
                <a:schemeClr val="tx1"/>
              </a:solidFill>
              <a:effectLst/>
              <a:latin typeface="Arial" charset="0"/>
            </a:endParaRPr>
          </a:p>
        </p:txBody>
      </p:sp>
      <p:sp>
        <p:nvSpPr>
          <p:cNvPr id="87" name="TextBox 86">
            <a:extLst>
              <a:ext uri="{FF2B5EF4-FFF2-40B4-BE49-F238E27FC236}">
                <a16:creationId xmlns:a16="http://schemas.microsoft.com/office/drawing/2014/main" id="{A2C8317E-B5FC-47BA-9688-26D84FC5AC7F}"/>
              </a:ext>
            </a:extLst>
          </p:cNvPr>
          <p:cNvSpPr txBox="1"/>
          <p:nvPr/>
        </p:nvSpPr>
        <p:spPr>
          <a:xfrm>
            <a:off x="3407074" y="1586077"/>
            <a:ext cx="1175004" cy="338554"/>
          </a:xfrm>
          <a:prstGeom prst="rect">
            <a:avLst/>
          </a:prstGeom>
          <a:noFill/>
        </p:spPr>
        <p:txBody>
          <a:bodyPr wrap="square" rtlCol="0">
            <a:spAutoFit/>
          </a:bodyPr>
          <a:lstStyle/>
          <a:p>
            <a:r>
              <a:rPr lang="de-AT" sz="1600" dirty="0"/>
              <a:t>24 Monate</a:t>
            </a:r>
          </a:p>
        </p:txBody>
      </p:sp>
      <p:sp>
        <p:nvSpPr>
          <p:cNvPr id="88" name="Text Placeholder 7">
            <a:extLst>
              <a:ext uri="{FF2B5EF4-FFF2-40B4-BE49-F238E27FC236}">
                <a16:creationId xmlns:a16="http://schemas.microsoft.com/office/drawing/2014/main" id="{4283C066-D7FD-433E-844E-B361E9F9CA6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indent="-61913">
              <a:buClr>
                <a:srgbClr val="006FAC"/>
              </a:buClr>
              <a:defRPr/>
            </a:pPr>
            <a:r>
              <a:rPr lang="en-US" sz="900" dirty="0" err="1">
                <a:solidFill>
                  <a:schemeClr val="tx1"/>
                </a:solidFill>
              </a:rPr>
              <a:t>Adaptiert</a:t>
            </a:r>
            <a:r>
              <a:rPr lang="en-US" sz="900" dirty="0">
                <a:solidFill>
                  <a:schemeClr val="tx1"/>
                </a:solidFill>
              </a:rPr>
              <a:t> von: </a:t>
            </a:r>
            <a:r>
              <a:rPr lang="de-AT" sz="900" dirty="0" err="1">
                <a:solidFill>
                  <a:schemeClr val="tx1"/>
                </a:solidFill>
              </a:rPr>
              <a:t>Fahrleitner-Pammer</a:t>
            </a:r>
            <a:r>
              <a:rPr lang="de-AT" sz="900" dirty="0">
                <a:solidFill>
                  <a:schemeClr val="tx1"/>
                </a:solidFill>
              </a:rPr>
              <a:t> AF et al. 2017, Arch </a:t>
            </a:r>
            <a:r>
              <a:rPr lang="de-AT" sz="900" dirty="0" err="1">
                <a:solidFill>
                  <a:schemeClr val="tx1"/>
                </a:solidFill>
              </a:rPr>
              <a:t>Osteoporos</a:t>
            </a:r>
            <a:r>
              <a:rPr lang="de-AT" sz="900" dirty="0">
                <a:solidFill>
                  <a:schemeClr val="tx1"/>
                </a:solidFill>
              </a:rPr>
              <a:t>, 12(1):58 </a:t>
            </a:r>
          </a:p>
        </p:txBody>
      </p:sp>
    </p:spTree>
    <p:extLst>
      <p:ext uri="{BB962C8B-B14F-4D97-AF65-F5344CB8AC3E}">
        <p14:creationId xmlns:p14="http://schemas.microsoft.com/office/powerpoint/2010/main" val="227260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F814-9D13-4D85-8E8D-117631113CF2}"/>
              </a:ext>
            </a:extLst>
          </p:cNvPr>
          <p:cNvSpPr>
            <a:spLocks noGrp="1"/>
          </p:cNvSpPr>
          <p:nvPr>
            <p:ph type="title"/>
          </p:nvPr>
        </p:nvSpPr>
        <p:spPr>
          <a:xfrm>
            <a:off x="662518" y="-195095"/>
            <a:ext cx="11067664" cy="1282700"/>
          </a:xfrm>
        </p:spPr>
        <p:txBody>
          <a:bodyPr/>
          <a:lstStyle/>
          <a:p>
            <a:r>
              <a:rPr lang="de-AT" b="1"/>
              <a:t>GRAND-4 Studie: Daten zur Langzeit-Persistenz (2 Jahre) bei Frauen mit Osteoporose aus Deutschland</a:t>
            </a:r>
          </a:p>
        </p:txBody>
      </p:sp>
      <p:sp>
        <p:nvSpPr>
          <p:cNvPr id="5" name="Rectangle 4">
            <a:extLst>
              <a:ext uri="{FF2B5EF4-FFF2-40B4-BE49-F238E27FC236}">
                <a16:creationId xmlns:a16="http://schemas.microsoft.com/office/drawing/2014/main" id="{84E7150D-124F-4D87-8D0C-322717060239}"/>
              </a:ext>
            </a:extLst>
          </p:cNvPr>
          <p:cNvSpPr/>
          <p:nvPr/>
        </p:nvSpPr>
        <p:spPr>
          <a:xfrm>
            <a:off x="662518" y="5204745"/>
            <a:ext cx="10705215" cy="1354217"/>
          </a:xfrm>
          <a:prstGeom prst="rect">
            <a:avLst/>
          </a:prstGeom>
        </p:spPr>
        <p:txBody>
          <a:bodyPr wrap="square">
            <a:spAutoFit/>
          </a:bodyPr>
          <a:lstStyle/>
          <a:p>
            <a:pPr>
              <a:spcBef>
                <a:spcPts val="600"/>
              </a:spcBef>
              <a:spcAft>
                <a:spcPts val="0"/>
              </a:spcAft>
            </a:pPr>
            <a:r>
              <a:rPr lang="de-AT" dirty="0">
                <a:latin typeface="Arial"/>
              </a:rPr>
              <a:t>Retrospektive Analyse der deutschen IMS-Apotheken-Datenbank mit Verordnungsdaten von Patienten der gesetzlichen Krankenkassen</a:t>
            </a:r>
          </a:p>
          <a:p>
            <a:pPr>
              <a:spcBef>
                <a:spcPts val="600"/>
              </a:spcBef>
            </a:pPr>
            <a:r>
              <a:rPr lang="de-AT" sz="1200" dirty="0">
                <a:latin typeface="Arial"/>
              </a:rPr>
              <a:t>Frauen ≥40 Jahre, die im Zeitraum zwischen Juli 2010 und August 2014 eine erstmalige Verordnung von Bisphosphonaten (orale Bisphosphonate, </a:t>
            </a:r>
            <a:r>
              <a:rPr lang="de-AT" sz="1200" dirty="0" err="1">
                <a:latin typeface="Arial"/>
              </a:rPr>
              <a:t>i.v.</a:t>
            </a:r>
            <a:r>
              <a:rPr lang="de-AT" sz="1200" dirty="0">
                <a:latin typeface="Arial"/>
              </a:rPr>
              <a:t> Ibandronat, </a:t>
            </a:r>
            <a:r>
              <a:rPr lang="de-AT" sz="1200" dirty="0" err="1">
                <a:latin typeface="Arial"/>
              </a:rPr>
              <a:t>i.v.</a:t>
            </a:r>
            <a:r>
              <a:rPr lang="de-AT" sz="1200" dirty="0">
                <a:latin typeface="Arial"/>
              </a:rPr>
              <a:t> Zoledronsäure) oder Denosumab erhalten hatten. </a:t>
            </a:r>
          </a:p>
          <a:p>
            <a:pPr>
              <a:spcBef>
                <a:spcPts val="600"/>
              </a:spcBef>
            </a:pPr>
            <a:r>
              <a:rPr lang="de-AT" sz="1200" dirty="0">
                <a:latin typeface="Arial"/>
              </a:rPr>
              <a:t>Primärer Endpunkt: Abbruch der Behandlung innerhalb von 2 Jahren mit einer erlaubten Therapielücke nach Verschreibung von max. 60 Tagen.</a:t>
            </a:r>
          </a:p>
        </p:txBody>
      </p:sp>
      <p:sp>
        <p:nvSpPr>
          <p:cNvPr id="6" name="Text Placeholder 7">
            <a:extLst>
              <a:ext uri="{FF2B5EF4-FFF2-40B4-BE49-F238E27FC236}">
                <a16:creationId xmlns:a16="http://schemas.microsoft.com/office/drawing/2014/main" id="{2EA16A3C-1F4E-4B1B-863B-E787BF56E5AC}"/>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indent="-61913">
              <a:buClr>
                <a:srgbClr val="006FAC"/>
              </a:buClr>
              <a:defRPr/>
            </a:pPr>
            <a:r>
              <a:rPr lang="en-US" sz="900" dirty="0" err="1">
                <a:solidFill>
                  <a:schemeClr val="tx1"/>
                </a:solidFill>
              </a:rPr>
              <a:t>Adaptiert</a:t>
            </a:r>
            <a:r>
              <a:rPr lang="en-US" sz="900" dirty="0">
                <a:solidFill>
                  <a:schemeClr val="tx1"/>
                </a:solidFill>
              </a:rPr>
              <a:t> von: Hadji et al. </a:t>
            </a:r>
            <a:r>
              <a:rPr lang="en-US" sz="900" dirty="0" err="1">
                <a:solidFill>
                  <a:schemeClr val="tx1"/>
                </a:solidFill>
              </a:rPr>
              <a:t>Osteoporos</a:t>
            </a:r>
            <a:r>
              <a:rPr lang="en-US" sz="900" dirty="0">
                <a:solidFill>
                  <a:schemeClr val="tx1"/>
                </a:solidFill>
              </a:rPr>
              <a:t> Int. 2016 Oct;27(10):2967-78.</a:t>
            </a:r>
            <a:endParaRPr lang="de-AT" sz="900" dirty="0">
              <a:solidFill>
                <a:schemeClr val="tx1"/>
              </a:solidFill>
            </a:endParaRPr>
          </a:p>
        </p:txBody>
      </p:sp>
      <p:pic>
        <p:nvPicPr>
          <p:cNvPr id="7" name="Picture 6">
            <a:extLst>
              <a:ext uri="{FF2B5EF4-FFF2-40B4-BE49-F238E27FC236}">
                <a16:creationId xmlns:a16="http://schemas.microsoft.com/office/drawing/2014/main" id="{8C898CCB-8819-42D6-8C6E-E43D8A2951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9581" y="1417137"/>
            <a:ext cx="9285489" cy="3821981"/>
          </a:xfrm>
          <a:prstGeom prst="rect">
            <a:avLst/>
          </a:prstGeom>
          <a:noFill/>
        </p:spPr>
      </p:pic>
    </p:spTree>
    <p:extLst>
      <p:ext uri="{BB962C8B-B14F-4D97-AF65-F5344CB8AC3E}">
        <p14:creationId xmlns:p14="http://schemas.microsoft.com/office/powerpoint/2010/main" val="229415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AT" b="1" dirty="0"/>
              <a:t>Osteoporose ist unterdiagnostiziert und unterbehandelt</a:t>
            </a:r>
          </a:p>
        </p:txBody>
      </p:sp>
      <p:sp>
        <p:nvSpPr>
          <p:cNvPr id="275" name="Rectangle 274">
            <a:extLst>
              <a:ext uri="{FF2B5EF4-FFF2-40B4-BE49-F238E27FC236}">
                <a16:creationId xmlns:a16="http://schemas.microsoft.com/office/drawing/2014/main" id="{1788D267-52FF-47A7-B11B-FEA14133F1F7}"/>
              </a:ext>
            </a:extLst>
          </p:cNvPr>
          <p:cNvSpPr/>
          <p:nvPr/>
        </p:nvSpPr>
        <p:spPr>
          <a:xfrm>
            <a:off x="1810388" y="1412779"/>
            <a:ext cx="5029200" cy="45810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sz="1400" b="1" baseline="30000">
              <a:solidFill>
                <a:srgbClr val="000000"/>
              </a:solidFill>
              <a:ea typeface="ＭＳ Ｐゴシック" charset="0"/>
            </a:endParaRPr>
          </a:p>
        </p:txBody>
      </p:sp>
      <p:sp>
        <p:nvSpPr>
          <p:cNvPr id="276" name="Isosceles Triangle 275">
            <a:extLst>
              <a:ext uri="{FF2B5EF4-FFF2-40B4-BE49-F238E27FC236}">
                <a16:creationId xmlns:a16="http://schemas.microsoft.com/office/drawing/2014/main" id="{49C20633-A0AD-442D-9F93-FEC3046FD063}"/>
              </a:ext>
            </a:extLst>
          </p:cNvPr>
          <p:cNvSpPr>
            <a:spLocks noChangeAspect="1"/>
          </p:cNvSpPr>
          <p:nvPr/>
        </p:nvSpPr>
        <p:spPr>
          <a:xfrm flipV="1">
            <a:off x="3132799" y="1406809"/>
            <a:ext cx="7406640" cy="458452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333333"/>
              </a:solidFill>
            </a:endParaRPr>
          </a:p>
        </p:txBody>
      </p:sp>
      <p:sp>
        <p:nvSpPr>
          <p:cNvPr id="277" name="Freeform 14">
            <a:extLst>
              <a:ext uri="{FF2B5EF4-FFF2-40B4-BE49-F238E27FC236}">
                <a16:creationId xmlns:a16="http://schemas.microsoft.com/office/drawing/2014/main" id="{5D3AE3B4-A05B-4055-A414-85821A498623}"/>
              </a:ext>
            </a:extLst>
          </p:cNvPr>
          <p:cNvSpPr/>
          <p:nvPr/>
        </p:nvSpPr>
        <p:spPr>
          <a:xfrm>
            <a:off x="1672796" y="4185495"/>
            <a:ext cx="7863840" cy="0"/>
          </a:xfrm>
          <a:custGeom>
            <a:avLst/>
            <a:gdLst>
              <a:gd name="connsiteX0" fmla="*/ 0 w 5501640"/>
              <a:gd name="connsiteY0" fmla="*/ 0 h 0"/>
              <a:gd name="connsiteX1" fmla="*/ 5501640 w 5501640"/>
              <a:gd name="connsiteY1" fmla="*/ 0 h 0"/>
            </a:gdLst>
            <a:ahLst/>
            <a:cxnLst>
              <a:cxn ang="0">
                <a:pos x="connsiteX0" y="connsiteY0"/>
              </a:cxn>
              <a:cxn ang="0">
                <a:pos x="connsiteX1" y="connsiteY1"/>
              </a:cxn>
            </a:cxnLst>
            <a:rect l="l" t="t" r="r" b="b"/>
            <a:pathLst>
              <a:path w="5501640">
                <a:moveTo>
                  <a:pt x="0" y="0"/>
                </a:moveTo>
                <a:lnTo>
                  <a:pt x="550164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8" name="Freeform 29">
            <a:extLst>
              <a:ext uri="{FF2B5EF4-FFF2-40B4-BE49-F238E27FC236}">
                <a16:creationId xmlns:a16="http://schemas.microsoft.com/office/drawing/2014/main" id="{6D306FD7-1B97-4A11-AAB3-604D4EE191B8}"/>
              </a:ext>
            </a:extLst>
          </p:cNvPr>
          <p:cNvSpPr/>
          <p:nvPr/>
        </p:nvSpPr>
        <p:spPr>
          <a:xfrm>
            <a:off x="1672796" y="3174853"/>
            <a:ext cx="7863840" cy="0"/>
          </a:xfrm>
          <a:custGeom>
            <a:avLst/>
            <a:gdLst>
              <a:gd name="connsiteX0" fmla="*/ 0 w 5501640"/>
              <a:gd name="connsiteY0" fmla="*/ 0 h 0"/>
              <a:gd name="connsiteX1" fmla="*/ 5501640 w 5501640"/>
              <a:gd name="connsiteY1" fmla="*/ 0 h 0"/>
            </a:gdLst>
            <a:ahLst/>
            <a:cxnLst>
              <a:cxn ang="0">
                <a:pos x="connsiteX0" y="connsiteY0"/>
              </a:cxn>
              <a:cxn ang="0">
                <a:pos x="connsiteX1" y="connsiteY1"/>
              </a:cxn>
            </a:cxnLst>
            <a:rect l="l" t="t" r="r" b="b"/>
            <a:pathLst>
              <a:path w="5501640">
                <a:moveTo>
                  <a:pt x="0" y="0"/>
                </a:moveTo>
                <a:lnTo>
                  <a:pt x="550164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0" name="Freeform 51">
            <a:extLst>
              <a:ext uri="{FF2B5EF4-FFF2-40B4-BE49-F238E27FC236}">
                <a16:creationId xmlns:a16="http://schemas.microsoft.com/office/drawing/2014/main" id="{51152B41-13E9-4AA5-B76D-88E1995A8EC7}"/>
              </a:ext>
            </a:extLst>
          </p:cNvPr>
          <p:cNvSpPr/>
          <p:nvPr/>
        </p:nvSpPr>
        <p:spPr>
          <a:xfrm>
            <a:off x="1672796" y="5169637"/>
            <a:ext cx="7863840" cy="0"/>
          </a:xfrm>
          <a:custGeom>
            <a:avLst/>
            <a:gdLst>
              <a:gd name="connsiteX0" fmla="*/ 0 w 5501640"/>
              <a:gd name="connsiteY0" fmla="*/ 0 h 0"/>
              <a:gd name="connsiteX1" fmla="*/ 5501640 w 5501640"/>
              <a:gd name="connsiteY1" fmla="*/ 0 h 0"/>
            </a:gdLst>
            <a:ahLst/>
            <a:cxnLst>
              <a:cxn ang="0">
                <a:pos x="connsiteX0" y="connsiteY0"/>
              </a:cxn>
              <a:cxn ang="0">
                <a:pos x="connsiteX1" y="connsiteY1"/>
              </a:cxn>
            </a:cxnLst>
            <a:rect l="l" t="t" r="r" b="b"/>
            <a:pathLst>
              <a:path w="5501640">
                <a:moveTo>
                  <a:pt x="0" y="0"/>
                </a:moveTo>
                <a:lnTo>
                  <a:pt x="550164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TextBox 2">
            <a:extLst>
              <a:ext uri="{FF2B5EF4-FFF2-40B4-BE49-F238E27FC236}">
                <a16:creationId xmlns:a16="http://schemas.microsoft.com/office/drawing/2014/main" id="{401A14E3-6CCE-41B3-9035-BED710114087}"/>
              </a:ext>
            </a:extLst>
          </p:cNvPr>
          <p:cNvSpPr txBox="1"/>
          <p:nvPr/>
        </p:nvSpPr>
        <p:spPr>
          <a:xfrm>
            <a:off x="1790430" y="1951124"/>
            <a:ext cx="3351439" cy="984885"/>
          </a:xfrm>
          <a:prstGeom prst="rect">
            <a:avLst/>
          </a:prstGeom>
          <a:noFill/>
        </p:spPr>
        <p:txBody>
          <a:bodyPr wrap="square" lIns="91440" tIns="0" rIns="0" bIns="0" rtlCol="0" anchor="ctr">
            <a:spAutoFit/>
          </a:bodyPr>
          <a:lstStyle/>
          <a:p>
            <a:pPr lvl="0">
              <a:defRPr/>
            </a:pPr>
            <a:r>
              <a:rPr lang="en-GB" sz="3200" b="1" kern="0" dirty="0">
                <a:solidFill>
                  <a:schemeClr val="accent1"/>
                </a:solidFill>
              </a:rPr>
              <a:t>200</a:t>
            </a:r>
            <a:r>
              <a:rPr lang="en-GB" sz="1600" b="1" kern="0" dirty="0">
                <a:solidFill>
                  <a:schemeClr val="accent1"/>
                </a:solidFill>
              </a:rPr>
              <a:t> MILLIONEN</a:t>
            </a:r>
            <a:r>
              <a:rPr lang="en-GB" sz="1600" b="1" kern="0" dirty="0">
                <a:solidFill>
                  <a:schemeClr val="bg1"/>
                </a:solidFill>
              </a:rPr>
              <a:t> </a:t>
            </a:r>
            <a:br>
              <a:rPr lang="en-GB" sz="1600" b="1" kern="0" dirty="0">
                <a:solidFill>
                  <a:schemeClr val="bg1"/>
                </a:solidFill>
              </a:rPr>
            </a:br>
            <a:r>
              <a:rPr lang="en-GB" sz="1600" b="1" kern="0" dirty="0"/>
              <a:t>FRAUEN WELTWEIT </a:t>
            </a:r>
          </a:p>
          <a:p>
            <a:pPr lvl="0">
              <a:defRPr/>
            </a:pPr>
            <a:r>
              <a:rPr lang="en-GB" sz="1600" b="1" kern="0" dirty="0"/>
              <a:t>MIT OSTEOPOROSE</a:t>
            </a:r>
            <a:r>
              <a:rPr lang="en-GB" sz="1600" kern="0" baseline="30000" dirty="0"/>
              <a:t>1</a:t>
            </a:r>
            <a:endParaRPr lang="en-GB" kern="0" baseline="30000" dirty="0"/>
          </a:p>
        </p:txBody>
      </p:sp>
      <p:grpSp>
        <p:nvGrpSpPr>
          <p:cNvPr id="11" name="Group 10">
            <a:extLst>
              <a:ext uri="{FF2B5EF4-FFF2-40B4-BE49-F238E27FC236}">
                <a16:creationId xmlns:a16="http://schemas.microsoft.com/office/drawing/2014/main" id="{AC8B159E-5574-4ACC-8D49-2E655EF3F483}"/>
              </a:ext>
            </a:extLst>
          </p:cNvPr>
          <p:cNvGrpSpPr/>
          <p:nvPr/>
        </p:nvGrpSpPr>
        <p:grpSpPr>
          <a:xfrm>
            <a:off x="5692433" y="3218253"/>
            <a:ext cx="2168344" cy="934952"/>
            <a:chOff x="-1610707" y="1632556"/>
            <a:chExt cx="2168344" cy="934952"/>
          </a:xfrm>
        </p:grpSpPr>
        <p:grpSp>
          <p:nvGrpSpPr>
            <p:cNvPr id="44" name="Group 43">
              <a:extLst>
                <a:ext uri="{FF2B5EF4-FFF2-40B4-BE49-F238E27FC236}">
                  <a16:creationId xmlns:a16="http://schemas.microsoft.com/office/drawing/2014/main" id="{03100717-249C-4D6D-856B-24DE1F92E7F3}"/>
                </a:ext>
              </a:extLst>
            </p:cNvPr>
            <p:cNvGrpSpPr/>
            <p:nvPr/>
          </p:nvGrpSpPr>
          <p:grpSpPr>
            <a:xfrm>
              <a:off x="-1610707" y="1632556"/>
              <a:ext cx="2168344" cy="473069"/>
              <a:chOff x="5181600" y="2341912"/>
              <a:chExt cx="1998194" cy="435948"/>
            </a:xfrm>
          </p:grpSpPr>
          <p:pic>
            <p:nvPicPr>
              <p:cNvPr id="45" name="Picture 44">
                <a:extLst>
                  <a:ext uri="{FF2B5EF4-FFF2-40B4-BE49-F238E27FC236}">
                    <a16:creationId xmlns:a16="http://schemas.microsoft.com/office/drawing/2014/main" id="{6A6192DB-D441-440F-85DB-7B4ECEA307E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46" name="Picture 45">
                <a:extLst>
                  <a:ext uri="{FF2B5EF4-FFF2-40B4-BE49-F238E27FC236}">
                    <a16:creationId xmlns:a16="http://schemas.microsoft.com/office/drawing/2014/main" id="{2EBC5C4D-21E7-400D-8210-141B3C5FD41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47" name="Picture 46">
                <a:extLst>
                  <a:ext uri="{FF2B5EF4-FFF2-40B4-BE49-F238E27FC236}">
                    <a16:creationId xmlns:a16="http://schemas.microsoft.com/office/drawing/2014/main" id="{423ED46E-B5F9-4DFA-9F7D-38A555DFCCB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48" name="Picture 47">
                <a:extLst>
                  <a:ext uri="{FF2B5EF4-FFF2-40B4-BE49-F238E27FC236}">
                    <a16:creationId xmlns:a16="http://schemas.microsoft.com/office/drawing/2014/main" id="{49275ACD-FC80-445D-907A-CB797A27C02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49" name="Picture 48">
                <a:extLst>
                  <a:ext uri="{FF2B5EF4-FFF2-40B4-BE49-F238E27FC236}">
                    <a16:creationId xmlns:a16="http://schemas.microsoft.com/office/drawing/2014/main" id="{8D00D4F9-0416-4FC6-A868-CD2B23611B5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50" name="Picture 49">
                <a:extLst>
                  <a:ext uri="{FF2B5EF4-FFF2-40B4-BE49-F238E27FC236}">
                    <a16:creationId xmlns:a16="http://schemas.microsoft.com/office/drawing/2014/main" id="{15565950-B5E0-4AE8-B8CD-BEBBD2C42B8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51" name="Picture 50">
                <a:extLst>
                  <a:ext uri="{FF2B5EF4-FFF2-40B4-BE49-F238E27FC236}">
                    <a16:creationId xmlns:a16="http://schemas.microsoft.com/office/drawing/2014/main" id="{BDA99DE0-4781-4531-AE6A-01CD9D74E14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52" name="Picture 51">
                <a:extLst>
                  <a:ext uri="{FF2B5EF4-FFF2-40B4-BE49-F238E27FC236}">
                    <a16:creationId xmlns:a16="http://schemas.microsoft.com/office/drawing/2014/main" id="{C2F91AA4-C130-46EB-BB2C-4BCD9ADC232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53" name="Picture 52">
                <a:extLst>
                  <a:ext uri="{FF2B5EF4-FFF2-40B4-BE49-F238E27FC236}">
                    <a16:creationId xmlns:a16="http://schemas.microsoft.com/office/drawing/2014/main" id="{BB89FC1B-688A-4B15-8133-C2AC6E79A1E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54" name="Picture 53">
                <a:extLst>
                  <a:ext uri="{FF2B5EF4-FFF2-40B4-BE49-F238E27FC236}">
                    <a16:creationId xmlns:a16="http://schemas.microsoft.com/office/drawing/2014/main" id="{82D999DC-F0D7-49C1-8C11-5967708C6A6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254" name="Group 253">
              <a:extLst>
                <a:ext uri="{FF2B5EF4-FFF2-40B4-BE49-F238E27FC236}">
                  <a16:creationId xmlns:a16="http://schemas.microsoft.com/office/drawing/2014/main" id="{AE1DFE0F-61EB-4195-9D43-DBBE32A4C156}"/>
                </a:ext>
              </a:extLst>
            </p:cNvPr>
            <p:cNvGrpSpPr/>
            <p:nvPr/>
          </p:nvGrpSpPr>
          <p:grpSpPr>
            <a:xfrm>
              <a:off x="-1610707" y="2094439"/>
              <a:ext cx="2168344" cy="473069"/>
              <a:chOff x="5181600" y="2341912"/>
              <a:chExt cx="1998194" cy="435948"/>
            </a:xfrm>
          </p:grpSpPr>
          <p:pic>
            <p:nvPicPr>
              <p:cNvPr id="255" name="Picture 254">
                <a:extLst>
                  <a:ext uri="{FF2B5EF4-FFF2-40B4-BE49-F238E27FC236}">
                    <a16:creationId xmlns:a16="http://schemas.microsoft.com/office/drawing/2014/main" id="{6EBCB568-0E6D-4D12-830F-C5ADBBC1404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256" name="Picture 255">
                <a:extLst>
                  <a:ext uri="{FF2B5EF4-FFF2-40B4-BE49-F238E27FC236}">
                    <a16:creationId xmlns:a16="http://schemas.microsoft.com/office/drawing/2014/main" id="{CDBE6A63-DEE6-4C08-B65D-188222FE08E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257" name="Picture 256">
                <a:extLst>
                  <a:ext uri="{FF2B5EF4-FFF2-40B4-BE49-F238E27FC236}">
                    <a16:creationId xmlns:a16="http://schemas.microsoft.com/office/drawing/2014/main" id="{3F00A803-0F8A-407A-B71F-4B0710D58A7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258" name="Picture 257">
                <a:extLst>
                  <a:ext uri="{FF2B5EF4-FFF2-40B4-BE49-F238E27FC236}">
                    <a16:creationId xmlns:a16="http://schemas.microsoft.com/office/drawing/2014/main" id="{4BADABBC-DE9F-4D3E-B987-FAB0FF9EFEE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259" name="Picture 258">
                <a:extLst>
                  <a:ext uri="{FF2B5EF4-FFF2-40B4-BE49-F238E27FC236}">
                    <a16:creationId xmlns:a16="http://schemas.microsoft.com/office/drawing/2014/main" id="{664A8E44-31A1-4979-AC8F-FBBFE6872A7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260" name="Picture 259">
                <a:extLst>
                  <a:ext uri="{FF2B5EF4-FFF2-40B4-BE49-F238E27FC236}">
                    <a16:creationId xmlns:a16="http://schemas.microsoft.com/office/drawing/2014/main" id="{F185031B-F33F-44CE-B0AC-E3C593CE89A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261" name="Picture 260">
                <a:extLst>
                  <a:ext uri="{FF2B5EF4-FFF2-40B4-BE49-F238E27FC236}">
                    <a16:creationId xmlns:a16="http://schemas.microsoft.com/office/drawing/2014/main" id="{38CB7262-E2A3-4205-8C43-B509498045A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262" name="Picture 261">
                <a:extLst>
                  <a:ext uri="{FF2B5EF4-FFF2-40B4-BE49-F238E27FC236}">
                    <a16:creationId xmlns:a16="http://schemas.microsoft.com/office/drawing/2014/main" id="{24232811-5FED-4BC9-AC4D-163C700B118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263" name="Picture 262">
                <a:extLst>
                  <a:ext uri="{FF2B5EF4-FFF2-40B4-BE49-F238E27FC236}">
                    <a16:creationId xmlns:a16="http://schemas.microsoft.com/office/drawing/2014/main" id="{614B8122-4E66-4445-B764-3D19AD77B1B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264" name="Picture 263">
                <a:extLst>
                  <a:ext uri="{FF2B5EF4-FFF2-40B4-BE49-F238E27FC236}">
                    <a16:creationId xmlns:a16="http://schemas.microsoft.com/office/drawing/2014/main" id="{A0801B51-F60B-4BAE-ABA5-1D97FB39AC4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grpSp>
        <p:nvGrpSpPr>
          <p:cNvPr id="19" name="Group 18">
            <a:extLst>
              <a:ext uri="{FF2B5EF4-FFF2-40B4-BE49-F238E27FC236}">
                <a16:creationId xmlns:a16="http://schemas.microsoft.com/office/drawing/2014/main" id="{CB88BCDF-4253-46B8-871C-2706320B7392}"/>
              </a:ext>
            </a:extLst>
          </p:cNvPr>
          <p:cNvGrpSpPr/>
          <p:nvPr/>
        </p:nvGrpSpPr>
        <p:grpSpPr>
          <a:xfrm>
            <a:off x="3805654" y="1409450"/>
            <a:ext cx="5941902" cy="1770537"/>
            <a:chOff x="2580811" y="1215493"/>
            <a:chExt cx="5941902" cy="1770537"/>
          </a:xfrm>
        </p:grpSpPr>
        <p:grpSp>
          <p:nvGrpSpPr>
            <p:cNvPr id="15" name="Group 14">
              <a:extLst>
                <a:ext uri="{FF2B5EF4-FFF2-40B4-BE49-F238E27FC236}">
                  <a16:creationId xmlns:a16="http://schemas.microsoft.com/office/drawing/2014/main" id="{1B34D6A5-0995-48E2-A871-CA60BE94EC0B}"/>
                </a:ext>
              </a:extLst>
            </p:cNvPr>
            <p:cNvGrpSpPr/>
            <p:nvPr/>
          </p:nvGrpSpPr>
          <p:grpSpPr>
            <a:xfrm>
              <a:off x="2580811" y="1215493"/>
              <a:ext cx="5941902" cy="476540"/>
              <a:chOff x="2531116" y="1215493"/>
              <a:chExt cx="5941902" cy="476540"/>
            </a:xfrm>
          </p:grpSpPr>
          <p:grpSp>
            <p:nvGrpSpPr>
              <p:cNvPr id="243" name="Group 242">
                <a:extLst>
                  <a:ext uri="{FF2B5EF4-FFF2-40B4-BE49-F238E27FC236}">
                    <a16:creationId xmlns:a16="http://schemas.microsoft.com/office/drawing/2014/main" id="{FAA4C3D6-6037-4F54-A1B7-006286429112}"/>
                  </a:ext>
                </a:extLst>
              </p:cNvPr>
              <p:cNvGrpSpPr/>
              <p:nvPr/>
            </p:nvGrpSpPr>
            <p:grpSpPr>
              <a:xfrm>
                <a:off x="2531116" y="1215496"/>
                <a:ext cx="2168344" cy="473069"/>
                <a:chOff x="5181600" y="2341912"/>
                <a:chExt cx="1998194" cy="435948"/>
              </a:xfrm>
            </p:grpSpPr>
            <p:pic>
              <p:nvPicPr>
                <p:cNvPr id="244" name="Picture 243">
                  <a:extLst>
                    <a:ext uri="{FF2B5EF4-FFF2-40B4-BE49-F238E27FC236}">
                      <a16:creationId xmlns:a16="http://schemas.microsoft.com/office/drawing/2014/main" id="{62755727-FC7B-48FE-ACB4-94F7CD653A4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245" name="Picture 244">
                  <a:extLst>
                    <a:ext uri="{FF2B5EF4-FFF2-40B4-BE49-F238E27FC236}">
                      <a16:creationId xmlns:a16="http://schemas.microsoft.com/office/drawing/2014/main" id="{C385B7CC-9497-4C96-A5D1-7B2346D0C26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246" name="Picture 245">
                  <a:extLst>
                    <a:ext uri="{FF2B5EF4-FFF2-40B4-BE49-F238E27FC236}">
                      <a16:creationId xmlns:a16="http://schemas.microsoft.com/office/drawing/2014/main" id="{A1D896E3-CD24-44FA-80D0-13DAF8E35AD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247" name="Picture 246">
                  <a:extLst>
                    <a:ext uri="{FF2B5EF4-FFF2-40B4-BE49-F238E27FC236}">
                      <a16:creationId xmlns:a16="http://schemas.microsoft.com/office/drawing/2014/main" id="{5A623C3C-D499-4739-84DD-DB7F548C134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248" name="Picture 247">
                  <a:extLst>
                    <a:ext uri="{FF2B5EF4-FFF2-40B4-BE49-F238E27FC236}">
                      <a16:creationId xmlns:a16="http://schemas.microsoft.com/office/drawing/2014/main" id="{16DD2722-4710-4ADB-B048-BD088F71B42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249" name="Picture 248">
                  <a:extLst>
                    <a:ext uri="{FF2B5EF4-FFF2-40B4-BE49-F238E27FC236}">
                      <a16:creationId xmlns:a16="http://schemas.microsoft.com/office/drawing/2014/main" id="{201D6743-EBCE-412C-8544-BC5C038E249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250" name="Picture 249">
                  <a:extLst>
                    <a:ext uri="{FF2B5EF4-FFF2-40B4-BE49-F238E27FC236}">
                      <a16:creationId xmlns:a16="http://schemas.microsoft.com/office/drawing/2014/main" id="{849A6909-B1C9-471A-927B-E3AE10EF2F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251" name="Picture 250">
                  <a:extLst>
                    <a:ext uri="{FF2B5EF4-FFF2-40B4-BE49-F238E27FC236}">
                      <a16:creationId xmlns:a16="http://schemas.microsoft.com/office/drawing/2014/main" id="{49D54289-1481-43FE-8D52-B281ED562C4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252" name="Picture 251">
                  <a:extLst>
                    <a:ext uri="{FF2B5EF4-FFF2-40B4-BE49-F238E27FC236}">
                      <a16:creationId xmlns:a16="http://schemas.microsoft.com/office/drawing/2014/main" id="{5AB1EA55-0012-4C7B-AA43-5A100AA4597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253" name="Picture 252">
                  <a:extLst>
                    <a:ext uri="{FF2B5EF4-FFF2-40B4-BE49-F238E27FC236}">
                      <a16:creationId xmlns:a16="http://schemas.microsoft.com/office/drawing/2014/main" id="{CAADD5F3-32E8-4123-9330-1D2D0D11E36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232" name="Group 231">
                <a:extLst>
                  <a:ext uri="{FF2B5EF4-FFF2-40B4-BE49-F238E27FC236}">
                    <a16:creationId xmlns:a16="http://schemas.microsoft.com/office/drawing/2014/main" id="{3AB9AD16-D329-4BCB-923E-1A2B0AD4F398}"/>
                  </a:ext>
                </a:extLst>
              </p:cNvPr>
              <p:cNvGrpSpPr/>
              <p:nvPr/>
            </p:nvGrpSpPr>
            <p:grpSpPr>
              <a:xfrm>
                <a:off x="4416558" y="1218964"/>
                <a:ext cx="2168344" cy="473069"/>
                <a:chOff x="5181600" y="2341912"/>
                <a:chExt cx="1998194" cy="435948"/>
              </a:xfrm>
            </p:grpSpPr>
            <p:pic>
              <p:nvPicPr>
                <p:cNvPr id="233" name="Picture 232">
                  <a:extLst>
                    <a:ext uri="{FF2B5EF4-FFF2-40B4-BE49-F238E27FC236}">
                      <a16:creationId xmlns:a16="http://schemas.microsoft.com/office/drawing/2014/main" id="{3EF5CD76-3F5F-4EDF-BF81-023A817770B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234" name="Picture 233">
                  <a:extLst>
                    <a:ext uri="{FF2B5EF4-FFF2-40B4-BE49-F238E27FC236}">
                      <a16:creationId xmlns:a16="http://schemas.microsoft.com/office/drawing/2014/main" id="{943E4684-A2CB-48CE-971A-3E0F22B451D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235" name="Picture 234">
                  <a:extLst>
                    <a:ext uri="{FF2B5EF4-FFF2-40B4-BE49-F238E27FC236}">
                      <a16:creationId xmlns:a16="http://schemas.microsoft.com/office/drawing/2014/main" id="{C457A140-1A45-4D32-9E13-26B14C9916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236" name="Picture 235">
                  <a:extLst>
                    <a:ext uri="{FF2B5EF4-FFF2-40B4-BE49-F238E27FC236}">
                      <a16:creationId xmlns:a16="http://schemas.microsoft.com/office/drawing/2014/main" id="{C4E173BF-7BF8-4B59-9527-095A4D039FC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237" name="Picture 236">
                  <a:extLst>
                    <a:ext uri="{FF2B5EF4-FFF2-40B4-BE49-F238E27FC236}">
                      <a16:creationId xmlns:a16="http://schemas.microsoft.com/office/drawing/2014/main" id="{DC48845E-7463-4613-BC14-A680E9D04C6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238" name="Picture 237">
                  <a:extLst>
                    <a:ext uri="{FF2B5EF4-FFF2-40B4-BE49-F238E27FC236}">
                      <a16:creationId xmlns:a16="http://schemas.microsoft.com/office/drawing/2014/main" id="{0525A5A4-29C4-4E1E-8C2C-D0151278A50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239" name="Picture 238">
                  <a:extLst>
                    <a:ext uri="{FF2B5EF4-FFF2-40B4-BE49-F238E27FC236}">
                      <a16:creationId xmlns:a16="http://schemas.microsoft.com/office/drawing/2014/main" id="{4D9A66B7-27CB-4774-A723-2DBC0018A73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240" name="Picture 239">
                  <a:extLst>
                    <a:ext uri="{FF2B5EF4-FFF2-40B4-BE49-F238E27FC236}">
                      <a16:creationId xmlns:a16="http://schemas.microsoft.com/office/drawing/2014/main" id="{D387747D-F2E7-4C4A-B7A9-478E14ACAF8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241" name="Picture 240">
                  <a:extLst>
                    <a:ext uri="{FF2B5EF4-FFF2-40B4-BE49-F238E27FC236}">
                      <a16:creationId xmlns:a16="http://schemas.microsoft.com/office/drawing/2014/main" id="{C64BDE77-F256-498D-8F4D-7D297B5C51E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242" name="Picture 241">
                  <a:extLst>
                    <a:ext uri="{FF2B5EF4-FFF2-40B4-BE49-F238E27FC236}">
                      <a16:creationId xmlns:a16="http://schemas.microsoft.com/office/drawing/2014/main" id="{81AA81D8-E20D-4D5C-8815-67A5BF300BD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221" name="Group 220">
                <a:extLst>
                  <a:ext uri="{FF2B5EF4-FFF2-40B4-BE49-F238E27FC236}">
                    <a16:creationId xmlns:a16="http://schemas.microsoft.com/office/drawing/2014/main" id="{C4DBB0B0-0A10-4A37-A19D-2EEE057F689A}"/>
                  </a:ext>
                </a:extLst>
              </p:cNvPr>
              <p:cNvGrpSpPr/>
              <p:nvPr/>
            </p:nvGrpSpPr>
            <p:grpSpPr>
              <a:xfrm>
                <a:off x="6304674" y="1215493"/>
                <a:ext cx="2168344" cy="473069"/>
                <a:chOff x="5181600" y="2341912"/>
                <a:chExt cx="1998194" cy="435948"/>
              </a:xfrm>
            </p:grpSpPr>
            <p:pic>
              <p:nvPicPr>
                <p:cNvPr id="222" name="Picture 221">
                  <a:extLst>
                    <a:ext uri="{FF2B5EF4-FFF2-40B4-BE49-F238E27FC236}">
                      <a16:creationId xmlns:a16="http://schemas.microsoft.com/office/drawing/2014/main" id="{10F8B2E4-F63D-4BD9-B0DA-FCA1D476CEC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223" name="Picture 222">
                  <a:extLst>
                    <a:ext uri="{FF2B5EF4-FFF2-40B4-BE49-F238E27FC236}">
                      <a16:creationId xmlns:a16="http://schemas.microsoft.com/office/drawing/2014/main" id="{8F8FCD21-C53E-4423-AA1F-673648FCAE3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224" name="Picture 223">
                  <a:extLst>
                    <a:ext uri="{FF2B5EF4-FFF2-40B4-BE49-F238E27FC236}">
                      <a16:creationId xmlns:a16="http://schemas.microsoft.com/office/drawing/2014/main" id="{0FAEA315-9A24-4434-9E82-4F356DFF3BD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225" name="Picture 224">
                  <a:extLst>
                    <a:ext uri="{FF2B5EF4-FFF2-40B4-BE49-F238E27FC236}">
                      <a16:creationId xmlns:a16="http://schemas.microsoft.com/office/drawing/2014/main" id="{1AA12179-F409-41E5-B05D-A74AA5358B6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226" name="Picture 225">
                  <a:extLst>
                    <a:ext uri="{FF2B5EF4-FFF2-40B4-BE49-F238E27FC236}">
                      <a16:creationId xmlns:a16="http://schemas.microsoft.com/office/drawing/2014/main" id="{BD316457-0273-4441-892B-CB92840B6E9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227" name="Picture 226">
                  <a:extLst>
                    <a:ext uri="{FF2B5EF4-FFF2-40B4-BE49-F238E27FC236}">
                      <a16:creationId xmlns:a16="http://schemas.microsoft.com/office/drawing/2014/main" id="{3DD0E72D-E48A-4DE2-BC2F-1A3F5E291E9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228" name="Picture 227">
                  <a:extLst>
                    <a:ext uri="{FF2B5EF4-FFF2-40B4-BE49-F238E27FC236}">
                      <a16:creationId xmlns:a16="http://schemas.microsoft.com/office/drawing/2014/main" id="{8D7A7283-4F52-464F-88B0-D8A77E36637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229" name="Picture 228">
                  <a:extLst>
                    <a:ext uri="{FF2B5EF4-FFF2-40B4-BE49-F238E27FC236}">
                      <a16:creationId xmlns:a16="http://schemas.microsoft.com/office/drawing/2014/main" id="{9EA1FBB9-FD10-4DB9-A0D4-A5FED483A1B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230" name="Picture 229">
                  <a:extLst>
                    <a:ext uri="{FF2B5EF4-FFF2-40B4-BE49-F238E27FC236}">
                      <a16:creationId xmlns:a16="http://schemas.microsoft.com/office/drawing/2014/main" id="{24DA0598-4D2C-4EDB-938E-E5042F80CAE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231" name="Picture 230">
                  <a:extLst>
                    <a:ext uri="{FF2B5EF4-FFF2-40B4-BE49-F238E27FC236}">
                      <a16:creationId xmlns:a16="http://schemas.microsoft.com/office/drawing/2014/main" id="{1603A61B-6FD9-4238-977D-991CBC3D9A0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grpSp>
          <p:nvGrpSpPr>
            <p:cNvPr id="18" name="Group 17">
              <a:extLst>
                <a:ext uri="{FF2B5EF4-FFF2-40B4-BE49-F238E27FC236}">
                  <a16:creationId xmlns:a16="http://schemas.microsoft.com/office/drawing/2014/main" id="{233C8307-887A-444E-AFF4-95421B2C8143}"/>
                </a:ext>
              </a:extLst>
            </p:cNvPr>
            <p:cNvGrpSpPr/>
            <p:nvPr/>
          </p:nvGrpSpPr>
          <p:grpSpPr>
            <a:xfrm>
              <a:off x="3526873" y="2509493"/>
              <a:ext cx="4053786" cy="476537"/>
              <a:chOff x="3456412" y="2517317"/>
              <a:chExt cx="4053786" cy="476537"/>
            </a:xfrm>
          </p:grpSpPr>
          <p:grpSp>
            <p:nvGrpSpPr>
              <p:cNvPr id="357" name="Group 356">
                <a:extLst>
                  <a:ext uri="{FF2B5EF4-FFF2-40B4-BE49-F238E27FC236}">
                    <a16:creationId xmlns:a16="http://schemas.microsoft.com/office/drawing/2014/main" id="{B569ACDA-7F79-4BB5-B056-7A8FE75F91A7}"/>
                  </a:ext>
                </a:extLst>
              </p:cNvPr>
              <p:cNvGrpSpPr/>
              <p:nvPr/>
            </p:nvGrpSpPr>
            <p:grpSpPr>
              <a:xfrm>
                <a:off x="3456412" y="2517317"/>
                <a:ext cx="2168344" cy="473069"/>
                <a:chOff x="5181600" y="2341912"/>
                <a:chExt cx="1998194" cy="435948"/>
              </a:xfrm>
            </p:grpSpPr>
            <p:pic>
              <p:nvPicPr>
                <p:cNvPr id="369" name="Picture 368">
                  <a:extLst>
                    <a:ext uri="{FF2B5EF4-FFF2-40B4-BE49-F238E27FC236}">
                      <a16:creationId xmlns:a16="http://schemas.microsoft.com/office/drawing/2014/main" id="{70556EBC-AEE3-4C05-936C-5FDEBA08B89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70" name="Picture 369">
                  <a:extLst>
                    <a:ext uri="{FF2B5EF4-FFF2-40B4-BE49-F238E27FC236}">
                      <a16:creationId xmlns:a16="http://schemas.microsoft.com/office/drawing/2014/main" id="{A8856DC2-0AE6-418B-8F6D-81D5364DBD8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71" name="Picture 370">
                  <a:extLst>
                    <a:ext uri="{FF2B5EF4-FFF2-40B4-BE49-F238E27FC236}">
                      <a16:creationId xmlns:a16="http://schemas.microsoft.com/office/drawing/2014/main" id="{D911E1B9-1B82-4604-910B-6C6C113BD84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72" name="Picture 371">
                  <a:extLst>
                    <a:ext uri="{FF2B5EF4-FFF2-40B4-BE49-F238E27FC236}">
                      <a16:creationId xmlns:a16="http://schemas.microsoft.com/office/drawing/2014/main" id="{045182E4-8EF5-4590-9FC3-AAB5FF86C24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73" name="Picture 372">
                  <a:extLst>
                    <a:ext uri="{FF2B5EF4-FFF2-40B4-BE49-F238E27FC236}">
                      <a16:creationId xmlns:a16="http://schemas.microsoft.com/office/drawing/2014/main" id="{C908FB6E-933B-4850-BDCD-413DBCD2392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74" name="Picture 373">
                  <a:extLst>
                    <a:ext uri="{FF2B5EF4-FFF2-40B4-BE49-F238E27FC236}">
                      <a16:creationId xmlns:a16="http://schemas.microsoft.com/office/drawing/2014/main" id="{D04FD13A-9EB4-4EDB-B579-60E8637A549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75" name="Picture 374">
                  <a:extLst>
                    <a:ext uri="{FF2B5EF4-FFF2-40B4-BE49-F238E27FC236}">
                      <a16:creationId xmlns:a16="http://schemas.microsoft.com/office/drawing/2014/main" id="{DD498B37-186E-48CC-8913-E1893F700A5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76" name="Picture 375">
                  <a:extLst>
                    <a:ext uri="{FF2B5EF4-FFF2-40B4-BE49-F238E27FC236}">
                      <a16:creationId xmlns:a16="http://schemas.microsoft.com/office/drawing/2014/main" id="{C2DFF46A-4281-4EA0-B973-6C968887AFB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77" name="Picture 376">
                  <a:extLst>
                    <a:ext uri="{FF2B5EF4-FFF2-40B4-BE49-F238E27FC236}">
                      <a16:creationId xmlns:a16="http://schemas.microsoft.com/office/drawing/2014/main" id="{CD6A9501-7BDD-4935-A27A-ABEDEB23C95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78" name="Picture 377">
                  <a:extLst>
                    <a:ext uri="{FF2B5EF4-FFF2-40B4-BE49-F238E27FC236}">
                      <a16:creationId xmlns:a16="http://schemas.microsoft.com/office/drawing/2014/main" id="{0EF5854C-6772-402F-A8F2-C5F10E6177C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358" name="Group 357">
                <a:extLst>
                  <a:ext uri="{FF2B5EF4-FFF2-40B4-BE49-F238E27FC236}">
                    <a16:creationId xmlns:a16="http://schemas.microsoft.com/office/drawing/2014/main" id="{9CF12EC5-0212-4D7C-BEBB-25F9F77D6433}"/>
                  </a:ext>
                </a:extLst>
              </p:cNvPr>
              <p:cNvGrpSpPr/>
              <p:nvPr/>
            </p:nvGrpSpPr>
            <p:grpSpPr>
              <a:xfrm>
                <a:off x="5341854" y="2520785"/>
                <a:ext cx="2168344" cy="473069"/>
                <a:chOff x="5181600" y="2341912"/>
                <a:chExt cx="1998194" cy="435948"/>
              </a:xfrm>
            </p:grpSpPr>
            <p:pic>
              <p:nvPicPr>
                <p:cNvPr id="359" name="Picture 358">
                  <a:extLst>
                    <a:ext uri="{FF2B5EF4-FFF2-40B4-BE49-F238E27FC236}">
                      <a16:creationId xmlns:a16="http://schemas.microsoft.com/office/drawing/2014/main" id="{2B5A37E9-A562-499D-9832-14A2278437E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60" name="Picture 359">
                  <a:extLst>
                    <a:ext uri="{FF2B5EF4-FFF2-40B4-BE49-F238E27FC236}">
                      <a16:creationId xmlns:a16="http://schemas.microsoft.com/office/drawing/2014/main" id="{E1D54A93-B1CF-4666-9894-464E1045041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61" name="Picture 360">
                  <a:extLst>
                    <a:ext uri="{FF2B5EF4-FFF2-40B4-BE49-F238E27FC236}">
                      <a16:creationId xmlns:a16="http://schemas.microsoft.com/office/drawing/2014/main" id="{AED578FC-3C80-439B-802C-5A0A7073B19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62" name="Picture 361">
                  <a:extLst>
                    <a:ext uri="{FF2B5EF4-FFF2-40B4-BE49-F238E27FC236}">
                      <a16:creationId xmlns:a16="http://schemas.microsoft.com/office/drawing/2014/main" id="{B471FDF9-5237-4693-BDB1-EF82CD6AD68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63" name="Picture 362">
                  <a:extLst>
                    <a:ext uri="{FF2B5EF4-FFF2-40B4-BE49-F238E27FC236}">
                      <a16:creationId xmlns:a16="http://schemas.microsoft.com/office/drawing/2014/main" id="{957CF161-03C4-4B13-B57C-47262DB2E0B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64" name="Picture 363">
                  <a:extLst>
                    <a:ext uri="{FF2B5EF4-FFF2-40B4-BE49-F238E27FC236}">
                      <a16:creationId xmlns:a16="http://schemas.microsoft.com/office/drawing/2014/main" id="{979314AA-5561-40D8-B178-73C1AAB0A6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65" name="Picture 364">
                  <a:extLst>
                    <a:ext uri="{FF2B5EF4-FFF2-40B4-BE49-F238E27FC236}">
                      <a16:creationId xmlns:a16="http://schemas.microsoft.com/office/drawing/2014/main" id="{610FB339-A716-4DD0-8B24-8F8ECACEF9E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66" name="Picture 365">
                  <a:extLst>
                    <a:ext uri="{FF2B5EF4-FFF2-40B4-BE49-F238E27FC236}">
                      <a16:creationId xmlns:a16="http://schemas.microsoft.com/office/drawing/2014/main" id="{4709DC4D-D166-4E5A-BE75-D9777594B53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67" name="Picture 366">
                  <a:extLst>
                    <a:ext uri="{FF2B5EF4-FFF2-40B4-BE49-F238E27FC236}">
                      <a16:creationId xmlns:a16="http://schemas.microsoft.com/office/drawing/2014/main" id="{CDE846CE-B59A-49A6-8E29-D27F9B7A160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68" name="Picture 367">
                  <a:extLst>
                    <a:ext uri="{FF2B5EF4-FFF2-40B4-BE49-F238E27FC236}">
                      <a16:creationId xmlns:a16="http://schemas.microsoft.com/office/drawing/2014/main" id="{6784B6F7-0A86-41EA-9DFB-5CC98BE9DF9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grpSp>
          <p:nvGrpSpPr>
            <p:cNvPr id="17" name="Group 16">
              <a:extLst>
                <a:ext uri="{FF2B5EF4-FFF2-40B4-BE49-F238E27FC236}">
                  <a16:creationId xmlns:a16="http://schemas.microsoft.com/office/drawing/2014/main" id="{88D9D869-2561-4802-9717-6DB2F9CEDC20}"/>
                </a:ext>
              </a:extLst>
            </p:cNvPr>
            <p:cNvGrpSpPr/>
            <p:nvPr/>
          </p:nvGrpSpPr>
          <p:grpSpPr>
            <a:xfrm>
              <a:off x="3247174" y="2080822"/>
              <a:ext cx="4596848" cy="487353"/>
              <a:chOff x="3148303" y="2089934"/>
              <a:chExt cx="4596848" cy="487353"/>
            </a:xfrm>
          </p:grpSpPr>
          <p:grpSp>
            <p:nvGrpSpPr>
              <p:cNvPr id="333" name="Group 332">
                <a:extLst>
                  <a:ext uri="{FF2B5EF4-FFF2-40B4-BE49-F238E27FC236}">
                    <a16:creationId xmlns:a16="http://schemas.microsoft.com/office/drawing/2014/main" id="{8BD1C75E-547B-4074-A6FC-89BBB8EC46FD}"/>
                  </a:ext>
                </a:extLst>
              </p:cNvPr>
              <p:cNvGrpSpPr/>
              <p:nvPr/>
            </p:nvGrpSpPr>
            <p:grpSpPr>
              <a:xfrm>
                <a:off x="3148303" y="2089934"/>
                <a:ext cx="4053786" cy="476537"/>
                <a:chOff x="3476297" y="1652613"/>
                <a:chExt cx="4053786" cy="476537"/>
              </a:xfrm>
            </p:grpSpPr>
            <p:grpSp>
              <p:nvGrpSpPr>
                <p:cNvPr id="334" name="Group 333">
                  <a:extLst>
                    <a:ext uri="{FF2B5EF4-FFF2-40B4-BE49-F238E27FC236}">
                      <a16:creationId xmlns:a16="http://schemas.microsoft.com/office/drawing/2014/main" id="{53BBD384-6C14-480E-A4F0-FB4828748EA3}"/>
                    </a:ext>
                  </a:extLst>
                </p:cNvPr>
                <p:cNvGrpSpPr/>
                <p:nvPr/>
              </p:nvGrpSpPr>
              <p:grpSpPr>
                <a:xfrm>
                  <a:off x="3476297" y="1652613"/>
                  <a:ext cx="2168344" cy="473069"/>
                  <a:chOff x="5181600" y="2341912"/>
                  <a:chExt cx="1998194" cy="435948"/>
                </a:xfrm>
              </p:grpSpPr>
              <p:pic>
                <p:nvPicPr>
                  <p:cNvPr id="346" name="Picture 345">
                    <a:extLst>
                      <a:ext uri="{FF2B5EF4-FFF2-40B4-BE49-F238E27FC236}">
                        <a16:creationId xmlns:a16="http://schemas.microsoft.com/office/drawing/2014/main" id="{9BF9EB60-E2E0-486D-9118-BBA925790AC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47" name="Picture 346">
                    <a:extLst>
                      <a:ext uri="{FF2B5EF4-FFF2-40B4-BE49-F238E27FC236}">
                        <a16:creationId xmlns:a16="http://schemas.microsoft.com/office/drawing/2014/main" id="{B959BE18-6DFD-47AB-BF0A-E301B33E854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48" name="Picture 347">
                    <a:extLst>
                      <a:ext uri="{FF2B5EF4-FFF2-40B4-BE49-F238E27FC236}">
                        <a16:creationId xmlns:a16="http://schemas.microsoft.com/office/drawing/2014/main" id="{CD48BBD7-43E8-4A58-94E9-1317171292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49" name="Picture 348">
                    <a:extLst>
                      <a:ext uri="{FF2B5EF4-FFF2-40B4-BE49-F238E27FC236}">
                        <a16:creationId xmlns:a16="http://schemas.microsoft.com/office/drawing/2014/main" id="{53C80FB3-AD59-430C-BB4D-BB227B677CD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50" name="Picture 349">
                    <a:extLst>
                      <a:ext uri="{FF2B5EF4-FFF2-40B4-BE49-F238E27FC236}">
                        <a16:creationId xmlns:a16="http://schemas.microsoft.com/office/drawing/2014/main" id="{24717D14-93B5-4F4F-93B2-060ADDF24D9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51" name="Picture 350">
                    <a:extLst>
                      <a:ext uri="{FF2B5EF4-FFF2-40B4-BE49-F238E27FC236}">
                        <a16:creationId xmlns:a16="http://schemas.microsoft.com/office/drawing/2014/main" id="{C9C17514-1466-497A-B159-8B87576AB49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52" name="Picture 351">
                    <a:extLst>
                      <a:ext uri="{FF2B5EF4-FFF2-40B4-BE49-F238E27FC236}">
                        <a16:creationId xmlns:a16="http://schemas.microsoft.com/office/drawing/2014/main" id="{53947698-95E3-4CD7-8471-19D92516BE1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53" name="Picture 352">
                    <a:extLst>
                      <a:ext uri="{FF2B5EF4-FFF2-40B4-BE49-F238E27FC236}">
                        <a16:creationId xmlns:a16="http://schemas.microsoft.com/office/drawing/2014/main" id="{7AD288C2-84A1-4ED1-845E-449619DAC93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54" name="Picture 353">
                    <a:extLst>
                      <a:ext uri="{FF2B5EF4-FFF2-40B4-BE49-F238E27FC236}">
                        <a16:creationId xmlns:a16="http://schemas.microsoft.com/office/drawing/2014/main" id="{A87C3897-408F-4186-A38D-CB21F1AC47F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55" name="Picture 354">
                    <a:extLst>
                      <a:ext uri="{FF2B5EF4-FFF2-40B4-BE49-F238E27FC236}">
                        <a16:creationId xmlns:a16="http://schemas.microsoft.com/office/drawing/2014/main" id="{2D2B8356-893C-47F6-9CC7-06486209FA5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335" name="Group 334">
                  <a:extLst>
                    <a:ext uri="{FF2B5EF4-FFF2-40B4-BE49-F238E27FC236}">
                      <a16:creationId xmlns:a16="http://schemas.microsoft.com/office/drawing/2014/main" id="{62A3A500-9840-4723-A825-5010D10BCF8F}"/>
                    </a:ext>
                  </a:extLst>
                </p:cNvPr>
                <p:cNvGrpSpPr/>
                <p:nvPr/>
              </p:nvGrpSpPr>
              <p:grpSpPr>
                <a:xfrm>
                  <a:off x="5361739" y="1656081"/>
                  <a:ext cx="2168344" cy="473069"/>
                  <a:chOff x="5181600" y="2341912"/>
                  <a:chExt cx="1998194" cy="435948"/>
                </a:xfrm>
              </p:grpSpPr>
              <p:pic>
                <p:nvPicPr>
                  <p:cNvPr id="336" name="Picture 335">
                    <a:extLst>
                      <a:ext uri="{FF2B5EF4-FFF2-40B4-BE49-F238E27FC236}">
                        <a16:creationId xmlns:a16="http://schemas.microsoft.com/office/drawing/2014/main" id="{8FFBC854-CCDA-439A-A4E1-0A0E518D1ED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37" name="Picture 336">
                    <a:extLst>
                      <a:ext uri="{FF2B5EF4-FFF2-40B4-BE49-F238E27FC236}">
                        <a16:creationId xmlns:a16="http://schemas.microsoft.com/office/drawing/2014/main" id="{D7694AE4-A296-4BF2-A8E6-D7FED1C4B62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38" name="Picture 337">
                    <a:extLst>
                      <a:ext uri="{FF2B5EF4-FFF2-40B4-BE49-F238E27FC236}">
                        <a16:creationId xmlns:a16="http://schemas.microsoft.com/office/drawing/2014/main" id="{4CF3791D-7399-46EE-91B2-FAAEC833FD2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39" name="Picture 338">
                    <a:extLst>
                      <a:ext uri="{FF2B5EF4-FFF2-40B4-BE49-F238E27FC236}">
                        <a16:creationId xmlns:a16="http://schemas.microsoft.com/office/drawing/2014/main" id="{8B370625-AF48-45B2-B857-0E850F02AE5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40" name="Picture 339">
                    <a:extLst>
                      <a:ext uri="{FF2B5EF4-FFF2-40B4-BE49-F238E27FC236}">
                        <a16:creationId xmlns:a16="http://schemas.microsoft.com/office/drawing/2014/main" id="{247FDDF0-7C9B-4262-B13A-3C306113516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41" name="Picture 340">
                    <a:extLst>
                      <a:ext uri="{FF2B5EF4-FFF2-40B4-BE49-F238E27FC236}">
                        <a16:creationId xmlns:a16="http://schemas.microsoft.com/office/drawing/2014/main" id="{4F94854D-C74A-40B4-B9FE-90DB9D62697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42" name="Picture 341">
                    <a:extLst>
                      <a:ext uri="{FF2B5EF4-FFF2-40B4-BE49-F238E27FC236}">
                        <a16:creationId xmlns:a16="http://schemas.microsoft.com/office/drawing/2014/main" id="{E631BAC9-871E-468B-A109-E40FAC8E44A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43" name="Picture 342">
                    <a:extLst>
                      <a:ext uri="{FF2B5EF4-FFF2-40B4-BE49-F238E27FC236}">
                        <a16:creationId xmlns:a16="http://schemas.microsoft.com/office/drawing/2014/main" id="{99E1E183-6253-4CA5-81D4-06A80E19C16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44" name="Picture 343">
                    <a:extLst>
                      <a:ext uri="{FF2B5EF4-FFF2-40B4-BE49-F238E27FC236}">
                        <a16:creationId xmlns:a16="http://schemas.microsoft.com/office/drawing/2014/main" id="{DA2C4480-B709-46C7-85F8-BE8888AB823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45" name="Picture 344">
                    <a:extLst>
                      <a:ext uri="{FF2B5EF4-FFF2-40B4-BE49-F238E27FC236}">
                        <a16:creationId xmlns:a16="http://schemas.microsoft.com/office/drawing/2014/main" id="{99E11CD0-9F5F-4147-BE6D-F52F2B6F59F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grpSp>
            <p:nvGrpSpPr>
              <p:cNvPr id="383" name="Group 382">
                <a:extLst>
                  <a:ext uri="{FF2B5EF4-FFF2-40B4-BE49-F238E27FC236}">
                    <a16:creationId xmlns:a16="http://schemas.microsoft.com/office/drawing/2014/main" id="{4FFF41C8-EEE8-4078-BCA7-3DBB23042885}"/>
                  </a:ext>
                </a:extLst>
              </p:cNvPr>
              <p:cNvGrpSpPr/>
              <p:nvPr/>
            </p:nvGrpSpPr>
            <p:grpSpPr>
              <a:xfrm>
                <a:off x="6924218" y="2104223"/>
                <a:ext cx="820933" cy="473064"/>
                <a:chOff x="6989969" y="4458868"/>
                <a:chExt cx="820933" cy="473064"/>
              </a:xfrm>
            </p:grpSpPr>
            <p:pic>
              <p:nvPicPr>
                <p:cNvPr id="384" name="Picture 383">
                  <a:extLst>
                    <a:ext uri="{FF2B5EF4-FFF2-40B4-BE49-F238E27FC236}">
                      <a16:creationId xmlns:a16="http://schemas.microsoft.com/office/drawing/2014/main" id="{6FE00D04-37A5-42EF-BD4A-4F3219BFDAB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89969" y="4458868"/>
                  <a:ext cx="473064" cy="473064"/>
                </a:xfrm>
                <a:prstGeom prst="rect">
                  <a:avLst/>
                </a:prstGeom>
                <a:noFill/>
                <a:ln>
                  <a:noFill/>
                </a:ln>
              </p:spPr>
            </p:pic>
            <p:pic>
              <p:nvPicPr>
                <p:cNvPr id="385" name="Picture 384">
                  <a:extLst>
                    <a:ext uri="{FF2B5EF4-FFF2-40B4-BE49-F238E27FC236}">
                      <a16:creationId xmlns:a16="http://schemas.microsoft.com/office/drawing/2014/main" id="{CA57AD39-2995-4B7D-BCA8-4C18317CF50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168873" y="4458868"/>
                  <a:ext cx="473064" cy="473064"/>
                </a:xfrm>
                <a:prstGeom prst="rect">
                  <a:avLst/>
                </a:prstGeom>
                <a:noFill/>
                <a:ln>
                  <a:noFill/>
                </a:ln>
              </p:spPr>
            </p:pic>
            <p:pic>
              <p:nvPicPr>
                <p:cNvPr id="386" name="Picture 385">
                  <a:extLst>
                    <a:ext uri="{FF2B5EF4-FFF2-40B4-BE49-F238E27FC236}">
                      <a16:creationId xmlns:a16="http://schemas.microsoft.com/office/drawing/2014/main" id="{865A7B33-4F94-4A0C-B503-DFE61A34C60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337838" y="4458868"/>
                  <a:ext cx="473064" cy="473064"/>
                </a:xfrm>
                <a:prstGeom prst="rect">
                  <a:avLst/>
                </a:prstGeom>
                <a:noFill/>
                <a:ln>
                  <a:noFill/>
                </a:ln>
              </p:spPr>
            </p:pic>
          </p:grpSp>
        </p:grpSp>
        <p:grpSp>
          <p:nvGrpSpPr>
            <p:cNvPr id="16" name="Group 15">
              <a:extLst>
                <a:ext uri="{FF2B5EF4-FFF2-40B4-BE49-F238E27FC236}">
                  <a16:creationId xmlns:a16="http://schemas.microsoft.com/office/drawing/2014/main" id="{75052587-4CC6-4085-91F4-63DA278A6754}"/>
                </a:ext>
              </a:extLst>
            </p:cNvPr>
            <p:cNvGrpSpPr/>
            <p:nvPr/>
          </p:nvGrpSpPr>
          <p:grpSpPr>
            <a:xfrm>
              <a:off x="2899602" y="1651775"/>
              <a:ext cx="5311526" cy="487352"/>
              <a:chOff x="2850133" y="1652613"/>
              <a:chExt cx="5311526" cy="487352"/>
            </a:xfrm>
          </p:grpSpPr>
          <p:grpSp>
            <p:nvGrpSpPr>
              <p:cNvPr id="302" name="Group 301">
                <a:extLst>
                  <a:ext uri="{FF2B5EF4-FFF2-40B4-BE49-F238E27FC236}">
                    <a16:creationId xmlns:a16="http://schemas.microsoft.com/office/drawing/2014/main" id="{F550747F-AC02-4664-97BA-DD294C7C8599}"/>
                  </a:ext>
                </a:extLst>
              </p:cNvPr>
              <p:cNvGrpSpPr/>
              <p:nvPr/>
            </p:nvGrpSpPr>
            <p:grpSpPr>
              <a:xfrm>
                <a:off x="6626048" y="1666901"/>
                <a:ext cx="820933" cy="473064"/>
                <a:chOff x="6989969" y="4458868"/>
                <a:chExt cx="820933" cy="473064"/>
              </a:xfrm>
            </p:grpSpPr>
            <p:pic>
              <p:nvPicPr>
                <p:cNvPr id="303" name="Picture 302">
                  <a:extLst>
                    <a:ext uri="{FF2B5EF4-FFF2-40B4-BE49-F238E27FC236}">
                      <a16:creationId xmlns:a16="http://schemas.microsoft.com/office/drawing/2014/main" id="{3ADACD8F-8728-4100-A0A2-5E1A71D72BA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89969" y="4458868"/>
                  <a:ext cx="473064" cy="473064"/>
                </a:xfrm>
                <a:prstGeom prst="rect">
                  <a:avLst/>
                </a:prstGeom>
                <a:noFill/>
                <a:ln>
                  <a:noFill/>
                </a:ln>
              </p:spPr>
            </p:pic>
            <p:pic>
              <p:nvPicPr>
                <p:cNvPr id="304" name="Picture 303">
                  <a:extLst>
                    <a:ext uri="{FF2B5EF4-FFF2-40B4-BE49-F238E27FC236}">
                      <a16:creationId xmlns:a16="http://schemas.microsoft.com/office/drawing/2014/main" id="{ECECAE81-B93D-4CF7-9BA1-7351AF0CA7C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168873" y="4458868"/>
                  <a:ext cx="473064" cy="473064"/>
                </a:xfrm>
                <a:prstGeom prst="rect">
                  <a:avLst/>
                </a:prstGeom>
                <a:noFill/>
                <a:ln>
                  <a:noFill/>
                </a:ln>
              </p:spPr>
            </p:pic>
            <p:pic>
              <p:nvPicPr>
                <p:cNvPr id="305" name="Picture 304">
                  <a:extLst>
                    <a:ext uri="{FF2B5EF4-FFF2-40B4-BE49-F238E27FC236}">
                      <a16:creationId xmlns:a16="http://schemas.microsoft.com/office/drawing/2014/main" id="{1F880AC9-1E74-4FDA-9024-EA084FFACD9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337838" y="4458868"/>
                  <a:ext cx="473064" cy="473064"/>
                </a:xfrm>
                <a:prstGeom prst="rect">
                  <a:avLst/>
                </a:prstGeom>
                <a:noFill/>
                <a:ln>
                  <a:noFill/>
                </a:ln>
              </p:spPr>
            </p:pic>
          </p:grpSp>
          <p:grpSp>
            <p:nvGrpSpPr>
              <p:cNvPr id="13" name="Group 12">
                <a:extLst>
                  <a:ext uri="{FF2B5EF4-FFF2-40B4-BE49-F238E27FC236}">
                    <a16:creationId xmlns:a16="http://schemas.microsoft.com/office/drawing/2014/main" id="{E9A07CFD-A02D-4EC0-A7B7-7CD6FCCD776F}"/>
                  </a:ext>
                </a:extLst>
              </p:cNvPr>
              <p:cNvGrpSpPr/>
              <p:nvPr/>
            </p:nvGrpSpPr>
            <p:grpSpPr>
              <a:xfrm>
                <a:off x="2850133" y="1652613"/>
                <a:ext cx="4053786" cy="476537"/>
                <a:chOff x="3476297" y="1652613"/>
                <a:chExt cx="4053786" cy="476537"/>
              </a:xfrm>
            </p:grpSpPr>
            <p:grpSp>
              <p:nvGrpSpPr>
                <p:cNvPr id="307" name="Group 306">
                  <a:extLst>
                    <a:ext uri="{FF2B5EF4-FFF2-40B4-BE49-F238E27FC236}">
                      <a16:creationId xmlns:a16="http://schemas.microsoft.com/office/drawing/2014/main" id="{2A753A33-0CD5-487C-923D-9CA830E80DE2}"/>
                    </a:ext>
                  </a:extLst>
                </p:cNvPr>
                <p:cNvGrpSpPr/>
                <p:nvPr/>
              </p:nvGrpSpPr>
              <p:grpSpPr>
                <a:xfrm>
                  <a:off x="3476297" y="1652613"/>
                  <a:ext cx="2168344" cy="473069"/>
                  <a:chOff x="5181600" y="2341912"/>
                  <a:chExt cx="1998194" cy="435948"/>
                </a:xfrm>
              </p:grpSpPr>
              <p:pic>
                <p:nvPicPr>
                  <p:cNvPr id="323" name="Picture 322">
                    <a:extLst>
                      <a:ext uri="{FF2B5EF4-FFF2-40B4-BE49-F238E27FC236}">
                        <a16:creationId xmlns:a16="http://schemas.microsoft.com/office/drawing/2014/main" id="{51E12302-829B-43B8-99DD-C8E9F945892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24" name="Picture 323">
                    <a:extLst>
                      <a:ext uri="{FF2B5EF4-FFF2-40B4-BE49-F238E27FC236}">
                        <a16:creationId xmlns:a16="http://schemas.microsoft.com/office/drawing/2014/main" id="{83F08BDF-3FD4-4BBD-9291-4568807F510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25" name="Picture 324">
                    <a:extLst>
                      <a:ext uri="{FF2B5EF4-FFF2-40B4-BE49-F238E27FC236}">
                        <a16:creationId xmlns:a16="http://schemas.microsoft.com/office/drawing/2014/main" id="{C2D90442-9B41-43C5-A35E-F5FE12EF91F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26" name="Picture 325">
                    <a:extLst>
                      <a:ext uri="{FF2B5EF4-FFF2-40B4-BE49-F238E27FC236}">
                        <a16:creationId xmlns:a16="http://schemas.microsoft.com/office/drawing/2014/main" id="{8532C680-7DD8-4A52-BF65-0ED009F7079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27" name="Picture 326">
                    <a:extLst>
                      <a:ext uri="{FF2B5EF4-FFF2-40B4-BE49-F238E27FC236}">
                        <a16:creationId xmlns:a16="http://schemas.microsoft.com/office/drawing/2014/main" id="{F7635814-3000-466D-A91D-660A4208783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28" name="Picture 327">
                    <a:extLst>
                      <a:ext uri="{FF2B5EF4-FFF2-40B4-BE49-F238E27FC236}">
                        <a16:creationId xmlns:a16="http://schemas.microsoft.com/office/drawing/2014/main" id="{0FD17A38-403A-4225-90B0-DD7B605B31F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29" name="Picture 328">
                    <a:extLst>
                      <a:ext uri="{FF2B5EF4-FFF2-40B4-BE49-F238E27FC236}">
                        <a16:creationId xmlns:a16="http://schemas.microsoft.com/office/drawing/2014/main" id="{63C07A2B-C935-42CD-BD33-7CD2ED7962D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30" name="Picture 329">
                    <a:extLst>
                      <a:ext uri="{FF2B5EF4-FFF2-40B4-BE49-F238E27FC236}">
                        <a16:creationId xmlns:a16="http://schemas.microsoft.com/office/drawing/2014/main" id="{E8573AF7-B39A-4ADF-BD3A-8F2152F1ED9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31" name="Picture 330">
                    <a:extLst>
                      <a:ext uri="{FF2B5EF4-FFF2-40B4-BE49-F238E27FC236}">
                        <a16:creationId xmlns:a16="http://schemas.microsoft.com/office/drawing/2014/main" id="{2AA84357-49B3-4C2E-968A-E3E70596C84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32" name="Picture 331">
                    <a:extLst>
                      <a:ext uri="{FF2B5EF4-FFF2-40B4-BE49-F238E27FC236}">
                        <a16:creationId xmlns:a16="http://schemas.microsoft.com/office/drawing/2014/main" id="{8BB02D35-8162-49A9-B2C4-BD7D47887E6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nvGrpSpPr>
                <p:cNvPr id="308" name="Group 307">
                  <a:extLst>
                    <a:ext uri="{FF2B5EF4-FFF2-40B4-BE49-F238E27FC236}">
                      <a16:creationId xmlns:a16="http://schemas.microsoft.com/office/drawing/2014/main" id="{08650CD4-E70F-404E-A4FD-4C54EDFF5C64}"/>
                    </a:ext>
                  </a:extLst>
                </p:cNvPr>
                <p:cNvGrpSpPr/>
                <p:nvPr/>
              </p:nvGrpSpPr>
              <p:grpSpPr>
                <a:xfrm>
                  <a:off x="5361739" y="1656081"/>
                  <a:ext cx="2168344" cy="473069"/>
                  <a:chOff x="5181600" y="2341912"/>
                  <a:chExt cx="1998194" cy="435948"/>
                </a:xfrm>
              </p:grpSpPr>
              <p:pic>
                <p:nvPicPr>
                  <p:cNvPr id="313" name="Picture 312">
                    <a:extLst>
                      <a:ext uri="{FF2B5EF4-FFF2-40B4-BE49-F238E27FC236}">
                        <a16:creationId xmlns:a16="http://schemas.microsoft.com/office/drawing/2014/main" id="{E9F49DDB-CF35-4516-9CFA-2CA65F4DFCF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1600" y="2341917"/>
                    <a:ext cx="435943" cy="435943"/>
                  </a:xfrm>
                  <a:prstGeom prst="rect">
                    <a:avLst/>
                  </a:prstGeom>
                  <a:noFill/>
                  <a:ln>
                    <a:noFill/>
                  </a:ln>
                </p:spPr>
              </p:pic>
              <p:pic>
                <p:nvPicPr>
                  <p:cNvPr id="314" name="Picture 313">
                    <a:extLst>
                      <a:ext uri="{FF2B5EF4-FFF2-40B4-BE49-F238E27FC236}">
                        <a16:creationId xmlns:a16="http://schemas.microsoft.com/office/drawing/2014/main" id="{2BAD88A9-56FB-45EC-AD1A-4DB7033C55C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55523" y="2341916"/>
                    <a:ext cx="435943" cy="435943"/>
                  </a:xfrm>
                  <a:prstGeom prst="rect">
                    <a:avLst/>
                  </a:prstGeom>
                  <a:noFill/>
                  <a:ln>
                    <a:noFill/>
                  </a:ln>
                </p:spPr>
              </p:pic>
              <p:pic>
                <p:nvPicPr>
                  <p:cNvPr id="315" name="Picture 314">
                    <a:extLst>
                      <a:ext uri="{FF2B5EF4-FFF2-40B4-BE49-F238E27FC236}">
                        <a16:creationId xmlns:a16="http://schemas.microsoft.com/office/drawing/2014/main" id="{D0BF34A5-A83D-499C-80F1-E2322EA67E6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28682" y="2341916"/>
                    <a:ext cx="435943" cy="435943"/>
                  </a:xfrm>
                  <a:prstGeom prst="rect">
                    <a:avLst/>
                  </a:prstGeom>
                  <a:noFill/>
                  <a:ln>
                    <a:noFill/>
                  </a:ln>
                </p:spPr>
              </p:pic>
              <p:pic>
                <p:nvPicPr>
                  <p:cNvPr id="316" name="Picture 315">
                    <a:extLst>
                      <a:ext uri="{FF2B5EF4-FFF2-40B4-BE49-F238E27FC236}">
                        <a16:creationId xmlns:a16="http://schemas.microsoft.com/office/drawing/2014/main" id="{A8A4780A-7094-48EA-BBD1-DEDA4587920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02605" y="2341915"/>
                    <a:ext cx="435943" cy="435943"/>
                  </a:xfrm>
                  <a:prstGeom prst="rect">
                    <a:avLst/>
                  </a:prstGeom>
                  <a:noFill/>
                  <a:ln>
                    <a:noFill/>
                  </a:ln>
                </p:spPr>
              </p:pic>
              <p:pic>
                <p:nvPicPr>
                  <p:cNvPr id="317" name="Picture 316">
                    <a:extLst>
                      <a:ext uri="{FF2B5EF4-FFF2-40B4-BE49-F238E27FC236}">
                        <a16:creationId xmlns:a16="http://schemas.microsoft.com/office/drawing/2014/main" id="{9F3D2248-21B9-4A2C-A660-FFB590D5F34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875764" y="2341915"/>
                    <a:ext cx="435943" cy="435943"/>
                  </a:xfrm>
                  <a:prstGeom prst="rect">
                    <a:avLst/>
                  </a:prstGeom>
                  <a:noFill/>
                  <a:ln>
                    <a:noFill/>
                  </a:ln>
                </p:spPr>
              </p:pic>
              <p:pic>
                <p:nvPicPr>
                  <p:cNvPr id="318" name="Picture 317">
                    <a:extLst>
                      <a:ext uri="{FF2B5EF4-FFF2-40B4-BE49-F238E27FC236}">
                        <a16:creationId xmlns:a16="http://schemas.microsoft.com/office/drawing/2014/main" id="{B74BB8ED-56D0-4453-B9FA-6F75967E10E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049687" y="2341914"/>
                    <a:ext cx="435943" cy="435943"/>
                  </a:xfrm>
                  <a:prstGeom prst="rect">
                    <a:avLst/>
                  </a:prstGeom>
                  <a:noFill/>
                  <a:ln>
                    <a:noFill/>
                  </a:ln>
                </p:spPr>
              </p:pic>
              <p:pic>
                <p:nvPicPr>
                  <p:cNvPr id="319" name="Picture 318">
                    <a:extLst>
                      <a:ext uri="{FF2B5EF4-FFF2-40B4-BE49-F238E27FC236}">
                        <a16:creationId xmlns:a16="http://schemas.microsoft.com/office/drawing/2014/main" id="{D15F59C5-1AFB-44A8-9572-9602347A85E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222846" y="2341914"/>
                    <a:ext cx="435943" cy="435943"/>
                  </a:xfrm>
                  <a:prstGeom prst="rect">
                    <a:avLst/>
                  </a:prstGeom>
                  <a:noFill/>
                  <a:ln>
                    <a:noFill/>
                  </a:ln>
                </p:spPr>
              </p:pic>
              <p:pic>
                <p:nvPicPr>
                  <p:cNvPr id="320" name="Picture 319">
                    <a:extLst>
                      <a:ext uri="{FF2B5EF4-FFF2-40B4-BE49-F238E27FC236}">
                        <a16:creationId xmlns:a16="http://schemas.microsoft.com/office/drawing/2014/main" id="{0297DB4C-7E70-4CF6-8089-019525EEA38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396769" y="2341913"/>
                    <a:ext cx="435943" cy="435943"/>
                  </a:xfrm>
                  <a:prstGeom prst="rect">
                    <a:avLst/>
                  </a:prstGeom>
                  <a:noFill/>
                  <a:ln>
                    <a:noFill/>
                  </a:ln>
                </p:spPr>
              </p:pic>
              <p:pic>
                <p:nvPicPr>
                  <p:cNvPr id="321" name="Picture 320">
                    <a:extLst>
                      <a:ext uri="{FF2B5EF4-FFF2-40B4-BE49-F238E27FC236}">
                        <a16:creationId xmlns:a16="http://schemas.microsoft.com/office/drawing/2014/main" id="{F0686CF5-F92F-40E5-82E5-1172986C738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69928" y="2341913"/>
                    <a:ext cx="435943" cy="435943"/>
                  </a:xfrm>
                  <a:prstGeom prst="rect">
                    <a:avLst/>
                  </a:prstGeom>
                  <a:noFill/>
                  <a:ln>
                    <a:noFill/>
                  </a:ln>
                </p:spPr>
              </p:pic>
              <p:pic>
                <p:nvPicPr>
                  <p:cNvPr id="322" name="Picture 321">
                    <a:extLst>
                      <a:ext uri="{FF2B5EF4-FFF2-40B4-BE49-F238E27FC236}">
                        <a16:creationId xmlns:a16="http://schemas.microsoft.com/office/drawing/2014/main" id="{C54380ED-C4EA-4B57-9429-5B375F415CB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43851" y="2341912"/>
                    <a:ext cx="435943" cy="435943"/>
                  </a:xfrm>
                  <a:prstGeom prst="rect">
                    <a:avLst/>
                  </a:prstGeom>
                  <a:noFill/>
                  <a:ln>
                    <a:noFill/>
                  </a:ln>
                </p:spPr>
              </p:pic>
            </p:grpSp>
          </p:grpSp>
          <p:grpSp>
            <p:nvGrpSpPr>
              <p:cNvPr id="379" name="Group 378">
                <a:extLst>
                  <a:ext uri="{FF2B5EF4-FFF2-40B4-BE49-F238E27FC236}">
                    <a16:creationId xmlns:a16="http://schemas.microsoft.com/office/drawing/2014/main" id="{CB50307C-3522-4375-B0DF-8953E868EB9E}"/>
                  </a:ext>
                </a:extLst>
              </p:cNvPr>
              <p:cNvGrpSpPr/>
              <p:nvPr/>
            </p:nvGrpSpPr>
            <p:grpSpPr>
              <a:xfrm>
                <a:off x="7152822" y="1666901"/>
                <a:ext cx="820933" cy="473064"/>
                <a:chOff x="6989969" y="4458868"/>
                <a:chExt cx="820933" cy="473064"/>
              </a:xfrm>
            </p:grpSpPr>
            <p:pic>
              <p:nvPicPr>
                <p:cNvPr id="380" name="Picture 379">
                  <a:extLst>
                    <a:ext uri="{FF2B5EF4-FFF2-40B4-BE49-F238E27FC236}">
                      <a16:creationId xmlns:a16="http://schemas.microsoft.com/office/drawing/2014/main" id="{5406D630-4641-4E67-8C60-4C9075DAA44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89969" y="4458868"/>
                  <a:ext cx="473064" cy="473064"/>
                </a:xfrm>
                <a:prstGeom prst="rect">
                  <a:avLst/>
                </a:prstGeom>
                <a:noFill/>
                <a:ln>
                  <a:noFill/>
                </a:ln>
              </p:spPr>
            </p:pic>
            <p:pic>
              <p:nvPicPr>
                <p:cNvPr id="381" name="Picture 380">
                  <a:extLst>
                    <a:ext uri="{FF2B5EF4-FFF2-40B4-BE49-F238E27FC236}">
                      <a16:creationId xmlns:a16="http://schemas.microsoft.com/office/drawing/2014/main" id="{DDE2A3DD-D7F9-4CDC-97C4-20380A22EB8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168873" y="4458868"/>
                  <a:ext cx="473064" cy="473064"/>
                </a:xfrm>
                <a:prstGeom prst="rect">
                  <a:avLst/>
                </a:prstGeom>
                <a:noFill/>
                <a:ln>
                  <a:noFill/>
                </a:ln>
              </p:spPr>
            </p:pic>
            <p:pic>
              <p:nvPicPr>
                <p:cNvPr id="382" name="Picture 381">
                  <a:extLst>
                    <a:ext uri="{FF2B5EF4-FFF2-40B4-BE49-F238E27FC236}">
                      <a16:creationId xmlns:a16="http://schemas.microsoft.com/office/drawing/2014/main" id="{C3297F7D-2389-45E8-B9E7-1CA1BB8E01B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337838" y="4458868"/>
                  <a:ext cx="473064" cy="473064"/>
                </a:xfrm>
                <a:prstGeom prst="rect">
                  <a:avLst/>
                </a:prstGeom>
                <a:noFill/>
                <a:ln>
                  <a:noFill/>
                </a:ln>
              </p:spPr>
            </p:pic>
          </p:grpSp>
          <p:pic>
            <p:nvPicPr>
              <p:cNvPr id="220" name="Picture 219">
                <a:extLst>
                  <a:ext uri="{FF2B5EF4-FFF2-40B4-BE49-F238E27FC236}">
                    <a16:creationId xmlns:a16="http://schemas.microsoft.com/office/drawing/2014/main" id="{4D6B17AA-36EE-4EF8-A21E-7B33D128873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688595" y="1657414"/>
                <a:ext cx="473064" cy="473064"/>
              </a:xfrm>
              <a:prstGeom prst="rect">
                <a:avLst/>
              </a:prstGeom>
              <a:noFill/>
              <a:ln>
                <a:noFill/>
              </a:ln>
            </p:spPr>
          </p:pic>
        </p:grpSp>
      </p:grpSp>
      <p:grpSp>
        <p:nvGrpSpPr>
          <p:cNvPr id="23" name="Group 22">
            <a:extLst>
              <a:ext uri="{FF2B5EF4-FFF2-40B4-BE49-F238E27FC236}">
                <a16:creationId xmlns:a16="http://schemas.microsoft.com/office/drawing/2014/main" id="{3DEFE425-1EC6-4A57-9520-E7554CE1F5A3}"/>
              </a:ext>
            </a:extLst>
          </p:cNvPr>
          <p:cNvGrpSpPr/>
          <p:nvPr/>
        </p:nvGrpSpPr>
        <p:grpSpPr>
          <a:xfrm>
            <a:off x="8650356" y="5276627"/>
            <a:ext cx="3699851" cy="473064"/>
            <a:chOff x="7155394" y="5268181"/>
            <a:chExt cx="3699851" cy="473064"/>
          </a:xfrm>
          <a:noFill/>
        </p:grpSpPr>
        <p:pic>
          <p:nvPicPr>
            <p:cNvPr id="27" name="Picture 26">
              <a:extLst>
                <a:ext uri="{FF2B5EF4-FFF2-40B4-BE49-F238E27FC236}">
                  <a16:creationId xmlns:a16="http://schemas.microsoft.com/office/drawing/2014/main" id="{DB1A7D9E-DE23-4385-BB08-ED6666A9609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155394" y="5268181"/>
              <a:ext cx="473064" cy="473064"/>
            </a:xfrm>
            <a:prstGeom prst="rect">
              <a:avLst/>
            </a:prstGeom>
            <a:solidFill>
              <a:schemeClr val="accent1"/>
            </a:solidFill>
            <a:ln>
              <a:noFill/>
            </a:ln>
          </p:spPr>
        </p:pic>
        <p:sp>
          <p:nvSpPr>
            <p:cNvPr id="20" name="TextBox 19">
              <a:extLst>
                <a:ext uri="{FF2B5EF4-FFF2-40B4-BE49-F238E27FC236}">
                  <a16:creationId xmlns:a16="http://schemas.microsoft.com/office/drawing/2014/main" id="{4EE4DF6B-2FA6-4F16-A390-C90FC4E83E12}"/>
                </a:ext>
              </a:extLst>
            </p:cNvPr>
            <p:cNvSpPr txBox="1"/>
            <p:nvPr/>
          </p:nvSpPr>
          <p:spPr>
            <a:xfrm>
              <a:off x="7742702" y="5354538"/>
              <a:ext cx="3112543" cy="369332"/>
            </a:xfrm>
            <a:prstGeom prst="rect">
              <a:avLst/>
            </a:prstGeom>
            <a:grpFill/>
          </p:spPr>
          <p:txBody>
            <a:bodyPr wrap="square" rtlCol="0">
              <a:spAutoFit/>
            </a:bodyPr>
            <a:lstStyle/>
            <a:p>
              <a:r>
                <a:rPr lang="en-US"/>
                <a:t>= 2 </a:t>
              </a:r>
              <a:r>
                <a:rPr lang="en-US" err="1"/>
                <a:t>Millionen</a:t>
              </a:r>
              <a:r>
                <a:rPr lang="en-US"/>
                <a:t> Frauen</a:t>
              </a:r>
            </a:p>
          </p:txBody>
        </p:sp>
      </p:grpSp>
      <p:sp>
        <p:nvSpPr>
          <p:cNvPr id="265" name="TextBox 264">
            <a:extLst>
              <a:ext uri="{FF2B5EF4-FFF2-40B4-BE49-F238E27FC236}">
                <a16:creationId xmlns:a16="http://schemas.microsoft.com/office/drawing/2014/main" id="{ABDD141E-2602-49BF-8168-16A34A1B3C07}"/>
              </a:ext>
            </a:extLst>
          </p:cNvPr>
          <p:cNvSpPr txBox="1"/>
          <p:nvPr/>
        </p:nvSpPr>
        <p:spPr>
          <a:xfrm>
            <a:off x="1790429" y="3141381"/>
            <a:ext cx="3154894" cy="984885"/>
          </a:xfrm>
          <a:prstGeom prst="rect">
            <a:avLst/>
          </a:prstGeom>
          <a:noFill/>
        </p:spPr>
        <p:txBody>
          <a:bodyPr wrap="square" lIns="91440" tIns="0" rIns="0" bIns="0" rtlCol="0" anchor="b" anchorCtr="0">
            <a:spAutoFit/>
          </a:bodyPr>
          <a:lstStyle/>
          <a:p>
            <a:r>
              <a:rPr lang="en-GB" sz="1600" b="1" dirty="0">
                <a:solidFill>
                  <a:srgbClr val="000000"/>
                </a:solidFill>
                <a:latin typeface="+mj-lt"/>
              </a:rPr>
              <a:t>WENIGER ALS </a:t>
            </a:r>
            <a:r>
              <a:rPr lang="en-GB" sz="3200" b="1" dirty="0">
                <a:solidFill>
                  <a:schemeClr val="accent1"/>
                </a:solidFill>
                <a:latin typeface="+mj-lt"/>
              </a:rPr>
              <a:t>1</a:t>
            </a:r>
            <a:r>
              <a:rPr lang="en-GB" b="1" dirty="0">
                <a:solidFill>
                  <a:schemeClr val="accent1"/>
                </a:solidFill>
                <a:latin typeface="+mj-lt"/>
              </a:rPr>
              <a:t> VON </a:t>
            </a:r>
            <a:r>
              <a:rPr lang="en-GB" sz="3200" b="1" dirty="0">
                <a:solidFill>
                  <a:schemeClr val="accent1"/>
                </a:solidFill>
                <a:latin typeface="+mj-lt"/>
              </a:rPr>
              <a:t>5</a:t>
            </a:r>
            <a:r>
              <a:rPr lang="en-GB" b="1" dirty="0">
                <a:solidFill>
                  <a:schemeClr val="accent1"/>
                </a:solidFill>
                <a:latin typeface="+mj-lt"/>
              </a:rPr>
              <a:t> </a:t>
            </a:r>
          </a:p>
          <a:p>
            <a:r>
              <a:rPr lang="en-GB" sz="1600" b="1" dirty="0">
                <a:solidFill>
                  <a:srgbClr val="000000"/>
                </a:solidFill>
                <a:latin typeface="+mj-lt"/>
              </a:rPr>
              <a:t>ERHALTEN EINE DIAGNOSE VON OSTEOPOROSE</a:t>
            </a:r>
            <a:r>
              <a:rPr lang="en-GB" sz="1600" baseline="30000" dirty="0">
                <a:solidFill>
                  <a:srgbClr val="000000"/>
                </a:solidFill>
                <a:latin typeface="+mj-lt"/>
              </a:rPr>
              <a:t>1,2</a:t>
            </a:r>
          </a:p>
        </p:txBody>
      </p:sp>
      <p:sp>
        <p:nvSpPr>
          <p:cNvPr id="389" name="TextBox 388">
            <a:extLst>
              <a:ext uri="{FF2B5EF4-FFF2-40B4-BE49-F238E27FC236}">
                <a16:creationId xmlns:a16="http://schemas.microsoft.com/office/drawing/2014/main" id="{BD92D02B-A622-4495-9B32-8D3EC7D22BEA}"/>
              </a:ext>
            </a:extLst>
          </p:cNvPr>
          <p:cNvSpPr txBox="1"/>
          <p:nvPr/>
        </p:nvSpPr>
        <p:spPr>
          <a:xfrm>
            <a:off x="1790429" y="4148328"/>
            <a:ext cx="3888212" cy="984885"/>
          </a:xfrm>
          <a:prstGeom prst="rect">
            <a:avLst/>
          </a:prstGeom>
          <a:noFill/>
        </p:spPr>
        <p:txBody>
          <a:bodyPr wrap="square" lIns="91440" tIns="0" rIns="0" bIns="0" rtlCol="0" anchor="b" anchorCtr="0">
            <a:spAutoFit/>
          </a:bodyPr>
          <a:lstStyle/>
          <a:p>
            <a:r>
              <a:rPr lang="en-GB" sz="1600" b="1">
                <a:solidFill>
                  <a:srgbClr val="000000"/>
                </a:solidFill>
                <a:latin typeface="+mj-lt"/>
              </a:rPr>
              <a:t>WENIGER ALS </a:t>
            </a:r>
            <a:r>
              <a:rPr lang="en-GB" sz="3200" b="1">
                <a:solidFill>
                  <a:schemeClr val="accent1"/>
                </a:solidFill>
                <a:latin typeface="+mj-lt"/>
              </a:rPr>
              <a:t>1</a:t>
            </a:r>
            <a:r>
              <a:rPr lang="en-GB" b="1">
                <a:solidFill>
                  <a:schemeClr val="accent1"/>
                </a:solidFill>
                <a:latin typeface="+mj-lt"/>
              </a:rPr>
              <a:t> VON </a:t>
            </a:r>
            <a:r>
              <a:rPr lang="en-GB" sz="3200" b="1">
                <a:solidFill>
                  <a:schemeClr val="accent1"/>
                </a:solidFill>
                <a:latin typeface="+mj-lt"/>
              </a:rPr>
              <a:t>3</a:t>
            </a:r>
            <a:r>
              <a:rPr lang="en-GB" b="1">
                <a:solidFill>
                  <a:schemeClr val="accent1"/>
                </a:solidFill>
                <a:latin typeface="+mj-lt"/>
              </a:rPr>
              <a:t> </a:t>
            </a:r>
          </a:p>
          <a:p>
            <a:r>
              <a:rPr lang="en-GB" sz="1600" b="1">
                <a:solidFill>
                  <a:srgbClr val="000000"/>
                </a:solidFill>
                <a:latin typeface="+mj-lt"/>
              </a:rPr>
              <a:t>ERHÄLT NACH EINER FRAKTUR EINE BEHANDLUNG</a:t>
            </a:r>
            <a:r>
              <a:rPr lang="en-GB" sz="1600" baseline="30000">
                <a:solidFill>
                  <a:srgbClr val="000000"/>
                </a:solidFill>
                <a:latin typeface="+mj-lt"/>
              </a:rPr>
              <a:t>3</a:t>
            </a:r>
            <a:endParaRPr lang="en-GB" sz="1600">
              <a:solidFill>
                <a:srgbClr val="000000"/>
              </a:solidFill>
              <a:latin typeface="+mj-lt"/>
            </a:endParaRPr>
          </a:p>
        </p:txBody>
      </p:sp>
      <p:sp>
        <p:nvSpPr>
          <p:cNvPr id="390" name="TextBox 389">
            <a:extLst>
              <a:ext uri="{FF2B5EF4-FFF2-40B4-BE49-F238E27FC236}">
                <a16:creationId xmlns:a16="http://schemas.microsoft.com/office/drawing/2014/main" id="{E714D10B-43D2-4EDF-AF03-EFD5F6600EEB}"/>
              </a:ext>
            </a:extLst>
          </p:cNvPr>
          <p:cNvSpPr txBox="1"/>
          <p:nvPr/>
        </p:nvSpPr>
        <p:spPr>
          <a:xfrm>
            <a:off x="1790430" y="5209909"/>
            <a:ext cx="4560397" cy="738664"/>
          </a:xfrm>
          <a:prstGeom prst="rect">
            <a:avLst/>
          </a:prstGeom>
          <a:noFill/>
        </p:spPr>
        <p:txBody>
          <a:bodyPr wrap="square" lIns="91440" tIns="0" rIns="0" bIns="0" rtlCol="0" anchor="b" anchorCtr="0">
            <a:spAutoFit/>
          </a:bodyPr>
          <a:lstStyle/>
          <a:p>
            <a:r>
              <a:rPr lang="en-GB" sz="2800" b="1">
                <a:solidFill>
                  <a:schemeClr val="accent1"/>
                </a:solidFill>
                <a:latin typeface="+mj-lt"/>
              </a:rPr>
              <a:t>&lt; </a:t>
            </a:r>
            <a:r>
              <a:rPr lang="en-GB" sz="3200" b="1">
                <a:solidFill>
                  <a:schemeClr val="accent1"/>
                </a:solidFill>
                <a:latin typeface="+mj-lt"/>
              </a:rPr>
              <a:t>50%</a:t>
            </a:r>
            <a:r>
              <a:rPr lang="en-GB" sz="2800" b="1">
                <a:solidFill>
                  <a:schemeClr val="accent1"/>
                </a:solidFill>
                <a:latin typeface="+mj-lt"/>
              </a:rPr>
              <a:t> </a:t>
            </a:r>
            <a:r>
              <a:rPr lang="en-GB" sz="1600" b="1">
                <a:solidFill>
                  <a:srgbClr val="000000"/>
                </a:solidFill>
                <a:latin typeface="+mj-lt"/>
              </a:rPr>
              <a:t>BLEIBEN LÄNGER ALS</a:t>
            </a:r>
            <a:r>
              <a:rPr lang="en-GB" b="1">
                <a:solidFill>
                  <a:srgbClr val="000000"/>
                </a:solidFill>
                <a:latin typeface="+mj-lt"/>
              </a:rPr>
              <a:t> </a:t>
            </a:r>
            <a:r>
              <a:rPr lang="en-GB" b="1">
                <a:solidFill>
                  <a:schemeClr val="accent1"/>
                </a:solidFill>
                <a:latin typeface="+mj-lt"/>
              </a:rPr>
              <a:t>6</a:t>
            </a:r>
            <a:r>
              <a:rPr lang="en-GB" sz="1600" b="1">
                <a:solidFill>
                  <a:schemeClr val="accent1"/>
                </a:solidFill>
                <a:latin typeface="+mj-lt"/>
              </a:rPr>
              <a:t> MONATE </a:t>
            </a:r>
            <a:r>
              <a:rPr lang="en-GB" sz="1600" b="1">
                <a:solidFill>
                  <a:srgbClr val="000000"/>
                </a:solidFill>
                <a:latin typeface="+mj-lt"/>
              </a:rPr>
              <a:t>AUF BEHANDLUNG</a:t>
            </a:r>
            <a:r>
              <a:rPr lang="en-GB" sz="1600" baseline="30000">
                <a:solidFill>
                  <a:srgbClr val="000000"/>
                </a:solidFill>
                <a:latin typeface="+mj-lt"/>
              </a:rPr>
              <a:t>2,4</a:t>
            </a:r>
          </a:p>
        </p:txBody>
      </p:sp>
      <p:grpSp>
        <p:nvGrpSpPr>
          <p:cNvPr id="9" name="Group 8">
            <a:extLst>
              <a:ext uri="{FF2B5EF4-FFF2-40B4-BE49-F238E27FC236}">
                <a16:creationId xmlns:a16="http://schemas.microsoft.com/office/drawing/2014/main" id="{8AF4B24E-1EF4-47E6-AAD1-A1941FB8BCEE}"/>
              </a:ext>
            </a:extLst>
          </p:cNvPr>
          <p:cNvGrpSpPr/>
          <p:nvPr/>
        </p:nvGrpSpPr>
        <p:grpSpPr>
          <a:xfrm>
            <a:off x="5993018" y="4349877"/>
            <a:ext cx="1897183" cy="552781"/>
            <a:chOff x="4686894" y="4155920"/>
            <a:chExt cx="1897183" cy="552781"/>
          </a:xfrm>
        </p:grpSpPr>
        <p:grpSp>
          <p:nvGrpSpPr>
            <p:cNvPr id="24" name="Group 23">
              <a:extLst>
                <a:ext uri="{FF2B5EF4-FFF2-40B4-BE49-F238E27FC236}">
                  <a16:creationId xmlns:a16="http://schemas.microsoft.com/office/drawing/2014/main" id="{18EC7245-89FB-4152-BA2E-1265ABFEB59A}"/>
                </a:ext>
              </a:extLst>
            </p:cNvPr>
            <p:cNvGrpSpPr/>
            <p:nvPr/>
          </p:nvGrpSpPr>
          <p:grpSpPr>
            <a:xfrm>
              <a:off x="4686894" y="4221510"/>
              <a:ext cx="1567177" cy="473692"/>
              <a:chOff x="5254964" y="4212296"/>
              <a:chExt cx="1567177" cy="473692"/>
            </a:xfrm>
          </p:grpSpPr>
          <p:grpSp>
            <p:nvGrpSpPr>
              <p:cNvPr id="391" name="Group 390">
                <a:extLst>
                  <a:ext uri="{FF2B5EF4-FFF2-40B4-BE49-F238E27FC236}">
                    <a16:creationId xmlns:a16="http://schemas.microsoft.com/office/drawing/2014/main" id="{CF09A2A9-B8FA-4C82-A8D1-BD2711E8CF81}"/>
                  </a:ext>
                </a:extLst>
              </p:cNvPr>
              <p:cNvGrpSpPr/>
              <p:nvPr/>
            </p:nvGrpSpPr>
            <p:grpSpPr>
              <a:xfrm>
                <a:off x="5254964" y="4212296"/>
                <a:ext cx="653829" cy="473692"/>
                <a:chOff x="5423929" y="4788768"/>
                <a:chExt cx="653829" cy="473692"/>
              </a:xfrm>
            </p:grpSpPr>
            <p:pic>
              <p:nvPicPr>
                <p:cNvPr id="392" name="Picture 391">
                  <a:extLst>
                    <a:ext uri="{FF2B5EF4-FFF2-40B4-BE49-F238E27FC236}">
                      <a16:creationId xmlns:a16="http://schemas.microsoft.com/office/drawing/2014/main" id="{F269A6CA-0499-4EC1-BDBE-E56C04AB05E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423929" y="4788768"/>
                  <a:ext cx="473064" cy="473064"/>
                </a:xfrm>
                <a:prstGeom prst="rect">
                  <a:avLst/>
                </a:prstGeom>
                <a:noFill/>
                <a:ln>
                  <a:noFill/>
                </a:ln>
              </p:spPr>
            </p:pic>
            <p:pic>
              <p:nvPicPr>
                <p:cNvPr id="393" name="Picture 392">
                  <a:extLst>
                    <a:ext uri="{FF2B5EF4-FFF2-40B4-BE49-F238E27FC236}">
                      <a16:creationId xmlns:a16="http://schemas.microsoft.com/office/drawing/2014/main" id="{6ED38DA5-CE2F-4ED7-B282-87E90CBF053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604694" y="4789396"/>
                  <a:ext cx="473064" cy="473064"/>
                </a:xfrm>
                <a:prstGeom prst="rect">
                  <a:avLst/>
                </a:prstGeom>
                <a:noFill/>
                <a:ln>
                  <a:noFill/>
                </a:ln>
              </p:spPr>
            </p:pic>
          </p:grpSp>
          <p:grpSp>
            <p:nvGrpSpPr>
              <p:cNvPr id="394" name="Group 393">
                <a:extLst>
                  <a:ext uri="{FF2B5EF4-FFF2-40B4-BE49-F238E27FC236}">
                    <a16:creationId xmlns:a16="http://schemas.microsoft.com/office/drawing/2014/main" id="{2D005CF0-7876-4BF1-B7C1-7ACA66B3C04C}"/>
                  </a:ext>
                </a:extLst>
              </p:cNvPr>
              <p:cNvGrpSpPr/>
              <p:nvPr/>
            </p:nvGrpSpPr>
            <p:grpSpPr>
              <a:xfrm>
                <a:off x="5612773" y="4212296"/>
                <a:ext cx="1209368" cy="473692"/>
                <a:chOff x="5423929" y="4788768"/>
                <a:chExt cx="1209368" cy="473692"/>
              </a:xfrm>
            </p:grpSpPr>
            <p:pic>
              <p:nvPicPr>
                <p:cNvPr id="395" name="Picture 394">
                  <a:extLst>
                    <a:ext uri="{FF2B5EF4-FFF2-40B4-BE49-F238E27FC236}">
                      <a16:creationId xmlns:a16="http://schemas.microsoft.com/office/drawing/2014/main" id="{0AE8AA8E-FA7C-41F8-87FE-662AAB134EF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423929" y="4788768"/>
                  <a:ext cx="473064" cy="473064"/>
                </a:xfrm>
                <a:prstGeom prst="rect">
                  <a:avLst/>
                </a:prstGeom>
                <a:noFill/>
                <a:ln>
                  <a:noFill/>
                </a:ln>
              </p:spPr>
            </p:pic>
            <p:pic>
              <p:nvPicPr>
                <p:cNvPr id="396" name="Picture 395">
                  <a:extLst>
                    <a:ext uri="{FF2B5EF4-FFF2-40B4-BE49-F238E27FC236}">
                      <a16:creationId xmlns:a16="http://schemas.microsoft.com/office/drawing/2014/main" id="{586F472F-7E5C-4B77-B39D-B154A09E753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604694" y="4789396"/>
                  <a:ext cx="473064" cy="473064"/>
                </a:xfrm>
                <a:prstGeom prst="rect">
                  <a:avLst/>
                </a:prstGeom>
                <a:noFill/>
                <a:ln>
                  <a:noFill/>
                </a:ln>
              </p:spPr>
            </p:pic>
            <p:pic>
              <p:nvPicPr>
                <p:cNvPr id="169" name="Picture 168">
                  <a:extLst>
                    <a:ext uri="{FF2B5EF4-FFF2-40B4-BE49-F238E27FC236}">
                      <a16:creationId xmlns:a16="http://schemas.microsoft.com/office/drawing/2014/main" id="{7C82031F-1CF9-420C-A47F-53169036AA0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95497" y="4789396"/>
                  <a:ext cx="473064" cy="473064"/>
                </a:xfrm>
                <a:prstGeom prst="rect">
                  <a:avLst/>
                </a:prstGeom>
                <a:noFill/>
                <a:ln>
                  <a:noFill/>
                </a:ln>
              </p:spPr>
            </p:pic>
            <p:pic>
              <p:nvPicPr>
                <p:cNvPr id="170" name="Picture 169">
                  <a:extLst>
                    <a:ext uri="{FF2B5EF4-FFF2-40B4-BE49-F238E27FC236}">
                      <a16:creationId xmlns:a16="http://schemas.microsoft.com/office/drawing/2014/main" id="{58AD2853-A97F-4F89-8B07-8D2F82E8456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976695" y="4789396"/>
                  <a:ext cx="473064" cy="473064"/>
                </a:xfrm>
                <a:prstGeom prst="rect">
                  <a:avLst/>
                </a:prstGeom>
                <a:noFill/>
                <a:ln>
                  <a:noFill/>
                </a:ln>
              </p:spPr>
            </p:pic>
            <p:pic>
              <p:nvPicPr>
                <p:cNvPr id="171" name="Picture 170">
                  <a:extLst>
                    <a:ext uri="{FF2B5EF4-FFF2-40B4-BE49-F238E27FC236}">
                      <a16:creationId xmlns:a16="http://schemas.microsoft.com/office/drawing/2014/main" id="{6A9A3510-0E9D-4A64-BDE2-68BD397F697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160233" y="4789396"/>
                  <a:ext cx="473064" cy="473064"/>
                </a:xfrm>
                <a:prstGeom prst="rect">
                  <a:avLst/>
                </a:prstGeom>
                <a:noFill/>
                <a:ln>
                  <a:noFill/>
                </a:ln>
              </p:spPr>
            </p:pic>
          </p:grpSp>
        </p:grpSp>
        <p:sp>
          <p:nvSpPr>
            <p:cNvPr id="2" name="Isosceles Triangle 1">
              <a:extLst>
                <a:ext uri="{FF2B5EF4-FFF2-40B4-BE49-F238E27FC236}">
                  <a16:creationId xmlns:a16="http://schemas.microsoft.com/office/drawing/2014/main" id="{18A87579-75E2-4A26-9DEE-B6677E537892}"/>
                </a:ext>
              </a:extLst>
            </p:cNvPr>
            <p:cNvSpPr/>
            <p:nvPr/>
          </p:nvSpPr>
          <p:spPr bwMode="auto">
            <a:xfrm flipH="1" flipV="1">
              <a:off x="6041141" y="4155920"/>
              <a:ext cx="542936" cy="552781"/>
            </a:xfrm>
            <a:prstGeom prst="triangle">
              <a:avLst>
                <a:gd name="adj" fmla="val 100000"/>
              </a:avLst>
            </a:prstGeom>
            <a:solidFill>
              <a:schemeClr val="accent1"/>
            </a:solidFill>
            <a:ln w="12700" cap="flat" cmpd="sng" algn="ctr">
              <a:noFill/>
              <a:prstDash val="solid"/>
              <a:round/>
              <a:headEnd type="none" w="med" len="med"/>
              <a:tailEnd type="oval" w="med" len="med"/>
            </a:ln>
            <a:effectLst/>
          </p:spPr>
          <p:txBody>
            <a:bodyPr rtlCol="0" anchor="ctr"/>
            <a:lstStyle/>
            <a:p>
              <a:pPr algn="ctr"/>
              <a:endParaRPr lang="en-US"/>
            </a:p>
          </p:txBody>
        </p:sp>
      </p:grpSp>
      <p:grpSp>
        <p:nvGrpSpPr>
          <p:cNvPr id="22" name="Group 21">
            <a:extLst>
              <a:ext uri="{FF2B5EF4-FFF2-40B4-BE49-F238E27FC236}">
                <a16:creationId xmlns:a16="http://schemas.microsoft.com/office/drawing/2014/main" id="{CD1CC9BE-07BA-40F3-A877-A8DDD1B1BB6B}"/>
              </a:ext>
            </a:extLst>
          </p:cNvPr>
          <p:cNvGrpSpPr/>
          <p:nvPr/>
        </p:nvGrpSpPr>
        <p:grpSpPr>
          <a:xfrm>
            <a:off x="6330092" y="4930572"/>
            <a:ext cx="1167438" cy="724214"/>
            <a:chOff x="4863801" y="4736616"/>
            <a:chExt cx="1167438" cy="724214"/>
          </a:xfrm>
        </p:grpSpPr>
        <p:grpSp>
          <p:nvGrpSpPr>
            <p:cNvPr id="14" name="Group 13">
              <a:extLst>
                <a:ext uri="{FF2B5EF4-FFF2-40B4-BE49-F238E27FC236}">
                  <a16:creationId xmlns:a16="http://schemas.microsoft.com/office/drawing/2014/main" id="{DB96AD0F-C494-4FBB-A30B-C400AE011CAF}"/>
                </a:ext>
              </a:extLst>
            </p:cNvPr>
            <p:cNvGrpSpPr/>
            <p:nvPr/>
          </p:nvGrpSpPr>
          <p:grpSpPr>
            <a:xfrm>
              <a:off x="4863801" y="4736616"/>
              <a:ext cx="1167438" cy="724214"/>
              <a:chOff x="4845873" y="4748568"/>
              <a:chExt cx="1167438" cy="724214"/>
            </a:xfrm>
          </p:grpSpPr>
          <p:sp>
            <p:nvSpPr>
              <p:cNvPr id="7" name="Rectangle 6">
                <a:extLst>
                  <a:ext uri="{FF2B5EF4-FFF2-40B4-BE49-F238E27FC236}">
                    <a16:creationId xmlns:a16="http://schemas.microsoft.com/office/drawing/2014/main" id="{DB69FE94-4195-4EA6-A27D-E227BCEF7692}"/>
                  </a:ext>
                </a:extLst>
              </p:cNvPr>
              <p:cNvSpPr/>
              <p:nvPr/>
            </p:nvSpPr>
            <p:spPr bwMode="auto">
              <a:xfrm>
                <a:off x="5960494" y="4748568"/>
                <a:ext cx="52817" cy="45719"/>
              </a:xfrm>
              <a:prstGeom prst="rect">
                <a:avLst/>
              </a:prstGeom>
              <a:noFill/>
              <a:ln w="12700" cap="flat" cmpd="sng" algn="ctr">
                <a:solidFill>
                  <a:schemeClr val="accent1"/>
                </a:solidFill>
                <a:prstDash val="solid"/>
                <a:round/>
                <a:headEnd type="none" w="med" len="med"/>
                <a:tailEnd type="oval" w="med" len="med"/>
              </a:ln>
              <a:effectLst/>
            </p:spPr>
            <p:txBody>
              <a:bodyPr rtlCol="0" anchor="ctr"/>
              <a:lstStyle/>
              <a:p>
                <a:pPr algn="ctr"/>
                <a:endParaRPr lang="en-US"/>
              </a:p>
            </p:txBody>
          </p:sp>
          <p:pic>
            <p:nvPicPr>
              <p:cNvPr id="297" name="Picture 296">
                <a:extLst>
                  <a:ext uri="{FF2B5EF4-FFF2-40B4-BE49-F238E27FC236}">
                    <a16:creationId xmlns:a16="http://schemas.microsoft.com/office/drawing/2014/main" id="{F1B8D5B8-9DDB-4D8E-8A3E-FD51E3F0820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845873" y="4999090"/>
                <a:ext cx="473064" cy="473064"/>
              </a:xfrm>
              <a:prstGeom prst="rect">
                <a:avLst/>
              </a:prstGeom>
              <a:noFill/>
              <a:ln>
                <a:noFill/>
              </a:ln>
            </p:spPr>
          </p:pic>
          <p:grpSp>
            <p:nvGrpSpPr>
              <p:cNvPr id="12" name="Group 11">
                <a:extLst>
                  <a:ext uri="{FF2B5EF4-FFF2-40B4-BE49-F238E27FC236}">
                    <a16:creationId xmlns:a16="http://schemas.microsoft.com/office/drawing/2014/main" id="{68F67131-70DA-4DA3-BF1F-F7931760659A}"/>
                  </a:ext>
                </a:extLst>
              </p:cNvPr>
              <p:cNvGrpSpPr/>
              <p:nvPr/>
            </p:nvGrpSpPr>
            <p:grpSpPr>
              <a:xfrm>
                <a:off x="5016552" y="4999090"/>
                <a:ext cx="820201" cy="473692"/>
                <a:chOff x="5016552" y="4999090"/>
                <a:chExt cx="820201" cy="473692"/>
              </a:xfrm>
            </p:grpSpPr>
            <p:pic>
              <p:nvPicPr>
                <p:cNvPr id="296" name="Picture 295">
                  <a:extLst>
                    <a:ext uri="{FF2B5EF4-FFF2-40B4-BE49-F238E27FC236}">
                      <a16:creationId xmlns:a16="http://schemas.microsoft.com/office/drawing/2014/main" id="{3F3D1B7B-908C-4983-9B47-2571575F058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016552" y="4999718"/>
                  <a:ext cx="473064" cy="473064"/>
                </a:xfrm>
                <a:prstGeom prst="rect">
                  <a:avLst/>
                </a:prstGeom>
                <a:noFill/>
                <a:ln>
                  <a:noFill/>
                </a:ln>
              </p:spPr>
            </p:pic>
            <p:pic>
              <p:nvPicPr>
                <p:cNvPr id="175" name="Picture 174">
                  <a:extLst>
                    <a:ext uri="{FF2B5EF4-FFF2-40B4-BE49-F238E27FC236}">
                      <a16:creationId xmlns:a16="http://schemas.microsoft.com/office/drawing/2014/main" id="{5C63DFD7-A999-4053-8E5A-68A48572543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363689" y="4999090"/>
                  <a:ext cx="473064" cy="469380"/>
                </a:xfrm>
                <a:prstGeom prst="rect">
                  <a:avLst/>
                </a:prstGeom>
                <a:noFill/>
                <a:ln>
                  <a:noFill/>
                </a:ln>
              </p:spPr>
            </p:pic>
            <p:pic>
              <p:nvPicPr>
                <p:cNvPr id="180" name="Picture 179">
                  <a:extLst>
                    <a:ext uri="{FF2B5EF4-FFF2-40B4-BE49-F238E27FC236}">
                      <a16:creationId xmlns:a16="http://schemas.microsoft.com/office/drawing/2014/main" id="{1A1A2C90-6204-4C97-AAC2-F1F2D1A1281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85315" y="4999090"/>
                  <a:ext cx="473064" cy="473064"/>
                </a:xfrm>
                <a:prstGeom prst="rect">
                  <a:avLst/>
                </a:prstGeom>
                <a:noFill/>
                <a:ln>
                  <a:noFill/>
                </a:ln>
              </p:spPr>
            </p:pic>
          </p:grpSp>
        </p:grpSp>
        <p:sp>
          <p:nvSpPr>
            <p:cNvPr id="179" name="Isosceles Triangle 178">
              <a:extLst>
                <a:ext uri="{FF2B5EF4-FFF2-40B4-BE49-F238E27FC236}">
                  <a16:creationId xmlns:a16="http://schemas.microsoft.com/office/drawing/2014/main" id="{FCCC246F-A2C4-4A5A-9D47-599C024389B4}"/>
                </a:ext>
              </a:extLst>
            </p:cNvPr>
            <p:cNvSpPr/>
            <p:nvPr/>
          </p:nvSpPr>
          <p:spPr bwMode="auto">
            <a:xfrm flipH="1" flipV="1">
              <a:off x="5637778" y="5002305"/>
              <a:ext cx="150502" cy="450993"/>
            </a:xfrm>
            <a:prstGeom prst="triangle">
              <a:avLst>
                <a:gd name="adj" fmla="val 100000"/>
              </a:avLst>
            </a:prstGeom>
            <a:solidFill>
              <a:schemeClr val="accent1"/>
            </a:solidFill>
            <a:ln w="12700" cap="flat" cmpd="sng" algn="ctr">
              <a:noFill/>
              <a:prstDash val="solid"/>
              <a:round/>
              <a:headEnd type="none" w="med" len="med"/>
              <a:tailEnd type="oval" w="med" len="med"/>
            </a:ln>
            <a:effectLst/>
          </p:spPr>
          <p:txBody>
            <a:bodyPr rtlCol="0" anchor="ctr"/>
            <a:lstStyle/>
            <a:p>
              <a:pPr algn="ctr"/>
              <a:endParaRPr lang="en-US"/>
            </a:p>
          </p:txBody>
        </p:sp>
      </p:grpSp>
      <p:sp>
        <p:nvSpPr>
          <p:cNvPr id="181" name="Text Placeholder 7">
            <a:extLst>
              <a:ext uri="{FF2B5EF4-FFF2-40B4-BE49-F238E27FC236}">
                <a16:creationId xmlns:a16="http://schemas.microsoft.com/office/drawing/2014/main" id="{49DB2DF2-C0D2-4311-98A7-252672FCF3FB}"/>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r>
              <a:rPr lang="en-US" sz="900" dirty="0">
                <a:solidFill>
                  <a:schemeClr val="tx1"/>
                </a:solidFill>
              </a:rPr>
              <a:t>1 International Osteoporosis Foundation. Facts and statistics. www.iofbonehealth.org/facts-statistics. Accessed February 13, 2018. </a:t>
            </a:r>
            <a:br>
              <a:rPr lang="en-US" sz="900" dirty="0">
                <a:solidFill>
                  <a:schemeClr val="tx1"/>
                </a:solidFill>
              </a:rPr>
            </a:br>
            <a:r>
              <a:rPr lang="en-US" sz="900" dirty="0">
                <a:solidFill>
                  <a:schemeClr val="tx1"/>
                </a:solidFill>
              </a:rPr>
              <a:t>2 Boudreau DM, et al. J Am </a:t>
            </a:r>
            <a:r>
              <a:rPr lang="en-US" sz="900" dirty="0" err="1">
                <a:solidFill>
                  <a:schemeClr val="tx1"/>
                </a:solidFill>
              </a:rPr>
              <a:t>Geriatr</a:t>
            </a:r>
            <a:r>
              <a:rPr lang="en-US" sz="900" dirty="0">
                <a:solidFill>
                  <a:schemeClr val="tx1"/>
                </a:solidFill>
              </a:rPr>
              <a:t> Soc. 2017;65:1829-1835. 3 </a:t>
            </a:r>
            <a:r>
              <a:rPr lang="fr-FR" sz="900" dirty="0">
                <a:solidFill>
                  <a:schemeClr val="tx1"/>
                </a:solidFill>
              </a:rPr>
              <a:t>Yusuf AA, et al.</a:t>
            </a:r>
            <a:r>
              <a:rPr lang="en-US" sz="900" dirty="0">
                <a:solidFill>
                  <a:schemeClr val="tx1"/>
                </a:solidFill>
              </a:rPr>
              <a:t> Arch </a:t>
            </a:r>
            <a:r>
              <a:rPr lang="en-US" sz="900" dirty="0" err="1">
                <a:solidFill>
                  <a:schemeClr val="tx1"/>
                </a:solidFill>
              </a:rPr>
              <a:t>Osteoporos</a:t>
            </a:r>
            <a:r>
              <a:rPr lang="en-US" sz="900" dirty="0">
                <a:solidFill>
                  <a:schemeClr val="tx1"/>
                </a:solidFill>
              </a:rPr>
              <a:t>. 2016;11:31. </a:t>
            </a:r>
            <a:br>
              <a:rPr lang="fr-FR" sz="900" dirty="0">
                <a:solidFill>
                  <a:schemeClr val="tx1"/>
                </a:solidFill>
              </a:rPr>
            </a:br>
            <a:r>
              <a:rPr lang="fr-FR" sz="900" dirty="0">
                <a:solidFill>
                  <a:schemeClr val="tx1"/>
                </a:solidFill>
              </a:rPr>
              <a:t>4 </a:t>
            </a:r>
            <a:r>
              <a:rPr lang="fr-FR" sz="900" dirty="0" err="1">
                <a:solidFill>
                  <a:schemeClr val="tx1"/>
                </a:solidFill>
              </a:rPr>
              <a:t>Rabenda</a:t>
            </a:r>
            <a:r>
              <a:rPr lang="fr-FR" sz="900" dirty="0">
                <a:solidFill>
                  <a:schemeClr val="tx1"/>
                </a:solidFill>
              </a:rPr>
              <a:t> V, et al. Expert </a:t>
            </a:r>
            <a:r>
              <a:rPr lang="fr-FR" sz="900" dirty="0" err="1">
                <a:solidFill>
                  <a:schemeClr val="tx1"/>
                </a:solidFill>
              </a:rPr>
              <a:t>Rev</a:t>
            </a:r>
            <a:r>
              <a:rPr lang="fr-FR" sz="900" dirty="0">
                <a:solidFill>
                  <a:schemeClr val="tx1"/>
                </a:solidFill>
              </a:rPr>
              <a:t> </a:t>
            </a:r>
            <a:r>
              <a:rPr lang="fr-FR" sz="900" dirty="0" err="1">
                <a:solidFill>
                  <a:schemeClr val="tx1"/>
                </a:solidFill>
              </a:rPr>
              <a:t>Pharmacoeconomics</a:t>
            </a:r>
            <a:r>
              <a:rPr lang="fr-FR" sz="900" dirty="0">
                <a:solidFill>
                  <a:schemeClr val="tx1"/>
                </a:solidFill>
              </a:rPr>
              <a:t> </a:t>
            </a:r>
            <a:r>
              <a:rPr lang="fr-FR" sz="900" dirty="0" err="1">
                <a:solidFill>
                  <a:schemeClr val="tx1"/>
                </a:solidFill>
              </a:rPr>
              <a:t>Outcomes</a:t>
            </a:r>
            <a:r>
              <a:rPr lang="fr-FR" sz="900" dirty="0">
                <a:solidFill>
                  <a:schemeClr val="tx1"/>
                </a:solidFill>
              </a:rPr>
              <a:t> </a:t>
            </a:r>
            <a:r>
              <a:rPr lang="fr-FR" sz="900" dirty="0" err="1">
                <a:solidFill>
                  <a:schemeClr val="tx1"/>
                </a:solidFill>
              </a:rPr>
              <a:t>Res</a:t>
            </a:r>
            <a:r>
              <a:rPr lang="fr-FR" sz="900" dirty="0">
                <a:solidFill>
                  <a:schemeClr val="tx1"/>
                </a:solidFill>
              </a:rPr>
              <a:t>. 2010;10:677-689. </a:t>
            </a:r>
          </a:p>
          <a:p>
            <a:pPr eaLnBrk="1" hangingPunct="1"/>
            <a:r>
              <a:rPr lang="en-US" altLang="en-US" sz="900" dirty="0">
                <a:solidFill>
                  <a:schemeClr val="tx1"/>
                </a:solidFill>
              </a:rPr>
              <a:t>Images adapted and licensed (royalty-free) from the Noun Project, Inc. www.thenounproject.com.</a:t>
            </a:r>
            <a:endParaRPr lang="en-US" sz="900" dirty="0">
              <a:solidFill>
                <a:schemeClr val="tx1"/>
              </a:solidFill>
            </a:endParaRPr>
          </a:p>
        </p:txBody>
      </p:sp>
    </p:spTree>
    <p:extLst>
      <p:ext uri="{BB962C8B-B14F-4D97-AF65-F5344CB8AC3E}">
        <p14:creationId xmlns:p14="http://schemas.microsoft.com/office/powerpoint/2010/main" val="224988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031E-031A-432D-A3F9-B3E73CAE948A}"/>
              </a:ext>
            </a:extLst>
          </p:cNvPr>
          <p:cNvSpPr>
            <a:spLocks noGrp="1"/>
          </p:cNvSpPr>
          <p:nvPr>
            <p:ph type="title"/>
          </p:nvPr>
        </p:nvSpPr>
        <p:spPr/>
        <p:txBody>
          <a:bodyPr/>
          <a:lstStyle/>
          <a:p>
            <a:r>
              <a:rPr lang="de-AT" dirty="0"/>
              <a:t>Sekundäre Osteoporose durch Erkrankungen</a:t>
            </a:r>
          </a:p>
        </p:txBody>
      </p:sp>
      <p:sp>
        <p:nvSpPr>
          <p:cNvPr id="7" name="Text Placeholder 7">
            <a:extLst>
              <a:ext uri="{FF2B5EF4-FFF2-40B4-BE49-F238E27FC236}">
                <a16:creationId xmlns:a16="http://schemas.microsoft.com/office/drawing/2014/main" id="{22C27FFB-BFEC-49B2-B6DD-8E5898AF6D54}"/>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indent="-61913">
              <a:buClr>
                <a:srgbClr val="006FAC"/>
              </a:buClr>
              <a:defRPr/>
            </a:pPr>
            <a:r>
              <a:rPr lang="en-US" sz="900" dirty="0" err="1">
                <a:solidFill>
                  <a:schemeClr val="tx1"/>
                </a:solidFill>
              </a:rPr>
              <a:t>Adaptiert</a:t>
            </a:r>
            <a:r>
              <a:rPr lang="en-US" sz="900" dirty="0">
                <a:solidFill>
                  <a:schemeClr val="tx1"/>
                </a:solidFill>
              </a:rPr>
              <a:t> von: </a:t>
            </a:r>
            <a:r>
              <a:rPr lang="de-AT" sz="900" dirty="0">
                <a:solidFill>
                  <a:schemeClr val="tx1"/>
                </a:solidFill>
              </a:rPr>
              <a:t>Arznei &amp; Vernunft Leitlinie Osteoporose, 2017 </a:t>
            </a:r>
          </a:p>
        </p:txBody>
      </p:sp>
      <p:graphicFrame>
        <p:nvGraphicFramePr>
          <p:cNvPr id="11" name="Table 11">
            <a:extLst>
              <a:ext uri="{FF2B5EF4-FFF2-40B4-BE49-F238E27FC236}">
                <a16:creationId xmlns:a16="http://schemas.microsoft.com/office/drawing/2014/main" id="{0020089E-CEBA-4B9E-9625-9A0EEDD88B8E}"/>
              </a:ext>
            </a:extLst>
          </p:cNvPr>
          <p:cNvGraphicFramePr>
            <a:graphicFrameLocks noGrp="1"/>
          </p:cNvGraphicFramePr>
          <p:nvPr>
            <p:extLst>
              <p:ext uri="{D42A27DB-BD31-4B8C-83A1-F6EECF244321}">
                <p14:modId xmlns:p14="http://schemas.microsoft.com/office/powerpoint/2010/main" val="1225611712"/>
              </p:ext>
            </p:extLst>
          </p:nvPr>
        </p:nvGraphicFramePr>
        <p:xfrm>
          <a:off x="336243" y="1190181"/>
          <a:ext cx="11449357" cy="4911809"/>
        </p:xfrm>
        <a:graphic>
          <a:graphicData uri="http://schemas.openxmlformats.org/drawingml/2006/table">
            <a:tbl>
              <a:tblPr firstRow="1" bandRow="1">
                <a:tableStyleId>{5C22544A-7EE6-4342-B048-85BDC9FD1C3A}</a:tableStyleId>
              </a:tblPr>
              <a:tblGrid>
                <a:gridCol w="3776373">
                  <a:extLst>
                    <a:ext uri="{9D8B030D-6E8A-4147-A177-3AD203B41FA5}">
                      <a16:colId xmlns:a16="http://schemas.microsoft.com/office/drawing/2014/main" val="1054995802"/>
                    </a:ext>
                  </a:extLst>
                </a:gridCol>
                <a:gridCol w="1231018">
                  <a:extLst>
                    <a:ext uri="{9D8B030D-6E8A-4147-A177-3AD203B41FA5}">
                      <a16:colId xmlns:a16="http://schemas.microsoft.com/office/drawing/2014/main" val="161391309"/>
                    </a:ext>
                  </a:extLst>
                </a:gridCol>
                <a:gridCol w="6441966">
                  <a:extLst>
                    <a:ext uri="{9D8B030D-6E8A-4147-A177-3AD203B41FA5}">
                      <a16:colId xmlns:a16="http://schemas.microsoft.com/office/drawing/2014/main" val="1126172504"/>
                    </a:ext>
                  </a:extLst>
                </a:gridCol>
              </a:tblGrid>
              <a:tr h="289777">
                <a:tc>
                  <a:txBody>
                    <a:bodyPr/>
                    <a:lstStyle/>
                    <a:p>
                      <a:r>
                        <a:rPr lang="de-AT" sz="1200" b="1" noProof="0" dirty="0"/>
                        <a:t>Erkrankung</a:t>
                      </a:r>
                    </a:p>
                  </a:txBody>
                  <a:tcPr anchor="ctr"/>
                </a:tc>
                <a:tc>
                  <a:txBody>
                    <a:bodyPr/>
                    <a:lstStyle/>
                    <a:p>
                      <a:r>
                        <a:rPr lang="de-AT" sz="1200" b="1" noProof="0" dirty="0"/>
                        <a:t>Frakturrisiko</a:t>
                      </a:r>
                    </a:p>
                  </a:txBody>
                  <a:tcPr anchor="ctr"/>
                </a:tc>
                <a:tc>
                  <a:txBody>
                    <a:bodyPr/>
                    <a:lstStyle/>
                    <a:p>
                      <a:r>
                        <a:rPr lang="de-AT" sz="1200" b="1" noProof="0" dirty="0"/>
                        <a:t>Ergänzung</a:t>
                      </a:r>
                    </a:p>
                  </a:txBody>
                  <a:tcPr anchor="ctr"/>
                </a:tc>
                <a:extLst>
                  <a:ext uri="{0D108BD9-81ED-4DB2-BD59-A6C34878D82A}">
                    <a16:rowId xmlns:a16="http://schemas.microsoft.com/office/drawing/2014/main" val="1832427748"/>
                  </a:ext>
                </a:extLst>
              </a:tr>
              <a:tr h="423817">
                <a:tc>
                  <a:txBody>
                    <a:bodyPr/>
                    <a:lstStyle/>
                    <a:p>
                      <a:r>
                        <a:rPr lang="de-AT" sz="1100" b="0" i="0" u="none" strike="noStrike" kern="1200" baseline="0" dirty="0">
                          <a:solidFill>
                            <a:schemeClr val="dk1"/>
                          </a:solidFill>
                          <a:latin typeface="+mn-lt"/>
                          <a:ea typeface="+mn-ea"/>
                          <a:cs typeface="+mn-cs"/>
                        </a:rPr>
                        <a:t>Cushing Syndrom subklinischer </a:t>
                      </a:r>
                      <a:r>
                        <a:rPr lang="de-AT" sz="1100" b="0" i="0" u="none" strike="noStrike" kern="1200" baseline="0" dirty="0" err="1">
                          <a:solidFill>
                            <a:schemeClr val="dk1"/>
                          </a:solidFill>
                          <a:latin typeface="+mn-lt"/>
                          <a:ea typeface="+mn-ea"/>
                          <a:cs typeface="+mn-cs"/>
                        </a:rPr>
                        <a:t>Hyperkortisolismus</a:t>
                      </a:r>
                      <a:endParaRPr lang="de-AT" sz="1100" b="0" i="0" u="none" strike="noStrike" kern="1200" baseline="0" dirty="0">
                        <a:solidFill>
                          <a:schemeClr val="dk1"/>
                        </a:solidFill>
                        <a:latin typeface="+mn-lt"/>
                        <a:ea typeface="+mn-ea"/>
                        <a:cs typeface="+mn-cs"/>
                      </a:endParaRPr>
                    </a:p>
                  </a:txBody>
                  <a:tcPr anchor="ctr"/>
                </a:tc>
                <a:tc>
                  <a:txBody>
                    <a:bodyPr/>
                    <a:lstStyle/>
                    <a:p>
                      <a:r>
                        <a:rPr lang="de-AT" sz="1100" b="0" i="0" u="none" strike="noStrike" kern="1200" baseline="0" dirty="0">
                          <a:solidFill>
                            <a:schemeClr val="dk1"/>
                          </a:solidFill>
                          <a:latin typeface="+mn-lt"/>
                          <a:ea typeface="+mn-ea"/>
                          <a:cs typeface="+mn-cs"/>
                        </a:rPr>
                        <a:t>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DVO C. Vermutlich von der Knochenmineraldichte unabhängig und Risiko vor allem für vertebrale Frakturen (DVO C)</a:t>
                      </a:r>
                    </a:p>
                  </a:txBody>
                  <a:tcPr anchor="ctr"/>
                </a:tc>
                <a:extLst>
                  <a:ext uri="{0D108BD9-81ED-4DB2-BD59-A6C34878D82A}">
                    <a16:rowId xmlns:a16="http://schemas.microsoft.com/office/drawing/2014/main" val="2375229737"/>
                  </a:ext>
                </a:extLst>
              </a:tr>
              <a:tr h="289777">
                <a:tc>
                  <a:txBody>
                    <a:bodyPr/>
                    <a:lstStyle/>
                    <a:p>
                      <a:r>
                        <a:rPr lang="de-AT" sz="1100" b="0" i="0" u="none" strike="noStrike" kern="1200" baseline="0" dirty="0">
                          <a:solidFill>
                            <a:schemeClr val="dk1"/>
                          </a:solidFill>
                          <a:latin typeface="+mn-lt"/>
                          <a:ea typeface="+mn-ea"/>
                          <a:cs typeface="+mn-cs"/>
                        </a:rPr>
                        <a:t>Manifeste und subklinische Hyperthyreose</a:t>
                      </a:r>
                    </a:p>
                  </a:txBody>
                  <a:tcPr anchor="ctr"/>
                </a:tc>
                <a:tc>
                  <a:txBody>
                    <a:bodyPr/>
                    <a:lstStyle/>
                    <a:p>
                      <a:r>
                        <a:rPr lang="de-AT" sz="1100" b="0" i="0" u="none" strike="noStrike" kern="1200" baseline="0" dirty="0">
                          <a:solidFill>
                            <a:schemeClr val="dk1"/>
                          </a:solidFill>
                          <a:latin typeface="+mn-lt"/>
                          <a:ea typeface="+mn-ea"/>
                          <a:cs typeface="+mn-cs"/>
                        </a:rPr>
                        <a:t>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DVO B für Frauen, DVO C für Männer</a:t>
                      </a:r>
                    </a:p>
                  </a:txBody>
                  <a:tcPr anchor="ctr"/>
                </a:tc>
                <a:extLst>
                  <a:ext uri="{0D108BD9-81ED-4DB2-BD59-A6C34878D82A}">
                    <a16:rowId xmlns:a16="http://schemas.microsoft.com/office/drawing/2014/main" val="1141315942"/>
                  </a:ext>
                </a:extLst>
              </a:tr>
              <a:tr h="289777">
                <a:tc>
                  <a:txBody>
                    <a:bodyPr/>
                    <a:lstStyle/>
                    <a:p>
                      <a:r>
                        <a:rPr lang="de-AT" sz="1100" b="0" i="0" u="none" strike="noStrike" kern="1200" baseline="0" dirty="0">
                          <a:solidFill>
                            <a:schemeClr val="dk1"/>
                          </a:solidFill>
                          <a:latin typeface="+mn-lt"/>
                          <a:ea typeface="+mn-ea"/>
                          <a:cs typeface="+mn-cs"/>
                        </a:rPr>
                        <a:t>Diabetes mellitus Typ 1</a:t>
                      </a:r>
                    </a:p>
                  </a:txBody>
                  <a:tcPr anchor="ctr"/>
                </a:tc>
                <a:tc>
                  <a:txBody>
                    <a:bodyPr/>
                    <a:lstStyle/>
                    <a:p>
                      <a:r>
                        <a:rPr lang="de-AT" sz="1100" b="0" i="0" u="none" strike="noStrike" kern="1200" baseline="0" dirty="0">
                          <a:solidFill>
                            <a:schemeClr val="dk1"/>
                          </a:solidFill>
                          <a:latin typeface="+mn-lt"/>
                          <a:ea typeface="+mn-ea"/>
                          <a:cs typeface="+mn-cs"/>
                        </a:rPr>
                        <a:t>mäßig bis 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Risiko für proximale Femurfraktur hoher als für vertebrale Fraktur (DVO A)</a:t>
                      </a:r>
                    </a:p>
                  </a:txBody>
                  <a:tcPr anchor="ctr"/>
                </a:tc>
                <a:extLst>
                  <a:ext uri="{0D108BD9-81ED-4DB2-BD59-A6C34878D82A}">
                    <a16:rowId xmlns:a16="http://schemas.microsoft.com/office/drawing/2014/main" val="3207020677"/>
                  </a:ext>
                </a:extLst>
              </a:tr>
              <a:tr h="289445">
                <a:tc>
                  <a:txBody>
                    <a:bodyPr/>
                    <a:lstStyle/>
                    <a:p>
                      <a:r>
                        <a:rPr lang="de-AT" sz="1100" b="0" i="0" u="none" strike="noStrike" kern="1200" baseline="0" dirty="0">
                          <a:solidFill>
                            <a:schemeClr val="dk1"/>
                          </a:solidFill>
                          <a:latin typeface="+mn-lt"/>
                          <a:ea typeface="+mn-ea"/>
                          <a:cs typeface="+mn-cs"/>
                        </a:rPr>
                        <a:t>Epilepsie bzw. Antiepileptika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 bis 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Stark für proximale Femurfraktur (DVO A) Frakturrisiko, bei älteren Antiepileptika tendenziell höher</a:t>
                      </a:r>
                    </a:p>
                  </a:txBody>
                  <a:tcPr anchor="ctr"/>
                </a:tc>
                <a:extLst>
                  <a:ext uri="{0D108BD9-81ED-4DB2-BD59-A6C34878D82A}">
                    <a16:rowId xmlns:a16="http://schemas.microsoft.com/office/drawing/2014/main" val="1104037011"/>
                  </a:ext>
                </a:extLst>
              </a:tr>
              <a:tr h="289777">
                <a:tc>
                  <a:txBody>
                    <a:bodyPr/>
                    <a:lstStyle/>
                    <a:p>
                      <a:r>
                        <a:rPr lang="de-AT" sz="1100" b="0" i="0" u="none" strike="noStrike" kern="1200" baseline="0" dirty="0">
                          <a:solidFill>
                            <a:schemeClr val="dk1"/>
                          </a:solidFill>
                          <a:latin typeface="+mn-lt"/>
                          <a:ea typeface="+mn-ea"/>
                          <a:cs typeface="+mn-cs"/>
                        </a:rPr>
                        <a:t>Herzinsuffizienz</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 bis 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Stark für proximale Femurfraktur (DVO A)</a:t>
                      </a:r>
                    </a:p>
                  </a:txBody>
                  <a:tcPr anchor="ctr"/>
                </a:tc>
                <a:extLst>
                  <a:ext uri="{0D108BD9-81ED-4DB2-BD59-A6C34878D82A}">
                    <a16:rowId xmlns:a16="http://schemas.microsoft.com/office/drawing/2014/main" val="4008064486"/>
                  </a:ext>
                </a:extLst>
              </a:tr>
              <a:tr h="289777">
                <a:tc>
                  <a:txBody>
                    <a:bodyPr/>
                    <a:lstStyle/>
                    <a:p>
                      <a:r>
                        <a:rPr lang="de-AT" sz="1100" b="0" i="0" u="none" strike="noStrike" kern="1200" baseline="0" dirty="0">
                          <a:solidFill>
                            <a:schemeClr val="dk1"/>
                          </a:solidFill>
                          <a:latin typeface="+mn-lt"/>
                          <a:ea typeface="+mn-ea"/>
                          <a:cs typeface="+mn-cs"/>
                        </a:rPr>
                        <a:t>Primärer Hyperparathyreoidismus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 bis stark</a:t>
                      </a:r>
                    </a:p>
                  </a:txBody>
                  <a:tcPr anchor="ctr">
                    <a:solidFill>
                      <a:schemeClr val="accent4">
                        <a:lumMod val="60000"/>
                        <a:lumOff val="40000"/>
                      </a:schemeClr>
                    </a:solidFill>
                  </a:tcPr>
                </a:tc>
                <a:tc>
                  <a:txBody>
                    <a:bodyPr/>
                    <a:lstStyle/>
                    <a:p>
                      <a:r>
                        <a:rPr lang="de-AT" sz="1100" b="0" i="0" u="none" strike="noStrike" kern="1200" baseline="0" dirty="0">
                          <a:solidFill>
                            <a:schemeClr val="dk1"/>
                          </a:solidFill>
                          <a:latin typeface="+mn-lt"/>
                          <a:ea typeface="+mn-ea"/>
                          <a:cs typeface="+mn-cs"/>
                        </a:rPr>
                        <a:t>DVO C. Vermutlich unabhängig von der Knochenmineraldichte</a:t>
                      </a:r>
                    </a:p>
                  </a:txBody>
                  <a:tcPr anchor="ctr"/>
                </a:tc>
                <a:extLst>
                  <a:ext uri="{0D108BD9-81ED-4DB2-BD59-A6C34878D82A}">
                    <a16:rowId xmlns:a16="http://schemas.microsoft.com/office/drawing/2014/main" val="2651948670"/>
                  </a:ext>
                </a:extLst>
              </a:tr>
              <a:tr h="289777">
                <a:tc>
                  <a:txBody>
                    <a:bodyPr/>
                    <a:lstStyle/>
                    <a:p>
                      <a:r>
                        <a:rPr lang="de-AT" sz="1100" b="0" i="0" u="none" strike="noStrike" kern="1200" baseline="0" dirty="0">
                          <a:solidFill>
                            <a:schemeClr val="dk1"/>
                          </a:solidFill>
                          <a:latin typeface="+mn-lt"/>
                          <a:ea typeface="+mn-ea"/>
                          <a:cs typeface="+mn-cs"/>
                        </a:rPr>
                        <a:t>Rheumatoide Arthritis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Unabhängig von Knochenmineraldichte, </a:t>
                      </a:r>
                      <a:r>
                        <a:rPr lang="de-AT" sz="1100" b="0" i="0" u="none" strike="noStrike" kern="1200" baseline="0" dirty="0" err="1">
                          <a:solidFill>
                            <a:schemeClr val="dk1"/>
                          </a:solidFill>
                          <a:latin typeface="+mn-lt"/>
                          <a:ea typeface="+mn-ea"/>
                          <a:cs typeface="+mn-cs"/>
                        </a:rPr>
                        <a:t>Glucocorticoidtherapie</a:t>
                      </a:r>
                      <a:r>
                        <a:rPr lang="de-AT" sz="1100" b="0" i="0" u="none" strike="noStrike" kern="1200" baseline="0" dirty="0">
                          <a:solidFill>
                            <a:schemeClr val="dk1"/>
                          </a:solidFill>
                          <a:latin typeface="+mn-lt"/>
                          <a:ea typeface="+mn-ea"/>
                          <a:cs typeface="+mn-cs"/>
                        </a:rPr>
                        <a:t> und anderen Risikofaktoren (DVO A)</a:t>
                      </a:r>
                    </a:p>
                  </a:txBody>
                  <a:tcPr anchor="ctr"/>
                </a:tc>
                <a:extLst>
                  <a:ext uri="{0D108BD9-81ED-4DB2-BD59-A6C34878D82A}">
                    <a16:rowId xmlns:a16="http://schemas.microsoft.com/office/drawing/2014/main" val="1553125637"/>
                  </a:ext>
                </a:extLst>
              </a:tr>
              <a:tr h="289777">
                <a:tc>
                  <a:txBody>
                    <a:bodyPr/>
                    <a:lstStyle/>
                    <a:p>
                      <a:r>
                        <a:rPr lang="de-AT" sz="1100" b="0" i="0" u="none" strike="noStrike" kern="1200" baseline="0" dirty="0">
                          <a:solidFill>
                            <a:schemeClr val="dk1"/>
                          </a:solidFill>
                          <a:latin typeface="+mn-lt"/>
                          <a:ea typeface="+mn-ea"/>
                          <a:cs typeface="+mn-cs"/>
                        </a:rPr>
                        <a:t>Spondylitis </a:t>
                      </a:r>
                      <a:r>
                        <a:rPr lang="de-AT" sz="1100" b="0" i="0" u="none" strike="noStrike" kern="1200" baseline="0" dirty="0" err="1">
                          <a:solidFill>
                            <a:schemeClr val="dk1"/>
                          </a:solidFill>
                          <a:latin typeface="+mn-lt"/>
                          <a:ea typeface="+mn-ea"/>
                          <a:cs typeface="+mn-cs"/>
                        </a:rPr>
                        <a:t>ankylosans</a:t>
                      </a:r>
                      <a:endParaRPr lang="de-AT" sz="1100" b="0" i="0" u="none" strike="noStrike" kern="1200" baseline="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Gilt für Frauen und Männer (DVO A)</a:t>
                      </a:r>
                    </a:p>
                  </a:txBody>
                  <a:tcPr anchor="ctr"/>
                </a:tc>
                <a:extLst>
                  <a:ext uri="{0D108BD9-81ED-4DB2-BD59-A6C34878D82A}">
                    <a16:rowId xmlns:a16="http://schemas.microsoft.com/office/drawing/2014/main" val="4192760380"/>
                  </a:ext>
                </a:extLst>
              </a:tr>
              <a:tr h="289777">
                <a:tc>
                  <a:txBody>
                    <a:bodyPr/>
                    <a:lstStyle/>
                    <a:p>
                      <a:r>
                        <a:rPr lang="de-AT" sz="1100" b="0" i="0" u="none" strike="noStrike" kern="1200" baseline="0" dirty="0">
                          <a:solidFill>
                            <a:schemeClr val="dk1"/>
                          </a:solidFill>
                          <a:latin typeface="+mn-lt"/>
                          <a:ea typeface="+mn-ea"/>
                          <a:cs typeface="+mn-cs"/>
                        </a:rPr>
                        <a:t>Diabetes mellitus Typ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Proximale Femurfraktur (DVO A), Cave: Oft scheinbar gute Werte bei Knochendichtemessung</a:t>
                      </a:r>
                    </a:p>
                  </a:txBody>
                  <a:tcPr anchor="ctr"/>
                </a:tc>
                <a:extLst>
                  <a:ext uri="{0D108BD9-81ED-4DB2-BD59-A6C34878D82A}">
                    <a16:rowId xmlns:a16="http://schemas.microsoft.com/office/drawing/2014/main" val="2199189717"/>
                  </a:ext>
                </a:extLst>
              </a:tr>
              <a:tr h="289777">
                <a:tc>
                  <a:txBody>
                    <a:bodyPr/>
                    <a:lstStyle/>
                    <a:p>
                      <a:r>
                        <a:rPr lang="de-AT" sz="1100" b="0" i="0" u="none" strike="noStrike" kern="1200" baseline="0" dirty="0">
                          <a:solidFill>
                            <a:schemeClr val="dk1"/>
                          </a:solidFill>
                          <a:latin typeface="+mn-lt"/>
                          <a:ea typeface="+mn-ea"/>
                          <a:cs typeface="+mn-cs"/>
                        </a:rPr>
                        <a:t>Hypogonadismus beim Mann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Reproduzierbares Serumtestosteron &lt; 200 </a:t>
                      </a:r>
                      <a:r>
                        <a:rPr lang="de-AT" sz="1100" b="0" i="0" u="none" strike="noStrike" kern="1200" baseline="0" dirty="0" err="1">
                          <a:solidFill>
                            <a:schemeClr val="dk1"/>
                          </a:solidFill>
                          <a:latin typeface="+mn-lt"/>
                          <a:ea typeface="+mn-ea"/>
                          <a:cs typeface="+mn-cs"/>
                        </a:rPr>
                        <a:t>ng</a:t>
                      </a:r>
                      <a:r>
                        <a:rPr lang="de-AT" sz="1100" b="0" i="0" u="none" strike="noStrike" kern="1200" baseline="0" dirty="0">
                          <a:solidFill>
                            <a:schemeClr val="dk1"/>
                          </a:solidFill>
                          <a:latin typeface="+mn-lt"/>
                          <a:ea typeface="+mn-ea"/>
                          <a:cs typeface="+mn-cs"/>
                        </a:rPr>
                        <a:t>/100 ml (DVO A)</a:t>
                      </a:r>
                    </a:p>
                  </a:txBody>
                  <a:tcPr anchor="ctr"/>
                </a:tc>
                <a:extLst>
                  <a:ext uri="{0D108BD9-81ED-4DB2-BD59-A6C34878D82A}">
                    <a16:rowId xmlns:a16="http://schemas.microsoft.com/office/drawing/2014/main" val="1892525104"/>
                  </a:ext>
                </a:extLst>
              </a:tr>
              <a:tr h="289777">
                <a:tc>
                  <a:txBody>
                    <a:bodyPr/>
                    <a:lstStyle/>
                    <a:p>
                      <a:r>
                        <a:rPr lang="de-AT" sz="1100" b="0" i="0" u="none" strike="noStrike" kern="1200" baseline="0" dirty="0">
                          <a:solidFill>
                            <a:schemeClr val="dk1"/>
                          </a:solidFill>
                          <a:latin typeface="+mn-lt"/>
                          <a:ea typeface="+mn-ea"/>
                          <a:cs typeface="+mn-cs"/>
                        </a:rPr>
                        <a:t>Hypogonadismus bei Frauen (Östrogenmangel)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erhöht</a:t>
                      </a:r>
                    </a:p>
                  </a:txBody>
                  <a:tcPr anchor="ctr">
                    <a:solidFill>
                      <a:schemeClr val="accent2">
                        <a:lumMod val="40000"/>
                        <a:lumOff val="60000"/>
                      </a:schemeClr>
                    </a:solidFill>
                  </a:tcPr>
                </a:tc>
                <a:tc>
                  <a:txBody>
                    <a:bodyPr/>
                    <a:lstStyle/>
                    <a:p>
                      <a:r>
                        <a:rPr lang="de-AT" sz="1100" b="0" i="0" u="none" strike="noStrike" kern="1200" baseline="0" noProof="0" dirty="0">
                          <a:solidFill>
                            <a:schemeClr val="dk1"/>
                          </a:solidFill>
                          <a:latin typeface="+mn-lt"/>
                          <a:ea typeface="+mn-ea"/>
                          <a:cs typeface="+mn-cs"/>
                        </a:rPr>
                        <a:t>Späte</a:t>
                      </a:r>
                      <a:r>
                        <a:rPr lang="it-IT" sz="1100" b="0" i="0" u="none" strike="noStrike" kern="1200" baseline="0" dirty="0">
                          <a:solidFill>
                            <a:schemeClr val="dk1"/>
                          </a:solidFill>
                          <a:latin typeface="+mn-lt"/>
                          <a:ea typeface="+mn-ea"/>
                          <a:cs typeface="+mn-cs"/>
                        </a:rPr>
                        <a:t> </a:t>
                      </a:r>
                      <a:r>
                        <a:rPr lang="de-AT" sz="1100" b="0" i="0" u="none" strike="noStrike" kern="1200" baseline="0" noProof="0" dirty="0">
                          <a:solidFill>
                            <a:schemeClr val="dk1"/>
                          </a:solidFill>
                          <a:latin typeface="+mn-lt"/>
                          <a:ea typeface="+mn-ea"/>
                          <a:cs typeface="+mn-cs"/>
                        </a:rPr>
                        <a:t>Menarche</a:t>
                      </a:r>
                      <a:r>
                        <a:rPr lang="it-IT" sz="1100" b="0" i="0" u="none" strike="noStrike" kern="1200" baseline="0" dirty="0">
                          <a:solidFill>
                            <a:schemeClr val="dk1"/>
                          </a:solidFill>
                          <a:latin typeface="+mn-lt"/>
                          <a:ea typeface="+mn-ea"/>
                          <a:cs typeface="+mn-cs"/>
                        </a:rPr>
                        <a:t>, </a:t>
                      </a:r>
                      <a:r>
                        <a:rPr lang="de-DE" sz="1100" b="0" i="0" u="none" strike="noStrike" kern="1200" baseline="0" noProof="0" dirty="0">
                          <a:solidFill>
                            <a:schemeClr val="dk1"/>
                          </a:solidFill>
                          <a:latin typeface="+mn-lt"/>
                          <a:ea typeface="+mn-ea"/>
                          <a:cs typeface="+mn-cs"/>
                        </a:rPr>
                        <a:t>frühe</a:t>
                      </a:r>
                      <a:r>
                        <a:rPr lang="it-IT" sz="1100" b="0" i="0" u="none" strike="noStrike" kern="1200" baseline="0" dirty="0">
                          <a:solidFill>
                            <a:schemeClr val="dk1"/>
                          </a:solidFill>
                          <a:latin typeface="+mn-lt"/>
                          <a:ea typeface="+mn-ea"/>
                          <a:cs typeface="+mn-cs"/>
                        </a:rPr>
                        <a:t> </a:t>
                      </a:r>
                      <a:r>
                        <a:rPr lang="de-AT" sz="1100" b="0" i="0" u="none" strike="noStrike" kern="1200" baseline="0" noProof="0" dirty="0">
                          <a:solidFill>
                            <a:schemeClr val="dk1"/>
                          </a:solidFill>
                          <a:latin typeface="+mn-lt"/>
                          <a:ea typeface="+mn-ea"/>
                          <a:cs typeface="+mn-cs"/>
                        </a:rPr>
                        <a:t>Menopause</a:t>
                      </a:r>
                      <a:r>
                        <a:rPr lang="it-IT" sz="1100" b="0" i="0" u="none" strike="noStrike" kern="1200" baseline="0" dirty="0">
                          <a:solidFill>
                            <a:schemeClr val="dk1"/>
                          </a:solidFill>
                          <a:latin typeface="+mn-lt"/>
                          <a:ea typeface="+mn-ea"/>
                          <a:cs typeface="+mn-cs"/>
                        </a:rPr>
                        <a:t>, </a:t>
                      </a:r>
                      <a:r>
                        <a:rPr lang="de-AT" sz="1100" b="0" i="0" u="none" strike="noStrike" kern="1200" baseline="0" noProof="0" dirty="0">
                          <a:solidFill>
                            <a:schemeClr val="dk1"/>
                          </a:solidFill>
                          <a:latin typeface="+mn-lt"/>
                          <a:ea typeface="+mn-ea"/>
                          <a:cs typeface="+mn-cs"/>
                        </a:rPr>
                        <a:t>primäre</a:t>
                      </a:r>
                      <a:r>
                        <a:rPr lang="it-IT" sz="1100" b="0" i="0" u="none" strike="noStrike" kern="1200" baseline="0" dirty="0">
                          <a:solidFill>
                            <a:schemeClr val="dk1"/>
                          </a:solidFill>
                          <a:latin typeface="+mn-lt"/>
                          <a:ea typeface="+mn-ea"/>
                          <a:cs typeface="+mn-cs"/>
                        </a:rPr>
                        <a:t> </a:t>
                      </a:r>
                      <a:r>
                        <a:rPr lang="de-AT" sz="1100" b="0" i="0" u="none" strike="noStrike" kern="1200" baseline="0" dirty="0">
                          <a:solidFill>
                            <a:schemeClr val="dk1"/>
                          </a:solidFill>
                          <a:latin typeface="+mn-lt"/>
                          <a:ea typeface="+mn-ea"/>
                          <a:cs typeface="+mn-cs"/>
                        </a:rPr>
                        <a:t>Amenorrhoe</a:t>
                      </a:r>
                    </a:p>
                  </a:txBody>
                  <a:tcPr anchor="ctr"/>
                </a:tc>
                <a:extLst>
                  <a:ext uri="{0D108BD9-81ED-4DB2-BD59-A6C34878D82A}">
                    <a16:rowId xmlns:a16="http://schemas.microsoft.com/office/drawing/2014/main" val="2548652525"/>
                  </a:ext>
                </a:extLst>
              </a:tr>
              <a:tr h="423817">
                <a:tc>
                  <a:txBody>
                    <a:bodyPr/>
                    <a:lstStyle/>
                    <a:p>
                      <a:r>
                        <a:rPr lang="de-AT" sz="1100" b="0" i="0" u="none" strike="noStrike" kern="1200" baseline="0" dirty="0">
                          <a:solidFill>
                            <a:schemeClr val="dk1"/>
                          </a:solidFill>
                          <a:latin typeface="+mn-lt"/>
                          <a:ea typeface="+mn-ea"/>
                          <a:cs typeface="+mn-cs"/>
                        </a:rPr>
                        <a:t>Chronische Atemwegserkrankungen (COPD, Asthma, zystische Fibrose)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Gilt für Frauen und Männer, bei zystischer Fibrose Betreuung durch </a:t>
                      </a:r>
                      <a:r>
                        <a:rPr lang="de-AT" sz="1100" b="0" i="0" u="none" strike="noStrike" kern="1200" baseline="0" dirty="0" err="1">
                          <a:solidFill>
                            <a:schemeClr val="dk1"/>
                          </a:solidFill>
                          <a:latin typeface="+mn-lt"/>
                          <a:ea typeface="+mn-ea"/>
                          <a:cs typeface="+mn-cs"/>
                        </a:rPr>
                        <a:t>SpezialistInnenteam</a:t>
                      </a:r>
                      <a:r>
                        <a:rPr lang="de-AT" sz="1100" b="0" i="0" u="none" strike="noStrike" kern="1200" baseline="0" dirty="0">
                          <a:solidFill>
                            <a:schemeClr val="dk1"/>
                          </a:solidFill>
                          <a:latin typeface="+mn-lt"/>
                          <a:ea typeface="+mn-ea"/>
                          <a:cs typeface="+mn-cs"/>
                        </a:rPr>
                        <a:t> (SIGN D)</a:t>
                      </a:r>
                    </a:p>
                  </a:txBody>
                  <a:tcPr anchor="ctr"/>
                </a:tc>
                <a:extLst>
                  <a:ext uri="{0D108BD9-81ED-4DB2-BD59-A6C34878D82A}">
                    <a16:rowId xmlns:a16="http://schemas.microsoft.com/office/drawing/2014/main" val="3459093785"/>
                  </a:ext>
                </a:extLst>
              </a:tr>
              <a:tr h="289777">
                <a:tc>
                  <a:txBody>
                    <a:bodyPr/>
                    <a:lstStyle/>
                    <a:p>
                      <a:r>
                        <a:rPr lang="de-AT" sz="1100" b="0" i="0" u="none" strike="noStrike" kern="1200" baseline="0" dirty="0">
                          <a:solidFill>
                            <a:schemeClr val="dk1"/>
                          </a:solidFill>
                          <a:latin typeface="+mn-lt"/>
                          <a:ea typeface="+mn-ea"/>
                          <a:cs typeface="+mn-cs"/>
                        </a:rPr>
                        <a:t>Monoklonale </a:t>
                      </a:r>
                      <a:r>
                        <a:rPr lang="de-AT" sz="1100" b="0" i="0" u="none" strike="noStrike" kern="1200" baseline="0" dirty="0" err="1">
                          <a:solidFill>
                            <a:schemeClr val="dk1"/>
                          </a:solidFill>
                          <a:latin typeface="+mn-lt"/>
                          <a:ea typeface="+mn-ea"/>
                          <a:cs typeface="+mn-cs"/>
                        </a:rPr>
                        <a:t>Gammopathie</a:t>
                      </a:r>
                      <a:r>
                        <a:rPr lang="de-AT" sz="1100" b="0" i="0" u="none" strike="noStrike" kern="1200" baseline="0" dirty="0">
                          <a:solidFill>
                            <a:schemeClr val="dk1"/>
                          </a:solidFill>
                          <a:latin typeface="+mn-lt"/>
                          <a:ea typeface="+mn-ea"/>
                          <a:cs typeface="+mn-cs"/>
                        </a:rPr>
                        <a:t>, unklarer Signifikanz</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Höheres Risiko für vertebrale Frakturen (DVO A)</a:t>
                      </a:r>
                    </a:p>
                  </a:txBody>
                  <a:tcPr anchor="ctr"/>
                </a:tc>
                <a:extLst>
                  <a:ext uri="{0D108BD9-81ED-4DB2-BD59-A6C34878D82A}">
                    <a16:rowId xmlns:a16="http://schemas.microsoft.com/office/drawing/2014/main" val="2093890709"/>
                  </a:ext>
                </a:extLst>
              </a:tr>
              <a:tr h="289777">
                <a:tc>
                  <a:txBody>
                    <a:bodyPr/>
                    <a:lstStyle/>
                    <a:p>
                      <a:r>
                        <a:rPr lang="en-US" sz="1100" b="0" i="0" u="none" strike="noStrike" kern="1200" baseline="0" dirty="0" err="1">
                          <a:solidFill>
                            <a:schemeClr val="dk1"/>
                          </a:solidFill>
                          <a:latin typeface="+mn-lt"/>
                          <a:ea typeface="+mn-ea"/>
                          <a:cs typeface="+mn-cs"/>
                        </a:rPr>
                        <a:t>Zöliakie</a:t>
                      </a:r>
                      <a:endParaRPr lang="de-AT" sz="1100" b="0" i="0" u="none" strike="noStrike" kern="1200" baseline="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de-AT" sz="1100" b="0" i="0" u="none" strike="noStrike" kern="1200" baseline="0" dirty="0">
                          <a:solidFill>
                            <a:schemeClr val="dk1"/>
                          </a:solidFill>
                          <a:latin typeface="+mn-lt"/>
                          <a:ea typeface="+mn-ea"/>
                          <a:cs typeface="+mn-cs"/>
                        </a:rPr>
                        <a:t>Im Vergleich zu Frauen ohne erhöhte Transglutaminase-Antikörper (DVO B)</a:t>
                      </a:r>
                    </a:p>
                  </a:txBody>
                  <a:tcPr anchor="ctr"/>
                </a:tc>
                <a:extLst>
                  <a:ext uri="{0D108BD9-81ED-4DB2-BD59-A6C34878D82A}">
                    <a16:rowId xmlns:a16="http://schemas.microsoft.com/office/drawing/2014/main" val="3219105956"/>
                  </a:ext>
                </a:extLst>
              </a:tr>
              <a:tr h="291600">
                <a:tc>
                  <a:txBody>
                    <a:bodyPr/>
                    <a:lstStyle/>
                    <a:p>
                      <a:r>
                        <a:rPr lang="de-AT" sz="1100" b="0" i="0" u="none" strike="noStrike" kern="1200" baseline="0" dirty="0">
                          <a:solidFill>
                            <a:schemeClr val="dk1"/>
                          </a:solidFill>
                          <a:latin typeface="+mn-lt"/>
                          <a:ea typeface="+mn-ea"/>
                          <a:cs typeface="+mn-cs"/>
                        </a:rPr>
                        <a:t>Wachstumshormonmangel bei </a:t>
                      </a:r>
                      <a:r>
                        <a:rPr lang="de-AT" sz="1100" b="0" i="0" u="none" strike="noStrike" kern="1200" baseline="0" dirty="0" err="1">
                          <a:solidFill>
                            <a:schemeClr val="dk1"/>
                          </a:solidFill>
                          <a:latin typeface="+mn-lt"/>
                          <a:ea typeface="+mn-ea"/>
                          <a:cs typeface="+mn-cs"/>
                        </a:rPr>
                        <a:t>Hypophyseninsuffizienz</a:t>
                      </a:r>
                      <a:endParaRPr lang="de-AT" sz="1100" b="0" i="0" u="none" strike="noStrike" kern="1200" baseline="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u="none" strike="noStrike" kern="1200" baseline="0" dirty="0">
                          <a:solidFill>
                            <a:schemeClr val="dk1"/>
                          </a:solidFill>
                          <a:latin typeface="+mn-lt"/>
                          <a:ea typeface="+mn-ea"/>
                          <a:cs typeface="+mn-cs"/>
                        </a:rPr>
                        <a:t>mäßig</a:t>
                      </a:r>
                    </a:p>
                  </a:txBody>
                  <a:tcPr anchor="ctr">
                    <a:solidFill>
                      <a:schemeClr val="accent2">
                        <a:lumMod val="40000"/>
                        <a:lumOff val="60000"/>
                      </a:schemeClr>
                    </a:solidFill>
                  </a:tcPr>
                </a:tc>
                <a:tc>
                  <a:txBody>
                    <a:bodyPr/>
                    <a:lstStyle/>
                    <a:p>
                      <a:r>
                        <a:rPr lang="en-US" sz="1100" b="0" i="0" u="none" strike="noStrike" kern="1200" baseline="0" dirty="0">
                          <a:solidFill>
                            <a:schemeClr val="dk1"/>
                          </a:solidFill>
                          <a:latin typeface="+mn-lt"/>
                          <a:ea typeface="+mn-ea"/>
                          <a:cs typeface="+mn-cs"/>
                        </a:rPr>
                        <a:t>DVO C</a:t>
                      </a:r>
                      <a:endParaRPr lang="de-AT" sz="11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3540139014"/>
                  </a:ext>
                </a:extLst>
              </a:tr>
            </a:tbl>
          </a:graphicData>
        </a:graphic>
      </p:graphicFrame>
    </p:spTree>
    <p:extLst>
      <p:ext uri="{BB962C8B-B14F-4D97-AF65-F5344CB8AC3E}">
        <p14:creationId xmlns:p14="http://schemas.microsoft.com/office/powerpoint/2010/main" val="21556041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684" y="1"/>
            <a:ext cx="10824633" cy="1109663"/>
          </a:xfrm>
        </p:spPr>
        <p:txBody>
          <a:bodyPr/>
          <a:lstStyle/>
          <a:p>
            <a:r>
              <a:rPr lang="de-DE" dirty="0">
                <a:solidFill>
                  <a:schemeClr val="accent1"/>
                </a:solidFill>
              </a:rPr>
              <a:t>Grunderkrankungen die u.a. mit Glukokortikoiden (GK) therapiert werden </a:t>
            </a:r>
          </a:p>
        </p:txBody>
      </p:sp>
      <p:sp>
        <p:nvSpPr>
          <p:cNvPr id="7" name="Content Placeholder 6"/>
          <p:cNvSpPr>
            <a:spLocks noGrp="1"/>
          </p:cNvSpPr>
          <p:nvPr>
            <p:ph idx="1"/>
          </p:nvPr>
        </p:nvSpPr>
        <p:spPr>
          <a:xfrm>
            <a:off x="568275" y="5556655"/>
            <a:ext cx="10824633" cy="548105"/>
          </a:xfrm>
        </p:spPr>
        <p:txBody>
          <a:bodyPr/>
          <a:lstStyle/>
          <a:p>
            <a:pPr>
              <a:buFont typeface="Wingdings" panose="05000000000000000000" pitchFamily="2" charset="2"/>
              <a:buChar char="à"/>
            </a:pPr>
            <a:r>
              <a:rPr lang="de-DE" sz="1800" dirty="0">
                <a:latin typeface="+mj-lt"/>
              </a:rPr>
              <a:t>Laut DVO-Leitlinie ist die GK-Therapie ein starker Risikofaktor und beeinflusst die Therapieschwelle</a:t>
            </a:r>
            <a:r>
              <a:rPr lang="de-DE" sz="1800" baseline="30000" dirty="0">
                <a:latin typeface="+mj-lt"/>
              </a:rPr>
              <a:t>1</a:t>
            </a:r>
          </a:p>
          <a:p>
            <a:pPr marL="0" indent="0">
              <a:buNone/>
            </a:pPr>
            <a:endParaRPr lang="de-DE" dirty="0"/>
          </a:p>
        </p:txBody>
      </p:sp>
      <p:sp>
        <p:nvSpPr>
          <p:cNvPr id="8" name="Oval 7"/>
          <p:cNvSpPr/>
          <p:nvPr/>
        </p:nvSpPr>
        <p:spPr>
          <a:xfrm>
            <a:off x="3803423" y="1990361"/>
            <a:ext cx="2556163" cy="106087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err="1">
                <a:solidFill>
                  <a:srgbClr val="000000"/>
                </a:solidFill>
                <a:latin typeface="Calibri"/>
              </a:rPr>
              <a:t>Polymyalgia</a:t>
            </a:r>
            <a:r>
              <a:rPr lang="de-DE" sz="1600" b="1" dirty="0">
                <a:solidFill>
                  <a:srgbClr val="000000"/>
                </a:solidFill>
                <a:latin typeface="Calibri"/>
              </a:rPr>
              <a:t> </a:t>
            </a:r>
            <a:r>
              <a:rPr lang="de-DE" sz="1600" b="1" dirty="0" err="1">
                <a:solidFill>
                  <a:srgbClr val="000000"/>
                </a:solidFill>
                <a:latin typeface="Calibri"/>
              </a:rPr>
              <a:t>rheumatica</a:t>
            </a:r>
            <a:endParaRPr lang="de-DE" sz="1600" b="1" dirty="0">
              <a:solidFill>
                <a:srgbClr val="000000"/>
              </a:solidFill>
              <a:latin typeface="Calibri"/>
            </a:endParaRPr>
          </a:p>
        </p:txBody>
      </p:sp>
      <p:sp>
        <p:nvSpPr>
          <p:cNvPr id="9" name="Oval 8"/>
          <p:cNvSpPr/>
          <p:nvPr/>
        </p:nvSpPr>
        <p:spPr>
          <a:xfrm>
            <a:off x="6102492" y="1486023"/>
            <a:ext cx="2058621" cy="81349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Kollagenosen</a:t>
            </a:r>
          </a:p>
        </p:txBody>
      </p:sp>
      <p:sp>
        <p:nvSpPr>
          <p:cNvPr id="10" name="Oval 9"/>
          <p:cNvSpPr/>
          <p:nvPr/>
        </p:nvSpPr>
        <p:spPr>
          <a:xfrm>
            <a:off x="8469982" y="2065102"/>
            <a:ext cx="2077496" cy="65950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err="1">
                <a:solidFill>
                  <a:srgbClr val="000000"/>
                </a:solidFill>
                <a:latin typeface="Calibri"/>
              </a:rPr>
              <a:t>Vaskulitiden</a:t>
            </a:r>
            <a:endParaRPr lang="de-DE" sz="1600" b="1" dirty="0">
              <a:solidFill>
                <a:srgbClr val="000000"/>
              </a:solidFill>
              <a:latin typeface="Calibri"/>
            </a:endParaRPr>
          </a:p>
        </p:txBody>
      </p:sp>
      <p:sp>
        <p:nvSpPr>
          <p:cNvPr id="11" name="Oval 10"/>
          <p:cNvSpPr/>
          <p:nvPr/>
        </p:nvSpPr>
        <p:spPr>
          <a:xfrm>
            <a:off x="1824687" y="1497125"/>
            <a:ext cx="2022767" cy="105282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Rheumatoide Arthritis </a:t>
            </a:r>
          </a:p>
        </p:txBody>
      </p:sp>
      <p:sp>
        <p:nvSpPr>
          <p:cNvPr id="12" name="Oval 11"/>
          <p:cNvSpPr/>
          <p:nvPr/>
        </p:nvSpPr>
        <p:spPr>
          <a:xfrm>
            <a:off x="7256804" y="2808986"/>
            <a:ext cx="2369128" cy="72043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Multiple Sklerose</a:t>
            </a:r>
          </a:p>
        </p:txBody>
      </p:sp>
      <p:sp>
        <p:nvSpPr>
          <p:cNvPr id="13" name="Oval 12"/>
          <p:cNvSpPr/>
          <p:nvPr/>
        </p:nvSpPr>
        <p:spPr>
          <a:xfrm>
            <a:off x="7296782" y="3812538"/>
            <a:ext cx="3318160" cy="83979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Chronisch obstruktive Lungenerkrankung (COPD)</a:t>
            </a:r>
          </a:p>
        </p:txBody>
      </p:sp>
      <p:sp>
        <p:nvSpPr>
          <p:cNvPr id="14" name="Oval 13"/>
          <p:cNvSpPr/>
          <p:nvPr/>
        </p:nvSpPr>
        <p:spPr>
          <a:xfrm>
            <a:off x="1721545" y="3293683"/>
            <a:ext cx="3906983" cy="85904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Chronisch entzündliche Darmerkrankungen</a:t>
            </a:r>
          </a:p>
        </p:txBody>
      </p:sp>
      <p:sp>
        <p:nvSpPr>
          <p:cNvPr id="2" name="Oval 1"/>
          <p:cNvSpPr/>
          <p:nvPr/>
        </p:nvSpPr>
        <p:spPr>
          <a:xfrm>
            <a:off x="4583832" y="4336642"/>
            <a:ext cx="2369128" cy="72043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1600" b="1" dirty="0">
                <a:solidFill>
                  <a:srgbClr val="000000"/>
                </a:solidFill>
                <a:latin typeface="Calibri"/>
              </a:rPr>
              <a:t>Asthma bronchiale</a:t>
            </a:r>
          </a:p>
        </p:txBody>
      </p:sp>
      <p:sp>
        <p:nvSpPr>
          <p:cNvPr id="17" name="Text Placeholder 7">
            <a:extLst>
              <a:ext uri="{FF2B5EF4-FFF2-40B4-BE49-F238E27FC236}">
                <a16:creationId xmlns:a16="http://schemas.microsoft.com/office/drawing/2014/main" id="{FFF3EECA-2B0A-4C1C-9948-A8FE370E716C}"/>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r>
              <a:rPr lang="en-US" sz="900" dirty="0">
                <a:solidFill>
                  <a:schemeClr val="tx1"/>
                </a:solidFill>
              </a:rPr>
              <a:t>1 DVO </a:t>
            </a:r>
            <a:r>
              <a:rPr lang="en-US" sz="900" dirty="0" err="1">
                <a:solidFill>
                  <a:schemeClr val="tx1"/>
                </a:solidFill>
              </a:rPr>
              <a:t>Leitlinie</a:t>
            </a:r>
            <a:r>
              <a:rPr lang="en-US" sz="900" dirty="0">
                <a:solidFill>
                  <a:schemeClr val="tx1"/>
                </a:solidFill>
              </a:rPr>
              <a:t> </a:t>
            </a:r>
            <a:r>
              <a:rPr lang="en-US" sz="900" dirty="0" err="1">
                <a:solidFill>
                  <a:schemeClr val="tx1"/>
                </a:solidFill>
              </a:rPr>
              <a:t>Osteoporose</a:t>
            </a:r>
            <a:r>
              <a:rPr lang="en-US" sz="900" dirty="0">
                <a:solidFill>
                  <a:schemeClr val="tx1"/>
                </a:solidFill>
              </a:rPr>
              <a:t> 2017 </a:t>
            </a:r>
          </a:p>
        </p:txBody>
      </p:sp>
    </p:spTree>
    <p:extLst>
      <p:ext uri="{BB962C8B-B14F-4D97-AF65-F5344CB8AC3E}">
        <p14:creationId xmlns:p14="http://schemas.microsoft.com/office/powerpoint/2010/main" val="36120314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A3C6-E0CC-42C1-BF8C-2A4FFF8155DF}"/>
              </a:ext>
            </a:extLst>
          </p:cNvPr>
          <p:cNvSpPr>
            <a:spLocks noGrp="1"/>
          </p:cNvSpPr>
          <p:nvPr>
            <p:ph type="title"/>
          </p:nvPr>
        </p:nvSpPr>
        <p:spPr/>
        <p:txBody>
          <a:bodyPr/>
          <a:lstStyle/>
          <a:p>
            <a:r>
              <a:rPr lang="de-AT" dirty="0"/>
              <a:t>Diagnose &amp; Management der Osteoporose bei chronischen pneumologischen Erkrankungen</a:t>
            </a:r>
          </a:p>
        </p:txBody>
      </p:sp>
      <p:sp>
        <p:nvSpPr>
          <p:cNvPr id="6" name="Text Placeholder 7">
            <a:extLst>
              <a:ext uri="{FF2B5EF4-FFF2-40B4-BE49-F238E27FC236}">
                <a16:creationId xmlns:a16="http://schemas.microsoft.com/office/drawing/2014/main" id="{58F2AFA9-EEA0-4F4D-BEF8-DD9A4621F8FB}"/>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indent="-61913">
              <a:buClr>
                <a:srgbClr val="006FAC"/>
              </a:buClr>
              <a:defRPr/>
            </a:pPr>
            <a:r>
              <a:rPr lang="en-US" sz="900" dirty="0" err="1">
                <a:solidFill>
                  <a:schemeClr val="tx1"/>
                </a:solidFill>
              </a:rPr>
              <a:t>Adaptiert</a:t>
            </a:r>
            <a:r>
              <a:rPr lang="en-US" sz="900" dirty="0">
                <a:solidFill>
                  <a:schemeClr val="tx1"/>
                </a:solidFill>
              </a:rPr>
              <a:t> von: </a:t>
            </a:r>
            <a:r>
              <a:rPr lang="de-AT" sz="900" dirty="0" err="1">
                <a:solidFill>
                  <a:schemeClr val="tx1"/>
                </a:solidFill>
              </a:rPr>
              <a:t>Muschitz</a:t>
            </a:r>
            <a:r>
              <a:rPr lang="de-AT" sz="900" dirty="0">
                <a:solidFill>
                  <a:schemeClr val="tx1"/>
                </a:solidFill>
              </a:rPr>
              <a:t> C. et al. Wien </a:t>
            </a:r>
            <a:r>
              <a:rPr lang="de-AT" sz="900" dirty="0" err="1">
                <a:solidFill>
                  <a:schemeClr val="tx1"/>
                </a:solidFill>
              </a:rPr>
              <a:t>Klin</a:t>
            </a:r>
            <a:r>
              <a:rPr lang="de-AT" sz="900" dirty="0">
                <a:solidFill>
                  <a:schemeClr val="tx1"/>
                </a:solidFill>
              </a:rPr>
              <a:t> </a:t>
            </a:r>
            <a:r>
              <a:rPr lang="de-AT" sz="900" dirty="0" err="1">
                <a:solidFill>
                  <a:schemeClr val="tx1"/>
                </a:solidFill>
              </a:rPr>
              <a:t>Wochenschr</a:t>
            </a:r>
            <a:r>
              <a:rPr lang="de-AT" sz="900" dirty="0">
                <a:solidFill>
                  <a:schemeClr val="tx1"/>
                </a:solidFill>
              </a:rPr>
              <a:t>. 2021 Jun;133(</a:t>
            </a:r>
            <a:r>
              <a:rPr lang="de-AT" sz="900" dirty="0" err="1">
                <a:solidFill>
                  <a:schemeClr val="tx1"/>
                </a:solidFill>
              </a:rPr>
              <a:t>Suppl</a:t>
            </a:r>
            <a:r>
              <a:rPr lang="de-AT" sz="900" dirty="0">
                <a:solidFill>
                  <a:schemeClr val="tx1"/>
                </a:solidFill>
              </a:rPr>
              <a:t> 4):155-173.</a:t>
            </a:r>
          </a:p>
        </p:txBody>
      </p:sp>
      <p:pic>
        <p:nvPicPr>
          <p:cNvPr id="5" name="Picture 4">
            <a:extLst>
              <a:ext uri="{FF2B5EF4-FFF2-40B4-BE49-F238E27FC236}">
                <a16:creationId xmlns:a16="http://schemas.microsoft.com/office/drawing/2014/main" id="{24F4EF84-B31A-4043-935E-5A2369AB5B3F}"/>
              </a:ext>
            </a:extLst>
          </p:cNvPr>
          <p:cNvPicPr>
            <a:picLocks noChangeAspect="1"/>
          </p:cNvPicPr>
          <p:nvPr/>
        </p:nvPicPr>
        <p:blipFill>
          <a:blip r:embed="rId3"/>
          <a:stretch>
            <a:fillRect/>
          </a:stretch>
        </p:blipFill>
        <p:spPr>
          <a:xfrm>
            <a:off x="202571" y="1381529"/>
            <a:ext cx="11784744" cy="4676920"/>
          </a:xfrm>
          <a:prstGeom prst="rect">
            <a:avLst/>
          </a:prstGeom>
        </p:spPr>
      </p:pic>
    </p:spTree>
    <p:extLst>
      <p:ext uri="{BB962C8B-B14F-4D97-AF65-F5344CB8AC3E}">
        <p14:creationId xmlns:p14="http://schemas.microsoft.com/office/powerpoint/2010/main" val="1067047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1DF7-8432-4A63-BFBC-9DA71BDE8992}"/>
              </a:ext>
            </a:extLst>
          </p:cNvPr>
          <p:cNvSpPr>
            <a:spLocks noGrp="1"/>
          </p:cNvSpPr>
          <p:nvPr>
            <p:ph type="title"/>
          </p:nvPr>
        </p:nvSpPr>
        <p:spPr/>
        <p:txBody>
          <a:bodyPr/>
          <a:lstStyle/>
          <a:p>
            <a:r>
              <a:rPr lang="de-AT" dirty="0"/>
              <a:t>Glukokortikoid-induzierte Osteoporose</a:t>
            </a:r>
          </a:p>
        </p:txBody>
      </p:sp>
      <p:pic>
        <p:nvPicPr>
          <p:cNvPr id="5" name="Picture 4">
            <a:extLst>
              <a:ext uri="{FF2B5EF4-FFF2-40B4-BE49-F238E27FC236}">
                <a16:creationId xmlns:a16="http://schemas.microsoft.com/office/drawing/2014/main" id="{3754C9F3-6BC2-4665-8B0C-F6899E67E9B4}"/>
              </a:ext>
            </a:extLst>
          </p:cNvPr>
          <p:cNvPicPr>
            <a:picLocks noChangeAspect="1"/>
          </p:cNvPicPr>
          <p:nvPr/>
        </p:nvPicPr>
        <p:blipFill>
          <a:blip r:embed="rId3"/>
          <a:stretch>
            <a:fillRect/>
          </a:stretch>
        </p:blipFill>
        <p:spPr>
          <a:xfrm>
            <a:off x="1806127" y="1249413"/>
            <a:ext cx="8105614" cy="4941153"/>
          </a:xfrm>
          <a:prstGeom prst="rect">
            <a:avLst/>
          </a:prstGeom>
        </p:spPr>
      </p:pic>
      <p:sp>
        <p:nvSpPr>
          <p:cNvPr id="7" name="Text Placeholder 7">
            <a:extLst>
              <a:ext uri="{FF2B5EF4-FFF2-40B4-BE49-F238E27FC236}">
                <a16:creationId xmlns:a16="http://schemas.microsoft.com/office/drawing/2014/main" id="{6E2EF081-FCEB-4922-B2EA-26002935A330}"/>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marL="61913" indent="-61913">
              <a:buClr>
                <a:srgbClr val="006FAC"/>
              </a:buClr>
              <a:defRPr/>
            </a:pPr>
            <a:r>
              <a:rPr lang="en-US" sz="900" dirty="0" err="1">
                <a:solidFill>
                  <a:schemeClr val="tx1"/>
                </a:solidFill>
              </a:rPr>
              <a:t>Adaptiert</a:t>
            </a:r>
            <a:r>
              <a:rPr lang="en-US" sz="900" dirty="0">
                <a:solidFill>
                  <a:schemeClr val="tx1"/>
                </a:solidFill>
              </a:rPr>
              <a:t> von: </a:t>
            </a:r>
            <a:r>
              <a:rPr lang="de-DE" sz="900" dirty="0">
                <a:solidFill>
                  <a:schemeClr val="tx1"/>
                </a:solidFill>
              </a:rPr>
              <a:t>Canalis et al. </a:t>
            </a:r>
            <a:r>
              <a:rPr lang="de-DE" sz="900" dirty="0" err="1">
                <a:solidFill>
                  <a:schemeClr val="tx1"/>
                </a:solidFill>
              </a:rPr>
              <a:t>Osteoporos</a:t>
            </a:r>
            <a:r>
              <a:rPr lang="de-DE" sz="900" dirty="0">
                <a:solidFill>
                  <a:schemeClr val="tx1"/>
                </a:solidFill>
              </a:rPr>
              <a:t> </a:t>
            </a:r>
            <a:r>
              <a:rPr lang="de-DE" sz="900" dirty="0" err="1">
                <a:solidFill>
                  <a:schemeClr val="tx1"/>
                </a:solidFill>
              </a:rPr>
              <a:t>Int</a:t>
            </a:r>
            <a:r>
              <a:rPr lang="de-DE" sz="900" dirty="0">
                <a:solidFill>
                  <a:schemeClr val="tx1"/>
                </a:solidFill>
              </a:rPr>
              <a:t> (2007) 18:1319–1328</a:t>
            </a:r>
          </a:p>
        </p:txBody>
      </p:sp>
    </p:spTree>
    <p:extLst>
      <p:ext uri="{BB962C8B-B14F-4D97-AF65-F5344CB8AC3E}">
        <p14:creationId xmlns:p14="http://schemas.microsoft.com/office/powerpoint/2010/main" val="146200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4667-C319-404A-963C-62E88B278B40}"/>
              </a:ext>
            </a:extLst>
          </p:cNvPr>
          <p:cNvSpPr>
            <a:spLocks noGrp="1"/>
          </p:cNvSpPr>
          <p:nvPr>
            <p:ph type="title"/>
          </p:nvPr>
        </p:nvSpPr>
        <p:spPr/>
        <p:txBody>
          <a:bodyPr/>
          <a:lstStyle/>
          <a:p>
            <a:r>
              <a:rPr lang="de-AT" sz="2700" dirty="0"/>
              <a:t>Denosumab vs. </a:t>
            </a:r>
            <a:r>
              <a:rPr lang="de-AT" sz="2700" dirty="0" err="1"/>
              <a:t>Risedronat</a:t>
            </a:r>
            <a:r>
              <a:rPr lang="de-AT" sz="2700" dirty="0"/>
              <a:t> in Glukokortikoid-induzierter Osteoporose</a:t>
            </a:r>
            <a:endParaRPr lang="de-AT" sz="2700" b="1" dirty="0"/>
          </a:p>
        </p:txBody>
      </p:sp>
      <p:sp>
        <p:nvSpPr>
          <p:cNvPr id="4" name="Rectangle 3">
            <a:extLst>
              <a:ext uri="{FF2B5EF4-FFF2-40B4-BE49-F238E27FC236}">
                <a16:creationId xmlns:a16="http://schemas.microsoft.com/office/drawing/2014/main" id="{CB224DF8-5D60-4530-9322-8838F8AE4D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251">
            <a:extLst>
              <a:ext uri="{FF2B5EF4-FFF2-40B4-BE49-F238E27FC236}">
                <a16:creationId xmlns:a16="http://schemas.microsoft.com/office/drawing/2014/main" id="{F5A29A6D-8270-4705-84E3-F67F46DDF93F}"/>
              </a:ext>
            </a:extLst>
          </p:cNvPr>
          <p:cNvSpPr>
            <a:spLocks noChangeArrowheads="1"/>
          </p:cNvSpPr>
          <p:nvPr/>
        </p:nvSpPr>
        <p:spPr bwMode="auto">
          <a:xfrm>
            <a:off x="426075" y="5951490"/>
            <a:ext cx="8794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200" kern="0" dirty="0"/>
              <a:t>n</a:t>
            </a:r>
            <a:r>
              <a:rPr kumimoji="0" lang="en-US" altLang="en-US" sz="1200" i="0" u="none" strike="noStrike" kern="0" cap="none" spc="0" normalizeH="0" baseline="0" noProof="0" dirty="0">
                <a:ln>
                  <a:noFill/>
                </a:ln>
                <a:effectLst/>
                <a:uLnTx/>
                <a:uFillTx/>
              </a:rPr>
              <a:t> = number of subjects with observed values at baseline and the time point of interest</a:t>
            </a:r>
            <a:endParaRPr lang="en-US" altLang="en-US" sz="1200" kern="0" dirty="0"/>
          </a:p>
          <a:p>
            <a:pPr lvl="0">
              <a:defRPr/>
            </a:pPr>
            <a:r>
              <a:rPr kumimoji="0" lang="en-US" altLang="en-US" sz="1200" i="0" u="none" strike="noStrike" kern="0" cap="none" spc="0" normalizeH="0" baseline="0" noProof="0" dirty="0">
                <a:ln>
                  <a:noFill/>
                </a:ln>
                <a:effectLst/>
                <a:uLnTx/>
                <a:uFillTx/>
              </a:rPr>
              <a:t>Denosumab vs risedronate: </a:t>
            </a:r>
            <a:r>
              <a:rPr kumimoji="0" lang="en-US" altLang="en-US" sz="1200" i="0" u="none" strike="noStrike" kern="0" cap="none" spc="0" normalizeH="0" baseline="30000" noProof="0" dirty="0">
                <a:ln>
                  <a:noFill/>
                </a:ln>
                <a:effectLst/>
                <a:uLnTx/>
                <a:uFillTx/>
              </a:rPr>
              <a:t>†</a:t>
            </a:r>
            <a:r>
              <a:rPr kumimoji="0" lang="en-US" altLang="en-US" sz="1200" i="0" u="none" strike="noStrike" kern="0" cap="none" spc="0" normalizeH="0" baseline="0" noProof="0" dirty="0">
                <a:ln>
                  <a:noFill/>
                </a:ln>
                <a:effectLst/>
                <a:uLnTx/>
                <a:uFillTx/>
              </a:rPr>
              <a:t>p </a:t>
            </a:r>
            <a:r>
              <a:rPr lang="en-US" altLang="en-US" sz="1200" kern="0" dirty="0"/>
              <a:t>≤ 0.01; </a:t>
            </a:r>
            <a:r>
              <a:rPr lang="en-US" altLang="en-US" sz="1200" kern="0" baseline="30000" dirty="0"/>
              <a:t>‡</a:t>
            </a:r>
            <a:r>
              <a:rPr lang="en-US" altLang="en-US" sz="1200" kern="0" dirty="0"/>
              <a:t>p ≤ 0.001</a:t>
            </a:r>
            <a:endParaRPr kumimoji="0" lang="en-US" altLang="en-US" sz="1200" i="0" u="none" strike="sngStrike" kern="0" cap="none" spc="0" normalizeH="0" baseline="0" noProof="0" dirty="0">
              <a:ln>
                <a:noFill/>
              </a:ln>
              <a:effectLst/>
              <a:uLnTx/>
              <a:uFillTx/>
            </a:endParaRPr>
          </a:p>
        </p:txBody>
      </p:sp>
      <p:graphicFrame>
        <p:nvGraphicFramePr>
          <p:cNvPr id="8" name="Chart 7">
            <a:extLst>
              <a:ext uri="{FF2B5EF4-FFF2-40B4-BE49-F238E27FC236}">
                <a16:creationId xmlns:a16="http://schemas.microsoft.com/office/drawing/2014/main" id="{57C2461D-B01B-4F81-BD64-F578471E41C0}"/>
              </a:ext>
            </a:extLst>
          </p:cNvPr>
          <p:cNvGraphicFramePr/>
          <p:nvPr>
            <p:extLst>
              <p:ext uri="{D42A27DB-BD31-4B8C-83A1-F6EECF244321}">
                <p14:modId xmlns:p14="http://schemas.microsoft.com/office/powerpoint/2010/main" val="252342272"/>
              </p:ext>
            </p:extLst>
          </p:nvPr>
        </p:nvGraphicFramePr>
        <p:xfrm>
          <a:off x="849867" y="2547917"/>
          <a:ext cx="2670650" cy="195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298D6A5-E2CB-4C07-ABE1-F92FAE61374B}"/>
              </a:ext>
            </a:extLst>
          </p:cNvPr>
          <p:cNvGraphicFramePr/>
          <p:nvPr>
            <p:extLst>
              <p:ext uri="{D42A27DB-BD31-4B8C-83A1-F6EECF244321}">
                <p14:modId xmlns:p14="http://schemas.microsoft.com/office/powerpoint/2010/main" val="2475964750"/>
              </p:ext>
            </p:extLst>
          </p:nvPr>
        </p:nvGraphicFramePr>
        <p:xfrm>
          <a:off x="3493841" y="2547917"/>
          <a:ext cx="2670650" cy="1951599"/>
        </p:xfrm>
        <a:graphic>
          <a:graphicData uri="http://schemas.openxmlformats.org/drawingml/2006/chart">
            <c:chart xmlns:c="http://schemas.openxmlformats.org/drawingml/2006/chart" xmlns:r="http://schemas.openxmlformats.org/officeDocument/2006/relationships" r:id="rId4"/>
          </a:graphicData>
        </a:graphic>
      </p:graphicFrame>
      <p:sp>
        <p:nvSpPr>
          <p:cNvPr id="10" name="Freeform 1192">
            <a:extLst>
              <a:ext uri="{FF2B5EF4-FFF2-40B4-BE49-F238E27FC236}">
                <a16:creationId xmlns:a16="http://schemas.microsoft.com/office/drawing/2014/main" id="{AE6F8E3B-BF7F-45E8-AC36-BFE855E54306}"/>
              </a:ext>
            </a:extLst>
          </p:cNvPr>
          <p:cNvSpPr>
            <a:spLocks/>
          </p:cNvSpPr>
          <p:nvPr/>
        </p:nvSpPr>
        <p:spPr bwMode="auto">
          <a:xfrm>
            <a:off x="6075632" y="2682417"/>
            <a:ext cx="6199" cy="1687697"/>
          </a:xfrm>
          <a:custGeom>
            <a:avLst/>
            <a:gdLst>
              <a:gd name="T0" fmla="*/ 4 w 4"/>
              <a:gd name="T1" fmla="*/ 1089 h 1089"/>
              <a:gd name="T2" fmla="*/ 4 w 4"/>
              <a:gd name="T3" fmla="*/ 0 h 1089"/>
              <a:gd name="T4" fmla="*/ 0 w 4"/>
              <a:gd name="T5" fmla="*/ 0 h 1089"/>
              <a:gd name="T6" fmla="*/ 0 w 4"/>
              <a:gd name="T7" fmla="*/ 1089 h 1089"/>
            </a:gdLst>
            <a:ahLst/>
            <a:cxnLst>
              <a:cxn ang="0">
                <a:pos x="T0" y="T1"/>
              </a:cxn>
              <a:cxn ang="0">
                <a:pos x="T2" y="T3"/>
              </a:cxn>
              <a:cxn ang="0">
                <a:pos x="T4" y="T5"/>
              </a:cxn>
              <a:cxn ang="0">
                <a:pos x="T6" y="T7"/>
              </a:cxn>
            </a:cxnLst>
            <a:rect l="0" t="0" r="r" b="b"/>
            <a:pathLst>
              <a:path w="4" h="1089">
                <a:moveTo>
                  <a:pt x="4" y="1089"/>
                </a:moveTo>
                <a:lnTo>
                  <a:pt x="4" y="0"/>
                </a:lnTo>
                <a:lnTo>
                  <a:pt x="0" y="0"/>
                </a:lnTo>
                <a:lnTo>
                  <a:pt x="0" y="10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endParaRPr>
          </a:p>
        </p:txBody>
      </p:sp>
      <p:sp>
        <p:nvSpPr>
          <p:cNvPr id="11" name="Freeform 1357">
            <a:extLst>
              <a:ext uri="{FF2B5EF4-FFF2-40B4-BE49-F238E27FC236}">
                <a16:creationId xmlns:a16="http://schemas.microsoft.com/office/drawing/2014/main" id="{DB026496-C31A-4D87-A422-DED9DF31CD63}"/>
              </a:ext>
            </a:extLst>
          </p:cNvPr>
          <p:cNvSpPr>
            <a:spLocks/>
          </p:cNvSpPr>
          <p:nvPr/>
        </p:nvSpPr>
        <p:spPr bwMode="auto">
          <a:xfrm>
            <a:off x="3451422" y="2678422"/>
            <a:ext cx="7749" cy="1687697"/>
          </a:xfrm>
          <a:custGeom>
            <a:avLst/>
            <a:gdLst>
              <a:gd name="T0" fmla="*/ 5 w 5"/>
              <a:gd name="T1" fmla="*/ 1089 h 1089"/>
              <a:gd name="T2" fmla="*/ 5 w 5"/>
              <a:gd name="T3" fmla="*/ 0 h 1089"/>
              <a:gd name="T4" fmla="*/ 0 w 5"/>
              <a:gd name="T5" fmla="*/ 0 h 1089"/>
              <a:gd name="T6" fmla="*/ 0 w 5"/>
              <a:gd name="T7" fmla="*/ 1089 h 1089"/>
            </a:gdLst>
            <a:ahLst/>
            <a:cxnLst>
              <a:cxn ang="0">
                <a:pos x="T0" y="T1"/>
              </a:cxn>
              <a:cxn ang="0">
                <a:pos x="T2" y="T3"/>
              </a:cxn>
              <a:cxn ang="0">
                <a:pos x="T4" y="T5"/>
              </a:cxn>
              <a:cxn ang="0">
                <a:pos x="T6" y="T7"/>
              </a:cxn>
            </a:cxnLst>
            <a:rect l="0" t="0" r="r" b="b"/>
            <a:pathLst>
              <a:path w="5" h="1089">
                <a:moveTo>
                  <a:pt x="5" y="1089"/>
                </a:moveTo>
                <a:lnTo>
                  <a:pt x="5" y="0"/>
                </a:lnTo>
                <a:lnTo>
                  <a:pt x="0" y="0"/>
                </a:lnTo>
                <a:lnTo>
                  <a:pt x="0" y="10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endParaRPr>
          </a:p>
        </p:txBody>
      </p:sp>
      <p:sp>
        <p:nvSpPr>
          <p:cNvPr id="12" name="Rectangle 123">
            <a:extLst>
              <a:ext uri="{FF2B5EF4-FFF2-40B4-BE49-F238E27FC236}">
                <a16:creationId xmlns:a16="http://schemas.microsoft.com/office/drawing/2014/main" id="{D620A791-D568-448B-8709-F937F726214A}"/>
              </a:ext>
            </a:extLst>
          </p:cNvPr>
          <p:cNvSpPr>
            <a:spLocks noChangeArrowheads="1"/>
          </p:cNvSpPr>
          <p:nvPr/>
        </p:nvSpPr>
        <p:spPr bwMode="auto">
          <a:xfrm>
            <a:off x="4402632" y="2260441"/>
            <a:ext cx="10724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GC-continuing</a:t>
            </a:r>
          </a:p>
        </p:txBody>
      </p:sp>
      <p:sp>
        <p:nvSpPr>
          <p:cNvPr id="13" name="Rectangle 240">
            <a:extLst>
              <a:ext uri="{FF2B5EF4-FFF2-40B4-BE49-F238E27FC236}">
                <a16:creationId xmlns:a16="http://schemas.microsoft.com/office/drawing/2014/main" id="{8118D1D9-E6C1-4BCB-A330-5781A6EF3057}"/>
              </a:ext>
            </a:extLst>
          </p:cNvPr>
          <p:cNvSpPr>
            <a:spLocks noChangeArrowheads="1"/>
          </p:cNvSpPr>
          <p:nvPr/>
        </p:nvSpPr>
        <p:spPr bwMode="auto">
          <a:xfrm>
            <a:off x="1881505" y="2260441"/>
            <a:ext cx="92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GC-initiating</a:t>
            </a:r>
          </a:p>
        </p:txBody>
      </p:sp>
      <p:sp>
        <p:nvSpPr>
          <p:cNvPr id="14" name="Rectangle 1163">
            <a:extLst>
              <a:ext uri="{FF2B5EF4-FFF2-40B4-BE49-F238E27FC236}">
                <a16:creationId xmlns:a16="http://schemas.microsoft.com/office/drawing/2014/main" id="{F01D5CD8-23FC-42A8-A353-370810554FBC}"/>
              </a:ext>
            </a:extLst>
          </p:cNvPr>
          <p:cNvSpPr>
            <a:spLocks noChangeArrowheads="1"/>
          </p:cNvSpPr>
          <p:nvPr/>
        </p:nvSpPr>
        <p:spPr bwMode="auto">
          <a:xfrm>
            <a:off x="3974276" y="44551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200" b="1" kern="0" dirty="0"/>
              <a:t>0</a:t>
            </a:r>
            <a:endParaRPr kumimoji="0" lang="en-US" altLang="en-US" sz="1200" b="1" i="0" u="none" strike="noStrike" kern="0" cap="none" spc="0" normalizeH="0" baseline="0" noProof="0" dirty="0">
              <a:ln>
                <a:noFill/>
              </a:ln>
              <a:effectLst/>
              <a:uLnTx/>
              <a:uFillTx/>
            </a:endParaRPr>
          </a:p>
        </p:txBody>
      </p:sp>
      <p:sp>
        <p:nvSpPr>
          <p:cNvPr id="15" name="Rectangle 1163">
            <a:extLst>
              <a:ext uri="{FF2B5EF4-FFF2-40B4-BE49-F238E27FC236}">
                <a16:creationId xmlns:a16="http://schemas.microsoft.com/office/drawing/2014/main" id="{FD14A5F1-1102-479E-B547-BA4867751F18}"/>
              </a:ext>
            </a:extLst>
          </p:cNvPr>
          <p:cNvSpPr>
            <a:spLocks noChangeArrowheads="1"/>
          </p:cNvSpPr>
          <p:nvPr/>
        </p:nvSpPr>
        <p:spPr bwMode="auto">
          <a:xfrm>
            <a:off x="4966031" y="44551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6</a:t>
            </a:r>
          </a:p>
        </p:txBody>
      </p:sp>
      <p:sp>
        <p:nvSpPr>
          <p:cNvPr id="16" name="Rectangle 1163">
            <a:extLst>
              <a:ext uri="{FF2B5EF4-FFF2-40B4-BE49-F238E27FC236}">
                <a16:creationId xmlns:a16="http://schemas.microsoft.com/office/drawing/2014/main" id="{95EF5EBC-368F-440D-8C97-A619B8FED2B1}"/>
              </a:ext>
            </a:extLst>
          </p:cNvPr>
          <p:cNvSpPr>
            <a:spLocks noChangeArrowheads="1"/>
          </p:cNvSpPr>
          <p:nvPr/>
        </p:nvSpPr>
        <p:spPr bwMode="auto">
          <a:xfrm>
            <a:off x="5905600" y="44551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12</a:t>
            </a:r>
          </a:p>
        </p:txBody>
      </p:sp>
      <p:sp>
        <p:nvSpPr>
          <p:cNvPr id="17" name="Rectangle 1163">
            <a:extLst>
              <a:ext uri="{FF2B5EF4-FFF2-40B4-BE49-F238E27FC236}">
                <a16:creationId xmlns:a16="http://schemas.microsoft.com/office/drawing/2014/main" id="{5C567C0F-0886-42FF-832C-D3323C8F6D92}"/>
              </a:ext>
            </a:extLst>
          </p:cNvPr>
          <p:cNvSpPr>
            <a:spLocks noChangeArrowheads="1"/>
          </p:cNvSpPr>
          <p:nvPr/>
        </p:nvSpPr>
        <p:spPr bwMode="auto">
          <a:xfrm>
            <a:off x="1325090" y="44551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0</a:t>
            </a:r>
          </a:p>
        </p:txBody>
      </p:sp>
      <p:sp>
        <p:nvSpPr>
          <p:cNvPr id="18" name="Rectangle 1163">
            <a:extLst>
              <a:ext uri="{FF2B5EF4-FFF2-40B4-BE49-F238E27FC236}">
                <a16:creationId xmlns:a16="http://schemas.microsoft.com/office/drawing/2014/main" id="{BE559FB2-1E39-4421-9D60-CDF4C4915637}"/>
              </a:ext>
            </a:extLst>
          </p:cNvPr>
          <p:cNvSpPr>
            <a:spLocks noChangeArrowheads="1"/>
          </p:cNvSpPr>
          <p:nvPr/>
        </p:nvSpPr>
        <p:spPr bwMode="auto">
          <a:xfrm>
            <a:off x="2321008" y="44551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6</a:t>
            </a:r>
          </a:p>
        </p:txBody>
      </p:sp>
      <p:sp>
        <p:nvSpPr>
          <p:cNvPr id="19" name="Rectangle 1163">
            <a:extLst>
              <a:ext uri="{FF2B5EF4-FFF2-40B4-BE49-F238E27FC236}">
                <a16:creationId xmlns:a16="http://schemas.microsoft.com/office/drawing/2014/main" id="{6BFA8CEB-28A5-4F10-A51F-23AD8F9EF853}"/>
              </a:ext>
            </a:extLst>
          </p:cNvPr>
          <p:cNvSpPr>
            <a:spLocks noChangeArrowheads="1"/>
          </p:cNvSpPr>
          <p:nvPr/>
        </p:nvSpPr>
        <p:spPr bwMode="auto">
          <a:xfrm>
            <a:off x="3250098" y="44551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12</a:t>
            </a:r>
          </a:p>
        </p:txBody>
      </p:sp>
      <p:cxnSp>
        <p:nvCxnSpPr>
          <p:cNvPr id="20" name="Straight Connector 19">
            <a:extLst>
              <a:ext uri="{FF2B5EF4-FFF2-40B4-BE49-F238E27FC236}">
                <a16:creationId xmlns:a16="http://schemas.microsoft.com/office/drawing/2014/main" id="{1BD01F1D-8735-4204-9243-95946C4509A6}"/>
              </a:ext>
            </a:extLst>
          </p:cNvPr>
          <p:cNvCxnSpPr/>
          <p:nvPr/>
        </p:nvCxnSpPr>
        <p:spPr bwMode="auto">
          <a:xfrm>
            <a:off x="5989061"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7808E672-0886-4F74-BD52-5751FC7AEFC7}"/>
              </a:ext>
            </a:extLst>
          </p:cNvPr>
          <p:cNvCxnSpPr/>
          <p:nvPr/>
        </p:nvCxnSpPr>
        <p:spPr bwMode="auto">
          <a:xfrm>
            <a:off x="5007761"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0DE4BAF-7FFA-4419-93F8-B58794FBF406}"/>
              </a:ext>
            </a:extLst>
          </p:cNvPr>
          <p:cNvCxnSpPr/>
          <p:nvPr/>
        </p:nvCxnSpPr>
        <p:spPr bwMode="auto">
          <a:xfrm>
            <a:off x="4018296"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sp>
        <p:nvSpPr>
          <p:cNvPr id="23" name="Rectangle 123">
            <a:extLst>
              <a:ext uri="{FF2B5EF4-FFF2-40B4-BE49-F238E27FC236}">
                <a16:creationId xmlns:a16="http://schemas.microsoft.com/office/drawing/2014/main" id="{30BF528B-14C9-4836-9EB2-0D143662887A}"/>
              </a:ext>
            </a:extLst>
          </p:cNvPr>
          <p:cNvSpPr>
            <a:spLocks noChangeArrowheads="1"/>
          </p:cNvSpPr>
          <p:nvPr/>
        </p:nvSpPr>
        <p:spPr bwMode="auto">
          <a:xfrm rot="16200000">
            <a:off x="23227" y="3342250"/>
            <a:ext cx="1213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Percent Change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From Baseline</a:t>
            </a:r>
          </a:p>
        </p:txBody>
      </p:sp>
      <p:sp>
        <p:nvSpPr>
          <p:cNvPr id="24" name="Rectangle 123">
            <a:extLst>
              <a:ext uri="{FF2B5EF4-FFF2-40B4-BE49-F238E27FC236}">
                <a16:creationId xmlns:a16="http://schemas.microsoft.com/office/drawing/2014/main" id="{1A33B59E-B1A5-41F2-887E-EE39E72C7454}"/>
              </a:ext>
            </a:extLst>
          </p:cNvPr>
          <p:cNvSpPr>
            <a:spLocks noChangeArrowheads="1"/>
          </p:cNvSpPr>
          <p:nvPr/>
        </p:nvSpPr>
        <p:spPr bwMode="auto">
          <a:xfrm>
            <a:off x="4540486" y="4656379"/>
            <a:ext cx="9345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Study Month</a:t>
            </a:r>
          </a:p>
        </p:txBody>
      </p:sp>
      <p:sp>
        <p:nvSpPr>
          <p:cNvPr id="25" name="Rectangle 123">
            <a:extLst>
              <a:ext uri="{FF2B5EF4-FFF2-40B4-BE49-F238E27FC236}">
                <a16:creationId xmlns:a16="http://schemas.microsoft.com/office/drawing/2014/main" id="{33A71990-CA68-4D9D-9CD9-C9D327BA6FDE}"/>
              </a:ext>
            </a:extLst>
          </p:cNvPr>
          <p:cNvSpPr>
            <a:spLocks noChangeArrowheads="1"/>
          </p:cNvSpPr>
          <p:nvPr/>
        </p:nvSpPr>
        <p:spPr bwMode="auto">
          <a:xfrm>
            <a:off x="1895464" y="4656379"/>
            <a:ext cx="9345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Study Month</a:t>
            </a:r>
          </a:p>
        </p:txBody>
      </p:sp>
      <p:sp>
        <p:nvSpPr>
          <p:cNvPr id="26" name="Rectangle 256">
            <a:extLst>
              <a:ext uri="{FF2B5EF4-FFF2-40B4-BE49-F238E27FC236}">
                <a16:creationId xmlns:a16="http://schemas.microsoft.com/office/drawing/2014/main" id="{CB701BFF-8AFA-4A4A-AC72-A9017C342A1E}"/>
              </a:ext>
            </a:extLst>
          </p:cNvPr>
          <p:cNvSpPr>
            <a:spLocks noChangeArrowheads="1"/>
          </p:cNvSpPr>
          <p:nvPr/>
        </p:nvSpPr>
        <p:spPr bwMode="auto">
          <a:xfrm>
            <a:off x="4896653" y="494970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227</a:t>
            </a:r>
          </a:p>
        </p:txBody>
      </p:sp>
      <p:sp>
        <p:nvSpPr>
          <p:cNvPr id="27" name="Rectangle 261">
            <a:extLst>
              <a:ext uri="{FF2B5EF4-FFF2-40B4-BE49-F238E27FC236}">
                <a16:creationId xmlns:a16="http://schemas.microsoft.com/office/drawing/2014/main" id="{59E9A4CD-F601-4C51-8895-7C6AAE37B131}"/>
              </a:ext>
            </a:extLst>
          </p:cNvPr>
          <p:cNvSpPr>
            <a:spLocks noChangeArrowheads="1"/>
          </p:cNvSpPr>
          <p:nvPr/>
        </p:nvSpPr>
        <p:spPr bwMode="auto">
          <a:xfrm>
            <a:off x="5877953" y="494970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211</a:t>
            </a:r>
          </a:p>
        </p:txBody>
      </p:sp>
      <p:sp>
        <p:nvSpPr>
          <p:cNvPr id="28" name="Rectangle 256">
            <a:extLst>
              <a:ext uri="{FF2B5EF4-FFF2-40B4-BE49-F238E27FC236}">
                <a16:creationId xmlns:a16="http://schemas.microsoft.com/office/drawing/2014/main" id="{20CED63A-818D-4041-A1C0-E387E63A4C7E}"/>
              </a:ext>
            </a:extLst>
          </p:cNvPr>
          <p:cNvSpPr>
            <a:spLocks noChangeArrowheads="1"/>
          </p:cNvSpPr>
          <p:nvPr/>
        </p:nvSpPr>
        <p:spPr bwMode="auto">
          <a:xfrm>
            <a:off x="4896653" y="511704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224</a:t>
            </a:r>
          </a:p>
        </p:txBody>
      </p:sp>
      <p:sp>
        <p:nvSpPr>
          <p:cNvPr id="29" name="Rectangle 261">
            <a:extLst>
              <a:ext uri="{FF2B5EF4-FFF2-40B4-BE49-F238E27FC236}">
                <a16:creationId xmlns:a16="http://schemas.microsoft.com/office/drawing/2014/main" id="{209A2694-9C87-40F7-B7FC-BFC966DF7E07}"/>
              </a:ext>
            </a:extLst>
          </p:cNvPr>
          <p:cNvSpPr>
            <a:spLocks noChangeArrowheads="1"/>
          </p:cNvSpPr>
          <p:nvPr/>
        </p:nvSpPr>
        <p:spPr bwMode="auto">
          <a:xfrm>
            <a:off x="5877953" y="511704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209</a:t>
            </a:r>
          </a:p>
        </p:txBody>
      </p:sp>
      <p:sp>
        <p:nvSpPr>
          <p:cNvPr id="30" name="Rectangle 256">
            <a:extLst>
              <a:ext uri="{FF2B5EF4-FFF2-40B4-BE49-F238E27FC236}">
                <a16:creationId xmlns:a16="http://schemas.microsoft.com/office/drawing/2014/main" id="{BF2D0E8F-EC10-42AB-8979-2D4A7F2DECF7}"/>
              </a:ext>
            </a:extLst>
          </p:cNvPr>
          <p:cNvSpPr>
            <a:spLocks noChangeArrowheads="1"/>
          </p:cNvSpPr>
          <p:nvPr/>
        </p:nvSpPr>
        <p:spPr bwMode="auto">
          <a:xfrm>
            <a:off x="2251631" y="494970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128</a:t>
            </a:r>
          </a:p>
        </p:txBody>
      </p:sp>
      <p:sp>
        <p:nvSpPr>
          <p:cNvPr id="31" name="Rectangle 261">
            <a:extLst>
              <a:ext uri="{FF2B5EF4-FFF2-40B4-BE49-F238E27FC236}">
                <a16:creationId xmlns:a16="http://schemas.microsoft.com/office/drawing/2014/main" id="{4AA8D1D8-7D13-485D-B0DD-868793F3ADC9}"/>
              </a:ext>
            </a:extLst>
          </p:cNvPr>
          <p:cNvSpPr>
            <a:spLocks noChangeArrowheads="1"/>
          </p:cNvSpPr>
          <p:nvPr/>
        </p:nvSpPr>
        <p:spPr bwMode="auto">
          <a:xfrm>
            <a:off x="3222453" y="494970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126</a:t>
            </a:r>
          </a:p>
        </p:txBody>
      </p:sp>
      <p:sp>
        <p:nvSpPr>
          <p:cNvPr id="32" name="Rectangle 256">
            <a:extLst>
              <a:ext uri="{FF2B5EF4-FFF2-40B4-BE49-F238E27FC236}">
                <a16:creationId xmlns:a16="http://schemas.microsoft.com/office/drawing/2014/main" id="{8A378823-9545-4F16-85FF-EC05CE69F298}"/>
              </a:ext>
            </a:extLst>
          </p:cNvPr>
          <p:cNvSpPr>
            <a:spLocks noChangeArrowheads="1"/>
          </p:cNvSpPr>
          <p:nvPr/>
        </p:nvSpPr>
        <p:spPr bwMode="auto">
          <a:xfrm>
            <a:off x="2251631" y="511704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127</a:t>
            </a:r>
          </a:p>
        </p:txBody>
      </p:sp>
      <p:sp>
        <p:nvSpPr>
          <p:cNvPr id="33" name="Rectangle 261">
            <a:extLst>
              <a:ext uri="{FF2B5EF4-FFF2-40B4-BE49-F238E27FC236}">
                <a16:creationId xmlns:a16="http://schemas.microsoft.com/office/drawing/2014/main" id="{2E5FB743-CD03-4E0B-B85B-D5017F195848}"/>
              </a:ext>
            </a:extLst>
          </p:cNvPr>
          <p:cNvSpPr>
            <a:spLocks noChangeArrowheads="1"/>
          </p:cNvSpPr>
          <p:nvPr/>
        </p:nvSpPr>
        <p:spPr bwMode="auto">
          <a:xfrm>
            <a:off x="3222453" y="511704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119</a:t>
            </a:r>
          </a:p>
        </p:txBody>
      </p:sp>
      <p:sp>
        <p:nvSpPr>
          <p:cNvPr id="34" name="Rectangle 263">
            <a:extLst>
              <a:ext uri="{FF2B5EF4-FFF2-40B4-BE49-F238E27FC236}">
                <a16:creationId xmlns:a16="http://schemas.microsoft.com/office/drawing/2014/main" id="{8CF2609B-49EA-4AC0-A71E-09B2BB3459C3}"/>
              </a:ext>
            </a:extLst>
          </p:cNvPr>
          <p:cNvSpPr>
            <a:spLocks noChangeArrowheads="1"/>
          </p:cNvSpPr>
          <p:nvPr/>
        </p:nvSpPr>
        <p:spPr bwMode="auto">
          <a:xfrm>
            <a:off x="703973" y="4949702"/>
            <a:ext cx="1043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Risedronate n=</a:t>
            </a:r>
          </a:p>
        </p:txBody>
      </p:sp>
      <p:sp>
        <p:nvSpPr>
          <p:cNvPr id="35" name="Rectangle 263">
            <a:extLst>
              <a:ext uri="{FF2B5EF4-FFF2-40B4-BE49-F238E27FC236}">
                <a16:creationId xmlns:a16="http://schemas.microsoft.com/office/drawing/2014/main" id="{63060A76-9AA4-4D5C-8C8A-CB427C483CF4}"/>
              </a:ext>
            </a:extLst>
          </p:cNvPr>
          <p:cNvSpPr>
            <a:spLocks noChangeArrowheads="1"/>
          </p:cNvSpPr>
          <p:nvPr/>
        </p:nvSpPr>
        <p:spPr bwMode="auto">
          <a:xfrm>
            <a:off x="713066" y="5117043"/>
            <a:ext cx="1043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Denosumab n=</a:t>
            </a:r>
          </a:p>
        </p:txBody>
      </p:sp>
      <p:sp>
        <p:nvSpPr>
          <p:cNvPr id="36" name="Rectangle 1189">
            <a:extLst>
              <a:ext uri="{FF2B5EF4-FFF2-40B4-BE49-F238E27FC236}">
                <a16:creationId xmlns:a16="http://schemas.microsoft.com/office/drawing/2014/main" id="{19EEE004-7405-45AC-BE7F-B84A758E6E56}"/>
              </a:ext>
            </a:extLst>
          </p:cNvPr>
          <p:cNvSpPr>
            <a:spLocks noChangeArrowheads="1"/>
          </p:cNvSpPr>
          <p:nvPr/>
        </p:nvSpPr>
        <p:spPr bwMode="auto">
          <a:xfrm>
            <a:off x="4955683" y="293252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effectLst/>
                <a:uLnTx/>
                <a:uFillTx/>
                <a:latin typeface="Arial" panose="020B0604020202020204" pitchFamily="34" charset="0"/>
              </a:rPr>
              <a:t>†</a:t>
            </a:r>
            <a:endParaRPr kumimoji="0" lang="en-US" altLang="en-US" sz="1400" b="1" i="0" u="none" strike="noStrike" kern="0" cap="none" spc="0" normalizeH="0" baseline="0" noProof="0" dirty="0">
              <a:ln>
                <a:noFill/>
              </a:ln>
              <a:effectLst/>
              <a:uLnTx/>
              <a:uFillTx/>
              <a:latin typeface="Arial" panose="020B0604020202020204" pitchFamily="34" charset="0"/>
            </a:endParaRPr>
          </a:p>
        </p:txBody>
      </p:sp>
      <p:sp>
        <p:nvSpPr>
          <p:cNvPr id="37" name="Rectangle 1190">
            <a:extLst>
              <a:ext uri="{FF2B5EF4-FFF2-40B4-BE49-F238E27FC236}">
                <a16:creationId xmlns:a16="http://schemas.microsoft.com/office/drawing/2014/main" id="{438DBDA8-0C25-4B49-A9CF-D5C101C890A0}"/>
              </a:ext>
            </a:extLst>
          </p:cNvPr>
          <p:cNvSpPr>
            <a:spLocks noChangeArrowheads="1"/>
          </p:cNvSpPr>
          <p:nvPr/>
        </p:nvSpPr>
        <p:spPr bwMode="auto">
          <a:xfrm>
            <a:off x="5899016" y="25515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effectLst/>
                <a:uLnTx/>
                <a:uFillTx/>
                <a:latin typeface="Arial" panose="020B0604020202020204" pitchFamily="34" charset="0"/>
              </a:rPr>
              <a:t>‡</a:t>
            </a:r>
          </a:p>
        </p:txBody>
      </p:sp>
      <p:cxnSp>
        <p:nvCxnSpPr>
          <p:cNvPr id="38" name="Straight Connector 37">
            <a:extLst>
              <a:ext uri="{FF2B5EF4-FFF2-40B4-BE49-F238E27FC236}">
                <a16:creationId xmlns:a16="http://schemas.microsoft.com/office/drawing/2014/main" id="{E5C9A2FA-A98F-4A38-BBF0-36CF8C2E2FD8}"/>
              </a:ext>
            </a:extLst>
          </p:cNvPr>
          <p:cNvCxnSpPr/>
          <p:nvPr/>
        </p:nvCxnSpPr>
        <p:spPr bwMode="auto">
          <a:xfrm>
            <a:off x="2362739"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6D6F3BF-27B3-49EF-96F6-53081604E8F8}"/>
              </a:ext>
            </a:extLst>
          </p:cNvPr>
          <p:cNvCxnSpPr/>
          <p:nvPr/>
        </p:nvCxnSpPr>
        <p:spPr bwMode="auto">
          <a:xfrm>
            <a:off x="1372182"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469996B-7FC4-4EAD-8B5D-C5539D97748B}"/>
              </a:ext>
            </a:extLst>
          </p:cNvPr>
          <p:cNvCxnSpPr/>
          <p:nvPr/>
        </p:nvCxnSpPr>
        <p:spPr bwMode="auto">
          <a:xfrm>
            <a:off x="3333560" y="4349443"/>
            <a:ext cx="0" cy="59511"/>
          </a:xfrm>
          <a:prstGeom prst="line">
            <a:avLst/>
          </a:prstGeom>
          <a:solidFill>
            <a:srgbClr val="012A9D"/>
          </a:solidFill>
          <a:ln w="9525" cap="flat" cmpd="sng" algn="ctr">
            <a:solidFill>
              <a:srgbClr val="FFFFFF"/>
            </a:solidFill>
            <a:prstDash val="solid"/>
            <a:round/>
            <a:headEnd type="none" w="med" len="med"/>
            <a:tailEnd type="none" w="med" len="med"/>
          </a:ln>
          <a:effectLst/>
        </p:spPr>
      </p:cxnSp>
      <p:sp>
        <p:nvSpPr>
          <p:cNvPr id="41" name="Rectangle 1362">
            <a:extLst>
              <a:ext uri="{FF2B5EF4-FFF2-40B4-BE49-F238E27FC236}">
                <a16:creationId xmlns:a16="http://schemas.microsoft.com/office/drawing/2014/main" id="{DAEEABC6-717B-4F40-B124-E1BF7BFBFDD4}"/>
              </a:ext>
            </a:extLst>
          </p:cNvPr>
          <p:cNvSpPr>
            <a:spLocks noChangeArrowheads="1"/>
          </p:cNvSpPr>
          <p:nvPr/>
        </p:nvSpPr>
        <p:spPr bwMode="auto">
          <a:xfrm>
            <a:off x="3251104" y="27039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effectLst/>
                <a:uLnTx/>
                <a:uFillTx/>
                <a:latin typeface="Arial" panose="020B0604020202020204" pitchFamily="34" charset="0"/>
              </a:rPr>
              <a:t>‡</a:t>
            </a:r>
          </a:p>
        </p:txBody>
      </p:sp>
      <p:sp>
        <p:nvSpPr>
          <p:cNvPr id="42" name="Rectangle 1363">
            <a:extLst>
              <a:ext uri="{FF2B5EF4-FFF2-40B4-BE49-F238E27FC236}">
                <a16:creationId xmlns:a16="http://schemas.microsoft.com/office/drawing/2014/main" id="{50ED8481-9A5D-4C22-B831-C636352AA8A1}"/>
              </a:ext>
            </a:extLst>
          </p:cNvPr>
          <p:cNvSpPr>
            <a:spLocks noChangeArrowheads="1"/>
          </p:cNvSpPr>
          <p:nvPr/>
        </p:nvSpPr>
        <p:spPr bwMode="auto">
          <a:xfrm>
            <a:off x="2316955" y="323732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effectLst/>
                <a:uLnTx/>
                <a:uFillTx/>
                <a:latin typeface="Arial" panose="020B0604020202020204" pitchFamily="34" charset="0"/>
              </a:rPr>
              <a:t>‡</a:t>
            </a:r>
            <a:endParaRPr kumimoji="0" lang="en-US" altLang="en-US" sz="1400" b="1" i="0" u="none" strike="noStrike" kern="0" cap="none" spc="0" normalizeH="0" baseline="0" noProof="0" dirty="0">
              <a:ln>
                <a:noFill/>
              </a:ln>
              <a:effectLst/>
              <a:uLnTx/>
              <a:uFillTx/>
              <a:latin typeface="Arial" panose="020B0604020202020204" pitchFamily="34" charset="0"/>
            </a:endParaRPr>
          </a:p>
        </p:txBody>
      </p:sp>
      <p:sp>
        <p:nvSpPr>
          <p:cNvPr id="43" name="Rectangle 113">
            <a:extLst>
              <a:ext uri="{FF2B5EF4-FFF2-40B4-BE49-F238E27FC236}">
                <a16:creationId xmlns:a16="http://schemas.microsoft.com/office/drawing/2014/main" id="{A4931688-CE88-4C8A-9B52-0F1F78CCDB7B}"/>
              </a:ext>
            </a:extLst>
          </p:cNvPr>
          <p:cNvSpPr>
            <a:spLocks noChangeArrowheads="1"/>
          </p:cNvSpPr>
          <p:nvPr/>
        </p:nvSpPr>
        <p:spPr bwMode="auto">
          <a:xfrm>
            <a:off x="2622150" y="1792274"/>
            <a:ext cx="18915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effectLst/>
                <a:uLnTx/>
                <a:uFillTx/>
                <a:latin typeface="Arial" panose="020B0604020202020204" pitchFamily="34" charset="0"/>
              </a:rPr>
              <a:t>Lumbar Spine BMD</a:t>
            </a:r>
          </a:p>
        </p:txBody>
      </p:sp>
      <p:sp>
        <p:nvSpPr>
          <p:cNvPr id="44" name="Freeform 1140">
            <a:extLst>
              <a:ext uri="{FF2B5EF4-FFF2-40B4-BE49-F238E27FC236}">
                <a16:creationId xmlns:a16="http://schemas.microsoft.com/office/drawing/2014/main" id="{7F3B9BF2-71C2-4484-9A42-5FB291C2C816}"/>
              </a:ext>
            </a:extLst>
          </p:cNvPr>
          <p:cNvSpPr>
            <a:spLocks/>
          </p:cNvSpPr>
          <p:nvPr/>
        </p:nvSpPr>
        <p:spPr bwMode="auto">
          <a:xfrm>
            <a:off x="536824" y="5035519"/>
            <a:ext cx="20181" cy="11605"/>
          </a:xfrm>
          <a:custGeom>
            <a:avLst/>
            <a:gdLst>
              <a:gd name="T0" fmla="*/ 0 w 6"/>
              <a:gd name="T1" fmla="*/ 5 h 6"/>
              <a:gd name="T2" fmla="*/ 3 w 6"/>
              <a:gd name="T3" fmla="*/ 6 h 6"/>
              <a:gd name="T4" fmla="*/ 6 w 6"/>
              <a:gd name="T5" fmla="*/ 2 h 6"/>
              <a:gd name="T6" fmla="*/ 3 w 6"/>
              <a:gd name="T7" fmla="*/ 0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lnTo>
                  <a:pt x="3" y="6"/>
                </a:lnTo>
                <a:lnTo>
                  <a:pt x="6" y="2"/>
                </a:lnTo>
                <a:lnTo>
                  <a:pt x="3" y="0"/>
                </a:lnTo>
                <a:lnTo>
                  <a:pt x="0" y="5"/>
                </a:lnTo>
                <a:close/>
              </a:path>
            </a:pathLst>
          </a:cu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45" name="Freeform 1141">
            <a:extLst>
              <a:ext uri="{FF2B5EF4-FFF2-40B4-BE49-F238E27FC236}">
                <a16:creationId xmlns:a16="http://schemas.microsoft.com/office/drawing/2014/main" id="{72253996-B534-49C4-91A3-773D0F81CAD9}"/>
              </a:ext>
            </a:extLst>
          </p:cNvPr>
          <p:cNvSpPr>
            <a:spLocks/>
          </p:cNvSpPr>
          <p:nvPr/>
        </p:nvSpPr>
        <p:spPr bwMode="auto">
          <a:xfrm>
            <a:off x="536824" y="5035519"/>
            <a:ext cx="20181" cy="11605"/>
          </a:xfrm>
          <a:custGeom>
            <a:avLst/>
            <a:gdLst>
              <a:gd name="T0" fmla="*/ 0 w 6"/>
              <a:gd name="T1" fmla="*/ 5 h 6"/>
              <a:gd name="T2" fmla="*/ 3 w 6"/>
              <a:gd name="T3" fmla="*/ 6 h 6"/>
              <a:gd name="T4" fmla="*/ 6 w 6"/>
              <a:gd name="T5" fmla="*/ 2 h 6"/>
              <a:gd name="T6" fmla="*/ 3 w 6"/>
              <a:gd name="T7" fmla="*/ 0 h 6"/>
            </a:gdLst>
            <a:ahLst/>
            <a:cxnLst>
              <a:cxn ang="0">
                <a:pos x="T0" y="T1"/>
              </a:cxn>
              <a:cxn ang="0">
                <a:pos x="T2" y="T3"/>
              </a:cxn>
              <a:cxn ang="0">
                <a:pos x="T4" y="T5"/>
              </a:cxn>
              <a:cxn ang="0">
                <a:pos x="T6" y="T7"/>
              </a:cxn>
            </a:cxnLst>
            <a:rect l="0" t="0" r="r" b="b"/>
            <a:pathLst>
              <a:path w="6" h="6">
                <a:moveTo>
                  <a:pt x="0" y="5"/>
                </a:moveTo>
                <a:lnTo>
                  <a:pt x="3" y="6"/>
                </a:lnTo>
                <a:lnTo>
                  <a:pt x="6" y="2"/>
                </a:lnTo>
                <a:lnTo>
                  <a:pt x="3" y="0"/>
                </a:lnTo>
              </a:path>
            </a:pathLst>
          </a:cu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46" name="Freeform 1146">
            <a:extLst>
              <a:ext uri="{FF2B5EF4-FFF2-40B4-BE49-F238E27FC236}">
                <a16:creationId xmlns:a16="http://schemas.microsoft.com/office/drawing/2014/main" id="{AC8BDE31-2859-42B1-A20E-36AAD20F79D3}"/>
              </a:ext>
            </a:extLst>
          </p:cNvPr>
          <p:cNvSpPr>
            <a:spLocks/>
          </p:cNvSpPr>
          <p:nvPr/>
        </p:nvSpPr>
        <p:spPr bwMode="auto">
          <a:xfrm>
            <a:off x="516641" y="5006507"/>
            <a:ext cx="70638" cy="71562"/>
          </a:xfrm>
          <a:custGeom>
            <a:avLst/>
            <a:gdLst>
              <a:gd name="T0" fmla="*/ 14 w 14"/>
              <a:gd name="T1" fmla="*/ 13 h 25"/>
              <a:gd name="T2" fmla="*/ 10 w 14"/>
              <a:gd name="T3" fmla="*/ 2 h 25"/>
              <a:gd name="T4" fmla="*/ 4 w 14"/>
              <a:gd name="T5" fmla="*/ 2 h 25"/>
              <a:gd name="T6" fmla="*/ 0 w 14"/>
              <a:gd name="T7" fmla="*/ 13 h 25"/>
              <a:gd name="T8" fmla="*/ 4 w 14"/>
              <a:gd name="T9" fmla="*/ 23 h 25"/>
              <a:gd name="T10" fmla="*/ 10 w 14"/>
              <a:gd name="T11" fmla="*/ 23 h 25"/>
              <a:gd name="T12" fmla="*/ 14 w 14"/>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3"/>
                </a:moveTo>
                <a:cubicBezTo>
                  <a:pt x="14" y="8"/>
                  <a:pt x="12" y="4"/>
                  <a:pt x="10" y="2"/>
                </a:cubicBezTo>
                <a:cubicBezTo>
                  <a:pt x="8" y="0"/>
                  <a:pt x="6" y="0"/>
                  <a:pt x="4" y="2"/>
                </a:cubicBezTo>
                <a:cubicBezTo>
                  <a:pt x="2" y="4"/>
                  <a:pt x="0" y="8"/>
                  <a:pt x="0" y="13"/>
                </a:cubicBezTo>
                <a:cubicBezTo>
                  <a:pt x="0" y="17"/>
                  <a:pt x="2" y="21"/>
                  <a:pt x="4" y="23"/>
                </a:cubicBezTo>
                <a:cubicBezTo>
                  <a:pt x="6" y="25"/>
                  <a:pt x="8" y="25"/>
                  <a:pt x="10" y="23"/>
                </a:cubicBezTo>
                <a:cubicBezTo>
                  <a:pt x="12" y="21"/>
                  <a:pt x="14" y="17"/>
                  <a:pt x="14" y="13"/>
                </a:cubicBez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47" name="Freeform 1147">
            <a:extLst>
              <a:ext uri="{FF2B5EF4-FFF2-40B4-BE49-F238E27FC236}">
                <a16:creationId xmlns:a16="http://schemas.microsoft.com/office/drawing/2014/main" id="{7857BF36-144C-4305-8C20-9C5C67DDE5C2}"/>
              </a:ext>
            </a:extLst>
          </p:cNvPr>
          <p:cNvSpPr>
            <a:spLocks/>
          </p:cNvSpPr>
          <p:nvPr/>
        </p:nvSpPr>
        <p:spPr bwMode="auto">
          <a:xfrm>
            <a:off x="523543" y="5004573"/>
            <a:ext cx="77364" cy="77364"/>
          </a:xfrm>
          <a:custGeom>
            <a:avLst/>
            <a:gdLst>
              <a:gd name="T0" fmla="*/ 15 w 16"/>
              <a:gd name="T1" fmla="*/ 14 h 27"/>
              <a:gd name="T2" fmla="*/ 16 w 16"/>
              <a:gd name="T3" fmla="*/ 14 h 27"/>
              <a:gd name="T4" fmla="*/ 12 w 16"/>
              <a:gd name="T5" fmla="*/ 2 h 27"/>
              <a:gd name="T6" fmla="*/ 8 w 16"/>
              <a:gd name="T7" fmla="*/ 0 h 27"/>
              <a:gd name="T8" fmla="*/ 4 w 16"/>
              <a:gd name="T9" fmla="*/ 2 h 27"/>
              <a:gd name="T10" fmla="*/ 0 w 16"/>
              <a:gd name="T11" fmla="*/ 14 h 27"/>
              <a:gd name="T12" fmla="*/ 4 w 16"/>
              <a:gd name="T13" fmla="*/ 25 h 27"/>
              <a:gd name="T14" fmla="*/ 8 w 16"/>
              <a:gd name="T15" fmla="*/ 27 h 27"/>
              <a:gd name="T16" fmla="*/ 12 w 16"/>
              <a:gd name="T17" fmla="*/ 25 h 27"/>
              <a:gd name="T18" fmla="*/ 16 w 16"/>
              <a:gd name="T19" fmla="*/ 14 h 27"/>
              <a:gd name="T20" fmla="*/ 15 w 16"/>
              <a:gd name="T21" fmla="*/ 14 h 27"/>
              <a:gd name="T22" fmla="*/ 13 w 16"/>
              <a:gd name="T23" fmla="*/ 14 h 27"/>
              <a:gd name="T24" fmla="*/ 10 w 16"/>
              <a:gd name="T25" fmla="*/ 23 h 27"/>
              <a:gd name="T26" fmla="*/ 8 w 16"/>
              <a:gd name="T27" fmla="*/ 24 h 27"/>
              <a:gd name="T28" fmla="*/ 6 w 16"/>
              <a:gd name="T29" fmla="*/ 23 h 27"/>
              <a:gd name="T30" fmla="*/ 3 w 16"/>
              <a:gd name="T31" fmla="*/ 14 h 27"/>
              <a:gd name="T32" fmla="*/ 6 w 16"/>
              <a:gd name="T33" fmla="*/ 4 h 27"/>
              <a:gd name="T34" fmla="*/ 8 w 16"/>
              <a:gd name="T35" fmla="*/ 3 h 27"/>
              <a:gd name="T36" fmla="*/ 10 w 16"/>
              <a:gd name="T37" fmla="*/ 4 h 27"/>
              <a:gd name="T38" fmla="*/ 13 w 16"/>
              <a:gd name="T39" fmla="*/ 14 h 27"/>
              <a:gd name="T40" fmla="*/ 15 w 16"/>
              <a:gd name="T4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15" y="14"/>
                </a:moveTo>
                <a:cubicBezTo>
                  <a:pt x="16" y="14"/>
                  <a:pt x="16" y="14"/>
                  <a:pt x="16" y="14"/>
                </a:cubicBezTo>
                <a:cubicBezTo>
                  <a:pt x="16" y="9"/>
                  <a:pt x="15" y="5"/>
                  <a:pt x="12" y="2"/>
                </a:cubicBezTo>
                <a:cubicBezTo>
                  <a:pt x="11" y="1"/>
                  <a:pt x="10" y="0"/>
                  <a:pt x="8" y="0"/>
                </a:cubicBezTo>
                <a:cubicBezTo>
                  <a:pt x="6" y="0"/>
                  <a:pt x="5" y="1"/>
                  <a:pt x="4" y="2"/>
                </a:cubicBezTo>
                <a:cubicBezTo>
                  <a:pt x="1" y="5"/>
                  <a:pt x="0" y="9"/>
                  <a:pt x="0" y="14"/>
                </a:cubicBezTo>
                <a:cubicBezTo>
                  <a:pt x="0" y="18"/>
                  <a:pt x="1" y="23"/>
                  <a:pt x="4" y="25"/>
                </a:cubicBezTo>
                <a:cubicBezTo>
                  <a:pt x="5" y="26"/>
                  <a:pt x="6" y="27"/>
                  <a:pt x="8" y="27"/>
                </a:cubicBezTo>
                <a:cubicBezTo>
                  <a:pt x="10" y="27"/>
                  <a:pt x="11" y="26"/>
                  <a:pt x="12" y="25"/>
                </a:cubicBezTo>
                <a:cubicBezTo>
                  <a:pt x="15" y="23"/>
                  <a:pt x="16" y="18"/>
                  <a:pt x="16" y="14"/>
                </a:cubicBezTo>
                <a:cubicBezTo>
                  <a:pt x="15" y="14"/>
                  <a:pt x="15" y="14"/>
                  <a:pt x="15" y="14"/>
                </a:cubicBezTo>
                <a:cubicBezTo>
                  <a:pt x="13" y="14"/>
                  <a:pt x="13" y="14"/>
                  <a:pt x="13" y="14"/>
                </a:cubicBezTo>
                <a:cubicBezTo>
                  <a:pt x="13" y="18"/>
                  <a:pt x="12" y="21"/>
                  <a:pt x="10" y="23"/>
                </a:cubicBezTo>
                <a:cubicBezTo>
                  <a:pt x="10" y="24"/>
                  <a:pt x="9" y="24"/>
                  <a:pt x="8" y="24"/>
                </a:cubicBezTo>
                <a:cubicBezTo>
                  <a:pt x="7" y="24"/>
                  <a:pt x="7" y="24"/>
                  <a:pt x="6" y="23"/>
                </a:cubicBezTo>
                <a:cubicBezTo>
                  <a:pt x="4" y="21"/>
                  <a:pt x="3" y="18"/>
                  <a:pt x="3" y="14"/>
                </a:cubicBezTo>
                <a:cubicBezTo>
                  <a:pt x="3" y="10"/>
                  <a:pt x="4" y="6"/>
                  <a:pt x="6" y="4"/>
                </a:cubicBezTo>
                <a:cubicBezTo>
                  <a:pt x="7" y="3"/>
                  <a:pt x="7" y="3"/>
                  <a:pt x="8" y="3"/>
                </a:cubicBezTo>
                <a:cubicBezTo>
                  <a:pt x="9" y="3"/>
                  <a:pt x="9" y="3"/>
                  <a:pt x="10" y="4"/>
                </a:cubicBezTo>
                <a:cubicBezTo>
                  <a:pt x="12" y="6"/>
                  <a:pt x="13" y="10"/>
                  <a:pt x="13" y="14"/>
                </a:cubicBezTo>
                <a:lnTo>
                  <a:pt x="15" y="14"/>
                </a:ln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cxnSp>
        <p:nvCxnSpPr>
          <p:cNvPr id="48" name="Straight Connector 47">
            <a:extLst>
              <a:ext uri="{FF2B5EF4-FFF2-40B4-BE49-F238E27FC236}">
                <a16:creationId xmlns:a16="http://schemas.microsoft.com/office/drawing/2014/main" id="{48E62720-1F0E-42D1-9266-D660A2C8B5C0}"/>
              </a:ext>
            </a:extLst>
          </p:cNvPr>
          <p:cNvCxnSpPr/>
          <p:nvPr/>
        </p:nvCxnSpPr>
        <p:spPr bwMode="auto">
          <a:xfrm>
            <a:off x="472941" y="5043255"/>
            <a:ext cx="178533" cy="0"/>
          </a:xfrm>
          <a:prstGeom prst="line">
            <a:avLst/>
          </a:prstGeom>
          <a:solidFill>
            <a:srgbClr val="012A9D"/>
          </a:solidFill>
          <a:ln w="28575" cap="flat" cmpd="sng" algn="ctr">
            <a:solidFill>
              <a:srgbClr val="FFC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2477D48-AC55-4FEB-9186-55649ECE1647}"/>
              </a:ext>
            </a:extLst>
          </p:cNvPr>
          <p:cNvCxnSpPr/>
          <p:nvPr/>
        </p:nvCxnSpPr>
        <p:spPr bwMode="auto">
          <a:xfrm>
            <a:off x="472941" y="5221873"/>
            <a:ext cx="178533" cy="0"/>
          </a:xfrm>
          <a:prstGeom prst="line">
            <a:avLst/>
          </a:prstGeom>
          <a:solidFill>
            <a:srgbClr val="012A9D"/>
          </a:solidFill>
          <a:ln w="28575" cap="flat" cmpd="sng" algn="ctr">
            <a:solidFill>
              <a:schemeClr val="accent3"/>
            </a:solidFill>
            <a:prstDash val="solid"/>
            <a:round/>
            <a:headEnd type="none" w="med" len="med"/>
            <a:tailEnd type="none" w="med" len="med"/>
          </a:ln>
          <a:effectLst/>
        </p:spPr>
      </p:cxnSp>
      <p:sp>
        <p:nvSpPr>
          <p:cNvPr id="50" name="Freeform 1140">
            <a:extLst>
              <a:ext uri="{FF2B5EF4-FFF2-40B4-BE49-F238E27FC236}">
                <a16:creationId xmlns:a16="http://schemas.microsoft.com/office/drawing/2014/main" id="{B4CE974F-D579-41D1-AEF3-B4E07808BD3B}"/>
              </a:ext>
            </a:extLst>
          </p:cNvPr>
          <p:cNvSpPr>
            <a:spLocks/>
          </p:cNvSpPr>
          <p:nvPr/>
        </p:nvSpPr>
        <p:spPr bwMode="auto">
          <a:xfrm>
            <a:off x="541697" y="5214062"/>
            <a:ext cx="20181" cy="11605"/>
          </a:xfrm>
          <a:custGeom>
            <a:avLst/>
            <a:gdLst>
              <a:gd name="T0" fmla="*/ 0 w 6"/>
              <a:gd name="T1" fmla="*/ 5 h 6"/>
              <a:gd name="T2" fmla="*/ 3 w 6"/>
              <a:gd name="T3" fmla="*/ 6 h 6"/>
              <a:gd name="T4" fmla="*/ 6 w 6"/>
              <a:gd name="T5" fmla="*/ 2 h 6"/>
              <a:gd name="T6" fmla="*/ 3 w 6"/>
              <a:gd name="T7" fmla="*/ 0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lnTo>
                  <a:pt x="3" y="6"/>
                </a:lnTo>
                <a:lnTo>
                  <a:pt x="6" y="2"/>
                </a:lnTo>
                <a:lnTo>
                  <a:pt x="3" y="0"/>
                </a:lnTo>
                <a:lnTo>
                  <a:pt x="0" y="5"/>
                </a:lnTo>
                <a:close/>
              </a:path>
            </a:pathLst>
          </a:custGeom>
          <a:solidFill>
            <a:srgbClr val="70DAFF"/>
          </a:solidFill>
          <a:ln w="9525">
            <a:solidFill>
              <a:srgbClr val="70DA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51" name="Freeform 1141">
            <a:extLst>
              <a:ext uri="{FF2B5EF4-FFF2-40B4-BE49-F238E27FC236}">
                <a16:creationId xmlns:a16="http://schemas.microsoft.com/office/drawing/2014/main" id="{6617CE8A-BBF7-42BB-9741-23B371CF9F8E}"/>
              </a:ext>
            </a:extLst>
          </p:cNvPr>
          <p:cNvSpPr>
            <a:spLocks/>
          </p:cNvSpPr>
          <p:nvPr/>
        </p:nvSpPr>
        <p:spPr bwMode="auto">
          <a:xfrm>
            <a:off x="541697" y="5214062"/>
            <a:ext cx="20181" cy="11605"/>
          </a:xfrm>
          <a:custGeom>
            <a:avLst/>
            <a:gdLst>
              <a:gd name="T0" fmla="*/ 0 w 6"/>
              <a:gd name="T1" fmla="*/ 5 h 6"/>
              <a:gd name="T2" fmla="*/ 3 w 6"/>
              <a:gd name="T3" fmla="*/ 6 h 6"/>
              <a:gd name="T4" fmla="*/ 6 w 6"/>
              <a:gd name="T5" fmla="*/ 2 h 6"/>
              <a:gd name="T6" fmla="*/ 3 w 6"/>
              <a:gd name="T7" fmla="*/ 0 h 6"/>
            </a:gdLst>
            <a:ahLst/>
            <a:cxnLst>
              <a:cxn ang="0">
                <a:pos x="T0" y="T1"/>
              </a:cxn>
              <a:cxn ang="0">
                <a:pos x="T2" y="T3"/>
              </a:cxn>
              <a:cxn ang="0">
                <a:pos x="T4" y="T5"/>
              </a:cxn>
              <a:cxn ang="0">
                <a:pos x="T6" y="T7"/>
              </a:cxn>
            </a:cxnLst>
            <a:rect l="0" t="0" r="r" b="b"/>
            <a:pathLst>
              <a:path w="6" h="6">
                <a:moveTo>
                  <a:pt x="0" y="5"/>
                </a:moveTo>
                <a:lnTo>
                  <a:pt x="3" y="6"/>
                </a:lnTo>
                <a:lnTo>
                  <a:pt x="6" y="2"/>
                </a:lnTo>
                <a:lnTo>
                  <a:pt x="3" y="0"/>
                </a:lnTo>
              </a:path>
            </a:pathLst>
          </a:custGeom>
          <a:solidFill>
            <a:srgbClr val="70DAFF"/>
          </a:solidFill>
          <a:ln w="9525">
            <a:solidFill>
              <a:srgbClr val="70DA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52" name="Freeform 1146">
            <a:extLst>
              <a:ext uri="{FF2B5EF4-FFF2-40B4-BE49-F238E27FC236}">
                <a16:creationId xmlns:a16="http://schemas.microsoft.com/office/drawing/2014/main" id="{4231F9BC-CACE-4F5F-A5CC-EE454F22C20B}"/>
              </a:ext>
            </a:extLst>
          </p:cNvPr>
          <p:cNvSpPr>
            <a:spLocks/>
          </p:cNvSpPr>
          <p:nvPr/>
        </p:nvSpPr>
        <p:spPr bwMode="auto">
          <a:xfrm>
            <a:off x="521514" y="5185050"/>
            <a:ext cx="70638" cy="71562"/>
          </a:xfrm>
          <a:custGeom>
            <a:avLst/>
            <a:gdLst>
              <a:gd name="T0" fmla="*/ 14 w 14"/>
              <a:gd name="T1" fmla="*/ 13 h 25"/>
              <a:gd name="T2" fmla="*/ 10 w 14"/>
              <a:gd name="T3" fmla="*/ 2 h 25"/>
              <a:gd name="T4" fmla="*/ 4 w 14"/>
              <a:gd name="T5" fmla="*/ 2 h 25"/>
              <a:gd name="T6" fmla="*/ 0 w 14"/>
              <a:gd name="T7" fmla="*/ 13 h 25"/>
              <a:gd name="T8" fmla="*/ 4 w 14"/>
              <a:gd name="T9" fmla="*/ 23 h 25"/>
              <a:gd name="T10" fmla="*/ 10 w 14"/>
              <a:gd name="T11" fmla="*/ 23 h 25"/>
              <a:gd name="T12" fmla="*/ 14 w 14"/>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3"/>
                </a:moveTo>
                <a:cubicBezTo>
                  <a:pt x="14" y="8"/>
                  <a:pt x="12" y="4"/>
                  <a:pt x="10" y="2"/>
                </a:cubicBezTo>
                <a:cubicBezTo>
                  <a:pt x="8" y="0"/>
                  <a:pt x="6" y="0"/>
                  <a:pt x="4" y="2"/>
                </a:cubicBezTo>
                <a:cubicBezTo>
                  <a:pt x="2" y="4"/>
                  <a:pt x="0" y="8"/>
                  <a:pt x="0" y="13"/>
                </a:cubicBezTo>
                <a:cubicBezTo>
                  <a:pt x="0" y="17"/>
                  <a:pt x="2" y="21"/>
                  <a:pt x="4" y="23"/>
                </a:cubicBezTo>
                <a:cubicBezTo>
                  <a:pt x="6" y="25"/>
                  <a:pt x="8" y="25"/>
                  <a:pt x="10" y="23"/>
                </a:cubicBezTo>
                <a:cubicBezTo>
                  <a:pt x="12" y="21"/>
                  <a:pt x="14" y="17"/>
                  <a:pt x="14" y="13"/>
                </a:cubicBezTo>
                <a:close/>
              </a:path>
            </a:pathLst>
          </a:custGeom>
          <a:solidFill>
            <a:srgbClr val="70DAFF"/>
          </a:solidFill>
          <a:ln>
            <a:solidFill>
              <a:srgbClr val="70DA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53" name="Freeform 1147">
            <a:extLst>
              <a:ext uri="{FF2B5EF4-FFF2-40B4-BE49-F238E27FC236}">
                <a16:creationId xmlns:a16="http://schemas.microsoft.com/office/drawing/2014/main" id="{DAD74454-9F00-4046-BA17-1E888E6160AE}"/>
              </a:ext>
            </a:extLst>
          </p:cNvPr>
          <p:cNvSpPr>
            <a:spLocks/>
          </p:cNvSpPr>
          <p:nvPr/>
        </p:nvSpPr>
        <p:spPr bwMode="auto">
          <a:xfrm>
            <a:off x="523549" y="5183122"/>
            <a:ext cx="77365" cy="77364"/>
          </a:xfrm>
          <a:prstGeom prst="rect">
            <a:avLst/>
          </a:pr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54" name="Rectangle 53">
            <a:extLst>
              <a:ext uri="{FF2B5EF4-FFF2-40B4-BE49-F238E27FC236}">
                <a16:creationId xmlns:a16="http://schemas.microsoft.com/office/drawing/2014/main" id="{06F8AB4C-BDB8-4A9E-8952-EBD577767585}"/>
              </a:ext>
            </a:extLst>
          </p:cNvPr>
          <p:cNvSpPr/>
          <p:nvPr/>
        </p:nvSpPr>
        <p:spPr bwMode="auto">
          <a:xfrm>
            <a:off x="369641" y="1941922"/>
            <a:ext cx="5878759" cy="342508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a:ln>
                <a:noFill/>
              </a:ln>
              <a:effectLst/>
              <a:latin typeface="Arial" charset="0"/>
            </a:endParaRPr>
          </a:p>
        </p:txBody>
      </p:sp>
      <p:graphicFrame>
        <p:nvGraphicFramePr>
          <p:cNvPr id="55" name="Chart 54">
            <a:extLst>
              <a:ext uri="{FF2B5EF4-FFF2-40B4-BE49-F238E27FC236}">
                <a16:creationId xmlns:a16="http://schemas.microsoft.com/office/drawing/2014/main" id="{E3543B0B-A58D-4C96-AE88-4B6F80A8A18E}"/>
              </a:ext>
            </a:extLst>
          </p:cNvPr>
          <p:cNvGraphicFramePr/>
          <p:nvPr>
            <p:extLst>
              <p:ext uri="{D42A27DB-BD31-4B8C-83A1-F6EECF244321}">
                <p14:modId xmlns:p14="http://schemas.microsoft.com/office/powerpoint/2010/main" val="657465546"/>
              </p:ext>
            </p:extLst>
          </p:nvPr>
        </p:nvGraphicFramePr>
        <p:xfrm>
          <a:off x="6424480" y="2499959"/>
          <a:ext cx="2654794" cy="19995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a:extLst>
              <a:ext uri="{FF2B5EF4-FFF2-40B4-BE49-F238E27FC236}">
                <a16:creationId xmlns:a16="http://schemas.microsoft.com/office/drawing/2014/main" id="{153BF2B8-7454-468B-9D78-EE98480BD046}"/>
              </a:ext>
            </a:extLst>
          </p:cNvPr>
          <p:cNvGraphicFramePr/>
          <p:nvPr>
            <p:extLst>
              <p:ext uri="{D42A27DB-BD31-4B8C-83A1-F6EECF244321}">
                <p14:modId xmlns:p14="http://schemas.microsoft.com/office/powerpoint/2010/main" val="579116623"/>
              </p:ext>
            </p:extLst>
          </p:nvPr>
        </p:nvGraphicFramePr>
        <p:xfrm>
          <a:off x="9091480" y="2499959"/>
          <a:ext cx="2654794" cy="1999557"/>
        </p:xfrm>
        <a:graphic>
          <a:graphicData uri="http://schemas.openxmlformats.org/drawingml/2006/chart">
            <c:chart xmlns:c="http://schemas.openxmlformats.org/drawingml/2006/chart" xmlns:r="http://schemas.openxmlformats.org/officeDocument/2006/relationships" r:id="rId6"/>
          </a:graphicData>
        </a:graphic>
      </p:graphicFrame>
      <p:sp>
        <p:nvSpPr>
          <p:cNvPr id="57" name="Freeform 1357">
            <a:extLst>
              <a:ext uri="{FF2B5EF4-FFF2-40B4-BE49-F238E27FC236}">
                <a16:creationId xmlns:a16="http://schemas.microsoft.com/office/drawing/2014/main" id="{542B04D7-2CF7-4FF2-ACFE-48341D2AA339}"/>
              </a:ext>
            </a:extLst>
          </p:cNvPr>
          <p:cNvSpPr>
            <a:spLocks/>
          </p:cNvSpPr>
          <p:nvPr/>
        </p:nvSpPr>
        <p:spPr bwMode="auto">
          <a:xfrm>
            <a:off x="9010590" y="2649047"/>
            <a:ext cx="7703" cy="1729169"/>
          </a:xfrm>
          <a:custGeom>
            <a:avLst/>
            <a:gdLst>
              <a:gd name="T0" fmla="*/ 5 w 5"/>
              <a:gd name="T1" fmla="*/ 1089 h 1089"/>
              <a:gd name="T2" fmla="*/ 5 w 5"/>
              <a:gd name="T3" fmla="*/ 0 h 1089"/>
              <a:gd name="T4" fmla="*/ 0 w 5"/>
              <a:gd name="T5" fmla="*/ 0 h 1089"/>
              <a:gd name="T6" fmla="*/ 0 w 5"/>
              <a:gd name="T7" fmla="*/ 1089 h 1089"/>
            </a:gdLst>
            <a:ahLst/>
            <a:cxnLst>
              <a:cxn ang="0">
                <a:pos x="T0" y="T1"/>
              </a:cxn>
              <a:cxn ang="0">
                <a:pos x="T2" y="T3"/>
              </a:cxn>
              <a:cxn ang="0">
                <a:pos x="T4" y="T5"/>
              </a:cxn>
              <a:cxn ang="0">
                <a:pos x="T6" y="T7"/>
              </a:cxn>
            </a:cxnLst>
            <a:rect l="0" t="0" r="r" b="b"/>
            <a:pathLst>
              <a:path w="5" h="1089">
                <a:moveTo>
                  <a:pt x="5" y="1089"/>
                </a:moveTo>
                <a:lnTo>
                  <a:pt x="5" y="0"/>
                </a:lnTo>
                <a:lnTo>
                  <a:pt x="0" y="0"/>
                </a:lnTo>
                <a:lnTo>
                  <a:pt x="0" y="10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endParaRPr>
          </a:p>
        </p:txBody>
      </p:sp>
      <p:sp>
        <p:nvSpPr>
          <p:cNvPr id="58" name="Rectangle 1190">
            <a:extLst>
              <a:ext uri="{FF2B5EF4-FFF2-40B4-BE49-F238E27FC236}">
                <a16:creationId xmlns:a16="http://schemas.microsoft.com/office/drawing/2014/main" id="{56048DFA-3950-4B3A-94BF-041A80C4156C}"/>
              </a:ext>
            </a:extLst>
          </p:cNvPr>
          <p:cNvSpPr>
            <a:spLocks noChangeArrowheads="1"/>
          </p:cNvSpPr>
          <p:nvPr/>
        </p:nvSpPr>
        <p:spPr bwMode="auto">
          <a:xfrm>
            <a:off x="11496583" y="262772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effectLst/>
                <a:uLnTx/>
                <a:uFillTx/>
                <a:latin typeface="Arial" panose="020B0604020202020204" pitchFamily="34" charset="0"/>
              </a:rPr>
              <a:t>‡</a:t>
            </a:r>
            <a:endParaRPr kumimoji="0" lang="en-US" altLang="en-US" sz="1400" b="1" i="0" u="none" strike="noStrike" kern="0" cap="none" spc="0" normalizeH="0" baseline="0" noProof="0" dirty="0">
              <a:ln>
                <a:noFill/>
              </a:ln>
              <a:effectLst/>
              <a:uLnTx/>
              <a:uFillTx/>
              <a:latin typeface="Arial" panose="020B0604020202020204" pitchFamily="34" charset="0"/>
            </a:endParaRPr>
          </a:p>
        </p:txBody>
      </p:sp>
      <p:sp>
        <p:nvSpPr>
          <p:cNvPr id="59" name="Rectangle 1362">
            <a:extLst>
              <a:ext uri="{FF2B5EF4-FFF2-40B4-BE49-F238E27FC236}">
                <a16:creationId xmlns:a16="http://schemas.microsoft.com/office/drawing/2014/main" id="{3F7EE33D-60E4-4779-B172-86F46913AA0E}"/>
              </a:ext>
            </a:extLst>
          </p:cNvPr>
          <p:cNvSpPr>
            <a:spLocks noChangeArrowheads="1"/>
          </p:cNvSpPr>
          <p:nvPr/>
        </p:nvSpPr>
        <p:spPr bwMode="auto">
          <a:xfrm>
            <a:off x="8829583" y="2703922"/>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effectLst/>
                <a:uLnTx/>
                <a:uFillTx/>
                <a:latin typeface="Arial" panose="020B0604020202020204" pitchFamily="34" charset="0"/>
              </a:rPr>
              <a:t>‡</a:t>
            </a:r>
            <a:endParaRPr kumimoji="0" lang="en-US" altLang="en-US" sz="1400" b="1" i="0" u="none" strike="noStrike" kern="0" cap="none" spc="0" normalizeH="0" baseline="0" noProof="0" dirty="0">
              <a:ln>
                <a:noFill/>
              </a:ln>
              <a:effectLst/>
              <a:uLnTx/>
              <a:uFillTx/>
              <a:latin typeface="Arial" panose="020B0604020202020204" pitchFamily="34" charset="0"/>
            </a:endParaRPr>
          </a:p>
        </p:txBody>
      </p:sp>
      <p:sp>
        <p:nvSpPr>
          <p:cNvPr id="60" name="Rectangle 1163">
            <a:extLst>
              <a:ext uri="{FF2B5EF4-FFF2-40B4-BE49-F238E27FC236}">
                <a16:creationId xmlns:a16="http://schemas.microsoft.com/office/drawing/2014/main" id="{46C73528-90BA-48CB-96E9-0317F213F5DF}"/>
              </a:ext>
            </a:extLst>
          </p:cNvPr>
          <p:cNvSpPr>
            <a:spLocks noChangeArrowheads="1"/>
          </p:cNvSpPr>
          <p:nvPr/>
        </p:nvSpPr>
        <p:spPr bwMode="auto">
          <a:xfrm>
            <a:off x="9574626" y="44694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0</a:t>
            </a:r>
          </a:p>
        </p:txBody>
      </p:sp>
      <p:sp>
        <p:nvSpPr>
          <p:cNvPr id="61" name="Rectangle 1163">
            <a:extLst>
              <a:ext uri="{FF2B5EF4-FFF2-40B4-BE49-F238E27FC236}">
                <a16:creationId xmlns:a16="http://schemas.microsoft.com/office/drawing/2014/main" id="{CC04AFC4-2773-414C-9804-E93557AB251B}"/>
              </a:ext>
            </a:extLst>
          </p:cNvPr>
          <p:cNvSpPr>
            <a:spLocks noChangeArrowheads="1"/>
          </p:cNvSpPr>
          <p:nvPr/>
        </p:nvSpPr>
        <p:spPr bwMode="auto">
          <a:xfrm>
            <a:off x="10554929" y="44694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6</a:t>
            </a:r>
          </a:p>
        </p:txBody>
      </p:sp>
      <p:sp>
        <p:nvSpPr>
          <p:cNvPr id="62" name="Rectangle 1163">
            <a:extLst>
              <a:ext uri="{FF2B5EF4-FFF2-40B4-BE49-F238E27FC236}">
                <a16:creationId xmlns:a16="http://schemas.microsoft.com/office/drawing/2014/main" id="{D6D40C4E-3D45-4329-9C48-B06DAE12211A}"/>
              </a:ext>
            </a:extLst>
          </p:cNvPr>
          <p:cNvSpPr>
            <a:spLocks noChangeArrowheads="1"/>
          </p:cNvSpPr>
          <p:nvPr/>
        </p:nvSpPr>
        <p:spPr bwMode="auto">
          <a:xfrm>
            <a:off x="6901688" y="44694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1200" b="1" kern="0" dirty="0"/>
              <a:t>0</a:t>
            </a:r>
            <a:endParaRPr kumimoji="0" lang="en-US" altLang="en-US" sz="1200" b="1" i="0" u="none" strike="noStrike" kern="0" cap="none" spc="0" normalizeH="0" baseline="0" noProof="0" dirty="0">
              <a:ln>
                <a:noFill/>
              </a:ln>
              <a:effectLst/>
              <a:uLnTx/>
              <a:uFillTx/>
            </a:endParaRPr>
          </a:p>
        </p:txBody>
      </p:sp>
      <p:sp>
        <p:nvSpPr>
          <p:cNvPr id="63" name="Rectangle 1163">
            <a:extLst>
              <a:ext uri="{FF2B5EF4-FFF2-40B4-BE49-F238E27FC236}">
                <a16:creationId xmlns:a16="http://schemas.microsoft.com/office/drawing/2014/main" id="{6F4260A1-EB49-4A06-9FBA-611E9C531A0B}"/>
              </a:ext>
            </a:extLst>
          </p:cNvPr>
          <p:cNvSpPr>
            <a:spLocks noChangeArrowheads="1"/>
          </p:cNvSpPr>
          <p:nvPr/>
        </p:nvSpPr>
        <p:spPr bwMode="auto">
          <a:xfrm>
            <a:off x="7886887" y="44694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6</a:t>
            </a:r>
          </a:p>
        </p:txBody>
      </p:sp>
      <p:sp>
        <p:nvSpPr>
          <p:cNvPr id="64" name="Rectangle 1163">
            <a:extLst>
              <a:ext uri="{FF2B5EF4-FFF2-40B4-BE49-F238E27FC236}">
                <a16:creationId xmlns:a16="http://schemas.microsoft.com/office/drawing/2014/main" id="{EDA55365-4330-47B2-9E43-086840939469}"/>
              </a:ext>
            </a:extLst>
          </p:cNvPr>
          <p:cNvSpPr>
            <a:spLocks noChangeArrowheads="1"/>
          </p:cNvSpPr>
          <p:nvPr/>
        </p:nvSpPr>
        <p:spPr bwMode="auto">
          <a:xfrm>
            <a:off x="8810461" y="446942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12</a:t>
            </a:r>
          </a:p>
        </p:txBody>
      </p:sp>
      <p:cxnSp>
        <p:nvCxnSpPr>
          <p:cNvPr id="65" name="Straight Connector 64">
            <a:extLst>
              <a:ext uri="{FF2B5EF4-FFF2-40B4-BE49-F238E27FC236}">
                <a16:creationId xmlns:a16="http://schemas.microsoft.com/office/drawing/2014/main" id="{02EAAC45-D549-4514-83DA-E48F7F4EF008}"/>
              </a:ext>
            </a:extLst>
          </p:cNvPr>
          <p:cNvCxnSpPr/>
          <p:nvPr/>
        </p:nvCxnSpPr>
        <p:spPr bwMode="auto">
          <a:xfrm>
            <a:off x="10596412"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4DB4D10-F17E-4A91-AB57-568A58E15CBC}"/>
              </a:ext>
            </a:extLst>
          </p:cNvPr>
          <p:cNvCxnSpPr/>
          <p:nvPr/>
        </p:nvCxnSpPr>
        <p:spPr bwMode="auto">
          <a:xfrm>
            <a:off x="9612822"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sp>
        <p:nvSpPr>
          <p:cNvPr id="67" name="Rectangle 123">
            <a:extLst>
              <a:ext uri="{FF2B5EF4-FFF2-40B4-BE49-F238E27FC236}">
                <a16:creationId xmlns:a16="http://schemas.microsoft.com/office/drawing/2014/main" id="{63605FBE-5630-4A69-82A0-FB25F7F9D830}"/>
              </a:ext>
            </a:extLst>
          </p:cNvPr>
          <p:cNvSpPr>
            <a:spLocks noChangeArrowheads="1"/>
          </p:cNvSpPr>
          <p:nvPr/>
        </p:nvSpPr>
        <p:spPr bwMode="auto">
          <a:xfrm>
            <a:off x="10129138" y="4675608"/>
            <a:ext cx="9345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Study Month</a:t>
            </a:r>
          </a:p>
        </p:txBody>
      </p:sp>
      <p:sp>
        <p:nvSpPr>
          <p:cNvPr id="68" name="Rectangle 123">
            <a:extLst>
              <a:ext uri="{FF2B5EF4-FFF2-40B4-BE49-F238E27FC236}">
                <a16:creationId xmlns:a16="http://schemas.microsoft.com/office/drawing/2014/main" id="{0A0AB613-6769-4401-A307-67FEA0043560}"/>
              </a:ext>
            </a:extLst>
          </p:cNvPr>
          <p:cNvSpPr>
            <a:spLocks noChangeArrowheads="1"/>
          </p:cNvSpPr>
          <p:nvPr/>
        </p:nvSpPr>
        <p:spPr bwMode="auto">
          <a:xfrm>
            <a:off x="7461095" y="4675608"/>
            <a:ext cx="9345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Study Month</a:t>
            </a:r>
          </a:p>
        </p:txBody>
      </p:sp>
      <p:cxnSp>
        <p:nvCxnSpPr>
          <p:cNvPr id="69" name="Straight Connector 68">
            <a:extLst>
              <a:ext uri="{FF2B5EF4-FFF2-40B4-BE49-F238E27FC236}">
                <a16:creationId xmlns:a16="http://schemas.microsoft.com/office/drawing/2014/main" id="{5EF9D375-8613-4BCF-8E20-02893472F14A}"/>
              </a:ext>
            </a:extLst>
          </p:cNvPr>
          <p:cNvCxnSpPr/>
          <p:nvPr/>
        </p:nvCxnSpPr>
        <p:spPr bwMode="auto">
          <a:xfrm>
            <a:off x="7928370"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AF800FE-97EE-4230-8A21-3A7265D83A15}"/>
              </a:ext>
            </a:extLst>
          </p:cNvPr>
          <p:cNvCxnSpPr/>
          <p:nvPr/>
        </p:nvCxnSpPr>
        <p:spPr bwMode="auto">
          <a:xfrm>
            <a:off x="6943695"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6D0B970C-734A-4E79-8C45-FEBB298BFB50}"/>
              </a:ext>
            </a:extLst>
          </p:cNvPr>
          <p:cNvCxnSpPr/>
          <p:nvPr/>
        </p:nvCxnSpPr>
        <p:spPr bwMode="auto">
          <a:xfrm>
            <a:off x="8893427"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sp>
        <p:nvSpPr>
          <p:cNvPr id="72" name="Rectangle 1163">
            <a:extLst>
              <a:ext uri="{FF2B5EF4-FFF2-40B4-BE49-F238E27FC236}">
                <a16:creationId xmlns:a16="http://schemas.microsoft.com/office/drawing/2014/main" id="{1295ED97-AFAE-4047-A441-5098DA0EDAEE}"/>
              </a:ext>
            </a:extLst>
          </p:cNvPr>
          <p:cNvSpPr>
            <a:spLocks noChangeArrowheads="1"/>
          </p:cNvSpPr>
          <p:nvPr/>
        </p:nvSpPr>
        <p:spPr bwMode="auto">
          <a:xfrm>
            <a:off x="11488920" y="446942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12</a:t>
            </a:r>
          </a:p>
        </p:txBody>
      </p:sp>
      <p:cxnSp>
        <p:nvCxnSpPr>
          <p:cNvPr id="73" name="Straight Connector 72">
            <a:extLst>
              <a:ext uri="{FF2B5EF4-FFF2-40B4-BE49-F238E27FC236}">
                <a16:creationId xmlns:a16="http://schemas.microsoft.com/office/drawing/2014/main" id="{7892D0DA-ED06-498F-8C09-34F52A3F6B4D}"/>
              </a:ext>
            </a:extLst>
          </p:cNvPr>
          <p:cNvCxnSpPr/>
          <p:nvPr/>
        </p:nvCxnSpPr>
        <p:spPr bwMode="auto">
          <a:xfrm>
            <a:off x="11571886" y="4351605"/>
            <a:ext cx="0" cy="60973"/>
          </a:xfrm>
          <a:prstGeom prst="line">
            <a:avLst/>
          </a:prstGeom>
          <a:solidFill>
            <a:srgbClr val="012A9D"/>
          </a:solidFill>
          <a:ln w="9525" cap="flat" cmpd="sng" algn="ctr">
            <a:solidFill>
              <a:srgbClr val="FFFFFF"/>
            </a:solidFill>
            <a:prstDash val="solid"/>
            <a:round/>
            <a:headEnd type="none" w="med" len="med"/>
            <a:tailEnd type="none" w="med" len="med"/>
          </a:ln>
          <a:effectLst/>
        </p:spPr>
      </p:cxnSp>
      <p:sp>
        <p:nvSpPr>
          <p:cNvPr id="74" name="Rectangle 261">
            <a:extLst>
              <a:ext uri="{FF2B5EF4-FFF2-40B4-BE49-F238E27FC236}">
                <a16:creationId xmlns:a16="http://schemas.microsoft.com/office/drawing/2014/main" id="{113CAA74-D3C8-4CCE-B4CF-CD53414E4A77}"/>
              </a:ext>
            </a:extLst>
          </p:cNvPr>
          <p:cNvSpPr>
            <a:spLocks noChangeArrowheads="1"/>
          </p:cNvSpPr>
          <p:nvPr/>
        </p:nvSpPr>
        <p:spPr bwMode="auto">
          <a:xfrm>
            <a:off x="11461438" y="497614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215</a:t>
            </a:r>
          </a:p>
        </p:txBody>
      </p:sp>
      <p:sp>
        <p:nvSpPr>
          <p:cNvPr id="75" name="Rectangle 261">
            <a:extLst>
              <a:ext uri="{FF2B5EF4-FFF2-40B4-BE49-F238E27FC236}">
                <a16:creationId xmlns:a16="http://schemas.microsoft.com/office/drawing/2014/main" id="{93F2ADC1-4ACE-4959-93BF-4A8BF1D02A2A}"/>
              </a:ext>
            </a:extLst>
          </p:cNvPr>
          <p:cNvSpPr>
            <a:spLocks noChangeArrowheads="1"/>
          </p:cNvSpPr>
          <p:nvPr/>
        </p:nvSpPr>
        <p:spPr bwMode="auto">
          <a:xfrm>
            <a:off x="11461438" y="514759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217</a:t>
            </a:r>
          </a:p>
        </p:txBody>
      </p:sp>
      <p:sp>
        <p:nvSpPr>
          <p:cNvPr id="76" name="Rectangle 261">
            <a:extLst>
              <a:ext uri="{FF2B5EF4-FFF2-40B4-BE49-F238E27FC236}">
                <a16:creationId xmlns:a16="http://schemas.microsoft.com/office/drawing/2014/main" id="{25050D4F-FC20-4C58-B94B-C7E1FB50F2DD}"/>
              </a:ext>
            </a:extLst>
          </p:cNvPr>
          <p:cNvSpPr>
            <a:spLocks noChangeArrowheads="1"/>
          </p:cNvSpPr>
          <p:nvPr/>
        </p:nvSpPr>
        <p:spPr bwMode="auto">
          <a:xfrm>
            <a:off x="8782979" y="497614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128</a:t>
            </a:r>
          </a:p>
        </p:txBody>
      </p:sp>
      <p:sp>
        <p:nvSpPr>
          <p:cNvPr id="77" name="Rectangle 261">
            <a:extLst>
              <a:ext uri="{FF2B5EF4-FFF2-40B4-BE49-F238E27FC236}">
                <a16:creationId xmlns:a16="http://schemas.microsoft.com/office/drawing/2014/main" id="{1B7DF104-4C4B-4482-9BB9-3056CE0D6CAD}"/>
              </a:ext>
            </a:extLst>
          </p:cNvPr>
          <p:cNvSpPr>
            <a:spLocks noChangeArrowheads="1"/>
          </p:cNvSpPr>
          <p:nvPr/>
        </p:nvSpPr>
        <p:spPr bwMode="auto">
          <a:xfrm>
            <a:off x="8782979" y="514759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119</a:t>
            </a:r>
          </a:p>
        </p:txBody>
      </p:sp>
      <p:sp>
        <p:nvSpPr>
          <p:cNvPr id="78" name="Rectangle 123">
            <a:extLst>
              <a:ext uri="{FF2B5EF4-FFF2-40B4-BE49-F238E27FC236}">
                <a16:creationId xmlns:a16="http://schemas.microsoft.com/office/drawing/2014/main" id="{A07DD1FD-0973-4F94-A294-9FA952BEF55B}"/>
              </a:ext>
            </a:extLst>
          </p:cNvPr>
          <p:cNvSpPr>
            <a:spLocks noChangeArrowheads="1"/>
          </p:cNvSpPr>
          <p:nvPr/>
        </p:nvSpPr>
        <p:spPr bwMode="auto">
          <a:xfrm>
            <a:off x="9907147" y="2260441"/>
            <a:ext cx="10724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GC-continuing</a:t>
            </a:r>
          </a:p>
        </p:txBody>
      </p:sp>
      <p:sp>
        <p:nvSpPr>
          <p:cNvPr id="79" name="Rectangle 240">
            <a:extLst>
              <a:ext uri="{FF2B5EF4-FFF2-40B4-BE49-F238E27FC236}">
                <a16:creationId xmlns:a16="http://schemas.microsoft.com/office/drawing/2014/main" id="{EF657830-128F-4E11-A2E4-898EA57319EC}"/>
              </a:ext>
            </a:extLst>
          </p:cNvPr>
          <p:cNvSpPr>
            <a:spLocks noChangeArrowheads="1"/>
          </p:cNvSpPr>
          <p:nvPr/>
        </p:nvSpPr>
        <p:spPr bwMode="auto">
          <a:xfrm>
            <a:off x="7400860" y="2260441"/>
            <a:ext cx="92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rPr>
              <a:t>GC-initiating</a:t>
            </a:r>
          </a:p>
        </p:txBody>
      </p:sp>
      <p:sp>
        <p:nvSpPr>
          <p:cNvPr id="80" name="Rectangle 113">
            <a:extLst>
              <a:ext uri="{FF2B5EF4-FFF2-40B4-BE49-F238E27FC236}">
                <a16:creationId xmlns:a16="http://schemas.microsoft.com/office/drawing/2014/main" id="{05AD0E88-45E2-4AD3-B652-BBE07BEBA79A}"/>
              </a:ext>
            </a:extLst>
          </p:cNvPr>
          <p:cNvSpPr>
            <a:spLocks noChangeArrowheads="1"/>
          </p:cNvSpPr>
          <p:nvPr/>
        </p:nvSpPr>
        <p:spPr bwMode="auto">
          <a:xfrm>
            <a:off x="8424710" y="1756060"/>
            <a:ext cx="14026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effectLst/>
                <a:uLnTx/>
                <a:uFillTx/>
                <a:latin typeface="Arial" panose="020B0604020202020204" pitchFamily="34" charset="0"/>
              </a:rPr>
              <a:t>Total Hip BMD</a:t>
            </a:r>
          </a:p>
        </p:txBody>
      </p:sp>
      <p:sp>
        <p:nvSpPr>
          <p:cNvPr id="81" name="Rectangle 80">
            <a:extLst>
              <a:ext uri="{FF2B5EF4-FFF2-40B4-BE49-F238E27FC236}">
                <a16:creationId xmlns:a16="http://schemas.microsoft.com/office/drawing/2014/main" id="{60966A0D-5955-4DB0-A5AF-CBE4682D4452}"/>
              </a:ext>
            </a:extLst>
          </p:cNvPr>
          <p:cNvSpPr/>
          <p:nvPr/>
        </p:nvSpPr>
        <p:spPr bwMode="auto">
          <a:xfrm>
            <a:off x="6400800" y="1941922"/>
            <a:ext cx="5433880" cy="342508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a:ln>
                <a:noFill/>
              </a:ln>
              <a:effectLst/>
              <a:latin typeface="Arial" charset="0"/>
            </a:endParaRPr>
          </a:p>
        </p:txBody>
      </p:sp>
      <p:sp>
        <p:nvSpPr>
          <p:cNvPr id="82" name="Rectangle 263">
            <a:extLst>
              <a:ext uri="{FF2B5EF4-FFF2-40B4-BE49-F238E27FC236}">
                <a16:creationId xmlns:a16="http://schemas.microsoft.com/office/drawing/2014/main" id="{ED699636-FA9E-4FC7-9574-B056748D5118}"/>
              </a:ext>
            </a:extLst>
          </p:cNvPr>
          <p:cNvSpPr>
            <a:spLocks noChangeArrowheads="1"/>
          </p:cNvSpPr>
          <p:nvPr/>
        </p:nvSpPr>
        <p:spPr bwMode="auto">
          <a:xfrm>
            <a:off x="6742823" y="4949702"/>
            <a:ext cx="1043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Risedronate n=</a:t>
            </a:r>
          </a:p>
        </p:txBody>
      </p:sp>
      <p:sp>
        <p:nvSpPr>
          <p:cNvPr id="83" name="Rectangle 263">
            <a:extLst>
              <a:ext uri="{FF2B5EF4-FFF2-40B4-BE49-F238E27FC236}">
                <a16:creationId xmlns:a16="http://schemas.microsoft.com/office/drawing/2014/main" id="{A563CB7E-9841-489F-8942-9F3053E0CBEE}"/>
              </a:ext>
            </a:extLst>
          </p:cNvPr>
          <p:cNvSpPr>
            <a:spLocks noChangeArrowheads="1"/>
          </p:cNvSpPr>
          <p:nvPr/>
        </p:nvSpPr>
        <p:spPr bwMode="auto">
          <a:xfrm>
            <a:off x="6751916" y="5117043"/>
            <a:ext cx="1043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effectLst/>
                <a:uLnTx/>
                <a:uFillTx/>
                <a:latin typeface="Arial" panose="020B0604020202020204" pitchFamily="34" charset="0"/>
              </a:rPr>
              <a:t>Denosumab n=</a:t>
            </a:r>
          </a:p>
        </p:txBody>
      </p:sp>
      <p:sp>
        <p:nvSpPr>
          <p:cNvPr id="84" name="Freeform 1140">
            <a:extLst>
              <a:ext uri="{FF2B5EF4-FFF2-40B4-BE49-F238E27FC236}">
                <a16:creationId xmlns:a16="http://schemas.microsoft.com/office/drawing/2014/main" id="{C3449ECC-D89E-4765-A3CF-B8C1A1C6B070}"/>
              </a:ext>
            </a:extLst>
          </p:cNvPr>
          <p:cNvSpPr>
            <a:spLocks/>
          </p:cNvSpPr>
          <p:nvPr/>
        </p:nvSpPr>
        <p:spPr bwMode="auto">
          <a:xfrm>
            <a:off x="6575674" y="5035519"/>
            <a:ext cx="20181" cy="11605"/>
          </a:xfrm>
          <a:custGeom>
            <a:avLst/>
            <a:gdLst>
              <a:gd name="T0" fmla="*/ 0 w 6"/>
              <a:gd name="T1" fmla="*/ 5 h 6"/>
              <a:gd name="T2" fmla="*/ 3 w 6"/>
              <a:gd name="T3" fmla="*/ 6 h 6"/>
              <a:gd name="T4" fmla="*/ 6 w 6"/>
              <a:gd name="T5" fmla="*/ 2 h 6"/>
              <a:gd name="T6" fmla="*/ 3 w 6"/>
              <a:gd name="T7" fmla="*/ 0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lnTo>
                  <a:pt x="3" y="6"/>
                </a:lnTo>
                <a:lnTo>
                  <a:pt x="6" y="2"/>
                </a:lnTo>
                <a:lnTo>
                  <a:pt x="3" y="0"/>
                </a:lnTo>
                <a:lnTo>
                  <a:pt x="0" y="5"/>
                </a:lnTo>
                <a:close/>
              </a:path>
            </a:pathLst>
          </a:cu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85" name="Freeform 1141">
            <a:extLst>
              <a:ext uri="{FF2B5EF4-FFF2-40B4-BE49-F238E27FC236}">
                <a16:creationId xmlns:a16="http://schemas.microsoft.com/office/drawing/2014/main" id="{D343A414-805D-4AD9-A291-463E65CC3A0C}"/>
              </a:ext>
            </a:extLst>
          </p:cNvPr>
          <p:cNvSpPr>
            <a:spLocks/>
          </p:cNvSpPr>
          <p:nvPr/>
        </p:nvSpPr>
        <p:spPr bwMode="auto">
          <a:xfrm>
            <a:off x="6575674" y="5035519"/>
            <a:ext cx="20181" cy="11605"/>
          </a:xfrm>
          <a:custGeom>
            <a:avLst/>
            <a:gdLst>
              <a:gd name="T0" fmla="*/ 0 w 6"/>
              <a:gd name="T1" fmla="*/ 5 h 6"/>
              <a:gd name="T2" fmla="*/ 3 w 6"/>
              <a:gd name="T3" fmla="*/ 6 h 6"/>
              <a:gd name="T4" fmla="*/ 6 w 6"/>
              <a:gd name="T5" fmla="*/ 2 h 6"/>
              <a:gd name="T6" fmla="*/ 3 w 6"/>
              <a:gd name="T7" fmla="*/ 0 h 6"/>
            </a:gdLst>
            <a:ahLst/>
            <a:cxnLst>
              <a:cxn ang="0">
                <a:pos x="T0" y="T1"/>
              </a:cxn>
              <a:cxn ang="0">
                <a:pos x="T2" y="T3"/>
              </a:cxn>
              <a:cxn ang="0">
                <a:pos x="T4" y="T5"/>
              </a:cxn>
              <a:cxn ang="0">
                <a:pos x="T6" y="T7"/>
              </a:cxn>
            </a:cxnLst>
            <a:rect l="0" t="0" r="r" b="b"/>
            <a:pathLst>
              <a:path w="6" h="6">
                <a:moveTo>
                  <a:pt x="0" y="5"/>
                </a:moveTo>
                <a:lnTo>
                  <a:pt x="3" y="6"/>
                </a:lnTo>
                <a:lnTo>
                  <a:pt x="6" y="2"/>
                </a:lnTo>
                <a:lnTo>
                  <a:pt x="3" y="0"/>
                </a:lnTo>
              </a:path>
            </a:pathLst>
          </a:cu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86" name="Freeform 1146">
            <a:extLst>
              <a:ext uri="{FF2B5EF4-FFF2-40B4-BE49-F238E27FC236}">
                <a16:creationId xmlns:a16="http://schemas.microsoft.com/office/drawing/2014/main" id="{E11C1FE7-3034-4F4B-8CC5-B84335582922}"/>
              </a:ext>
            </a:extLst>
          </p:cNvPr>
          <p:cNvSpPr>
            <a:spLocks/>
          </p:cNvSpPr>
          <p:nvPr/>
        </p:nvSpPr>
        <p:spPr bwMode="auto">
          <a:xfrm>
            <a:off x="6555491" y="5006507"/>
            <a:ext cx="70638" cy="71562"/>
          </a:xfrm>
          <a:custGeom>
            <a:avLst/>
            <a:gdLst>
              <a:gd name="T0" fmla="*/ 14 w 14"/>
              <a:gd name="T1" fmla="*/ 13 h 25"/>
              <a:gd name="T2" fmla="*/ 10 w 14"/>
              <a:gd name="T3" fmla="*/ 2 h 25"/>
              <a:gd name="T4" fmla="*/ 4 w 14"/>
              <a:gd name="T5" fmla="*/ 2 h 25"/>
              <a:gd name="T6" fmla="*/ 0 w 14"/>
              <a:gd name="T7" fmla="*/ 13 h 25"/>
              <a:gd name="T8" fmla="*/ 4 w 14"/>
              <a:gd name="T9" fmla="*/ 23 h 25"/>
              <a:gd name="T10" fmla="*/ 10 w 14"/>
              <a:gd name="T11" fmla="*/ 23 h 25"/>
              <a:gd name="T12" fmla="*/ 14 w 14"/>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3"/>
                </a:moveTo>
                <a:cubicBezTo>
                  <a:pt x="14" y="8"/>
                  <a:pt x="12" y="4"/>
                  <a:pt x="10" y="2"/>
                </a:cubicBezTo>
                <a:cubicBezTo>
                  <a:pt x="8" y="0"/>
                  <a:pt x="6" y="0"/>
                  <a:pt x="4" y="2"/>
                </a:cubicBezTo>
                <a:cubicBezTo>
                  <a:pt x="2" y="4"/>
                  <a:pt x="0" y="8"/>
                  <a:pt x="0" y="13"/>
                </a:cubicBezTo>
                <a:cubicBezTo>
                  <a:pt x="0" y="17"/>
                  <a:pt x="2" y="21"/>
                  <a:pt x="4" y="23"/>
                </a:cubicBezTo>
                <a:cubicBezTo>
                  <a:pt x="6" y="25"/>
                  <a:pt x="8" y="25"/>
                  <a:pt x="10" y="23"/>
                </a:cubicBezTo>
                <a:cubicBezTo>
                  <a:pt x="12" y="21"/>
                  <a:pt x="14" y="17"/>
                  <a:pt x="14" y="13"/>
                </a:cubicBez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87" name="Freeform 1147">
            <a:extLst>
              <a:ext uri="{FF2B5EF4-FFF2-40B4-BE49-F238E27FC236}">
                <a16:creationId xmlns:a16="http://schemas.microsoft.com/office/drawing/2014/main" id="{2B9AF265-B965-4F33-ABB3-5F1441502388}"/>
              </a:ext>
            </a:extLst>
          </p:cNvPr>
          <p:cNvSpPr>
            <a:spLocks/>
          </p:cNvSpPr>
          <p:nvPr/>
        </p:nvSpPr>
        <p:spPr bwMode="auto">
          <a:xfrm>
            <a:off x="6562393" y="5004573"/>
            <a:ext cx="77364" cy="77364"/>
          </a:xfrm>
          <a:custGeom>
            <a:avLst/>
            <a:gdLst>
              <a:gd name="T0" fmla="*/ 15 w 16"/>
              <a:gd name="T1" fmla="*/ 14 h 27"/>
              <a:gd name="T2" fmla="*/ 16 w 16"/>
              <a:gd name="T3" fmla="*/ 14 h 27"/>
              <a:gd name="T4" fmla="*/ 12 w 16"/>
              <a:gd name="T5" fmla="*/ 2 h 27"/>
              <a:gd name="T6" fmla="*/ 8 w 16"/>
              <a:gd name="T7" fmla="*/ 0 h 27"/>
              <a:gd name="T8" fmla="*/ 4 w 16"/>
              <a:gd name="T9" fmla="*/ 2 h 27"/>
              <a:gd name="T10" fmla="*/ 0 w 16"/>
              <a:gd name="T11" fmla="*/ 14 h 27"/>
              <a:gd name="T12" fmla="*/ 4 w 16"/>
              <a:gd name="T13" fmla="*/ 25 h 27"/>
              <a:gd name="T14" fmla="*/ 8 w 16"/>
              <a:gd name="T15" fmla="*/ 27 h 27"/>
              <a:gd name="T16" fmla="*/ 12 w 16"/>
              <a:gd name="T17" fmla="*/ 25 h 27"/>
              <a:gd name="T18" fmla="*/ 16 w 16"/>
              <a:gd name="T19" fmla="*/ 14 h 27"/>
              <a:gd name="T20" fmla="*/ 15 w 16"/>
              <a:gd name="T21" fmla="*/ 14 h 27"/>
              <a:gd name="T22" fmla="*/ 13 w 16"/>
              <a:gd name="T23" fmla="*/ 14 h 27"/>
              <a:gd name="T24" fmla="*/ 10 w 16"/>
              <a:gd name="T25" fmla="*/ 23 h 27"/>
              <a:gd name="T26" fmla="*/ 8 w 16"/>
              <a:gd name="T27" fmla="*/ 24 h 27"/>
              <a:gd name="T28" fmla="*/ 6 w 16"/>
              <a:gd name="T29" fmla="*/ 23 h 27"/>
              <a:gd name="T30" fmla="*/ 3 w 16"/>
              <a:gd name="T31" fmla="*/ 14 h 27"/>
              <a:gd name="T32" fmla="*/ 6 w 16"/>
              <a:gd name="T33" fmla="*/ 4 h 27"/>
              <a:gd name="T34" fmla="*/ 8 w 16"/>
              <a:gd name="T35" fmla="*/ 3 h 27"/>
              <a:gd name="T36" fmla="*/ 10 w 16"/>
              <a:gd name="T37" fmla="*/ 4 h 27"/>
              <a:gd name="T38" fmla="*/ 13 w 16"/>
              <a:gd name="T39" fmla="*/ 14 h 27"/>
              <a:gd name="T40" fmla="*/ 15 w 16"/>
              <a:gd name="T4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15" y="14"/>
                </a:moveTo>
                <a:cubicBezTo>
                  <a:pt x="16" y="14"/>
                  <a:pt x="16" y="14"/>
                  <a:pt x="16" y="14"/>
                </a:cubicBezTo>
                <a:cubicBezTo>
                  <a:pt x="16" y="9"/>
                  <a:pt x="15" y="5"/>
                  <a:pt x="12" y="2"/>
                </a:cubicBezTo>
                <a:cubicBezTo>
                  <a:pt x="11" y="1"/>
                  <a:pt x="10" y="0"/>
                  <a:pt x="8" y="0"/>
                </a:cubicBezTo>
                <a:cubicBezTo>
                  <a:pt x="6" y="0"/>
                  <a:pt x="5" y="1"/>
                  <a:pt x="4" y="2"/>
                </a:cubicBezTo>
                <a:cubicBezTo>
                  <a:pt x="1" y="5"/>
                  <a:pt x="0" y="9"/>
                  <a:pt x="0" y="14"/>
                </a:cubicBezTo>
                <a:cubicBezTo>
                  <a:pt x="0" y="18"/>
                  <a:pt x="1" y="23"/>
                  <a:pt x="4" y="25"/>
                </a:cubicBezTo>
                <a:cubicBezTo>
                  <a:pt x="5" y="26"/>
                  <a:pt x="6" y="27"/>
                  <a:pt x="8" y="27"/>
                </a:cubicBezTo>
                <a:cubicBezTo>
                  <a:pt x="10" y="27"/>
                  <a:pt x="11" y="26"/>
                  <a:pt x="12" y="25"/>
                </a:cubicBezTo>
                <a:cubicBezTo>
                  <a:pt x="15" y="23"/>
                  <a:pt x="16" y="18"/>
                  <a:pt x="16" y="14"/>
                </a:cubicBezTo>
                <a:cubicBezTo>
                  <a:pt x="15" y="14"/>
                  <a:pt x="15" y="14"/>
                  <a:pt x="15" y="14"/>
                </a:cubicBezTo>
                <a:cubicBezTo>
                  <a:pt x="13" y="14"/>
                  <a:pt x="13" y="14"/>
                  <a:pt x="13" y="14"/>
                </a:cubicBezTo>
                <a:cubicBezTo>
                  <a:pt x="13" y="18"/>
                  <a:pt x="12" y="21"/>
                  <a:pt x="10" y="23"/>
                </a:cubicBezTo>
                <a:cubicBezTo>
                  <a:pt x="10" y="24"/>
                  <a:pt x="9" y="24"/>
                  <a:pt x="8" y="24"/>
                </a:cubicBezTo>
                <a:cubicBezTo>
                  <a:pt x="7" y="24"/>
                  <a:pt x="7" y="24"/>
                  <a:pt x="6" y="23"/>
                </a:cubicBezTo>
                <a:cubicBezTo>
                  <a:pt x="4" y="21"/>
                  <a:pt x="3" y="18"/>
                  <a:pt x="3" y="14"/>
                </a:cubicBezTo>
                <a:cubicBezTo>
                  <a:pt x="3" y="10"/>
                  <a:pt x="4" y="6"/>
                  <a:pt x="6" y="4"/>
                </a:cubicBezTo>
                <a:cubicBezTo>
                  <a:pt x="7" y="3"/>
                  <a:pt x="7" y="3"/>
                  <a:pt x="8" y="3"/>
                </a:cubicBezTo>
                <a:cubicBezTo>
                  <a:pt x="9" y="3"/>
                  <a:pt x="9" y="3"/>
                  <a:pt x="10" y="4"/>
                </a:cubicBezTo>
                <a:cubicBezTo>
                  <a:pt x="12" y="6"/>
                  <a:pt x="13" y="10"/>
                  <a:pt x="13" y="14"/>
                </a:cubicBezTo>
                <a:lnTo>
                  <a:pt x="15" y="14"/>
                </a:ln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cxnSp>
        <p:nvCxnSpPr>
          <p:cNvPr id="88" name="Straight Connector 87">
            <a:extLst>
              <a:ext uri="{FF2B5EF4-FFF2-40B4-BE49-F238E27FC236}">
                <a16:creationId xmlns:a16="http://schemas.microsoft.com/office/drawing/2014/main" id="{E16A31EC-76B9-4895-BDC9-36B3B38188D8}"/>
              </a:ext>
            </a:extLst>
          </p:cNvPr>
          <p:cNvCxnSpPr/>
          <p:nvPr/>
        </p:nvCxnSpPr>
        <p:spPr bwMode="auto">
          <a:xfrm>
            <a:off x="6511791" y="5043255"/>
            <a:ext cx="178533" cy="0"/>
          </a:xfrm>
          <a:prstGeom prst="line">
            <a:avLst/>
          </a:prstGeom>
          <a:solidFill>
            <a:srgbClr val="012A9D"/>
          </a:solidFill>
          <a:ln w="28575" cap="flat" cmpd="sng" algn="ctr">
            <a:solidFill>
              <a:srgbClr val="FFC000"/>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08F3544-4CCD-45E2-9A91-0A5C54449A85}"/>
              </a:ext>
            </a:extLst>
          </p:cNvPr>
          <p:cNvCxnSpPr/>
          <p:nvPr/>
        </p:nvCxnSpPr>
        <p:spPr bwMode="auto">
          <a:xfrm>
            <a:off x="6511791" y="5221873"/>
            <a:ext cx="178533" cy="0"/>
          </a:xfrm>
          <a:prstGeom prst="line">
            <a:avLst/>
          </a:prstGeom>
          <a:solidFill>
            <a:srgbClr val="012A9D"/>
          </a:solidFill>
          <a:ln w="28575" cap="flat" cmpd="sng" algn="ctr">
            <a:solidFill>
              <a:schemeClr val="accent3"/>
            </a:solidFill>
            <a:prstDash val="solid"/>
            <a:round/>
            <a:headEnd type="none" w="med" len="med"/>
            <a:tailEnd type="none" w="med" len="med"/>
          </a:ln>
          <a:effectLst/>
        </p:spPr>
      </p:cxnSp>
      <p:sp>
        <p:nvSpPr>
          <p:cNvPr id="90" name="Freeform 1140">
            <a:extLst>
              <a:ext uri="{FF2B5EF4-FFF2-40B4-BE49-F238E27FC236}">
                <a16:creationId xmlns:a16="http://schemas.microsoft.com/office/drawing/2014/main" id="{2248CAA8-BB77-412B-9B65-FA225592CB51}"/>
              </a:ext>
            </a:extLst>
          </p:cNvPr>
          <p:cNvSpPr>
            <a:spLocks/>
          </p:cNvSpPr>
          <p:nvPr/>
        </p:nvSpPr>
        <p:spPr bwMode="auto">
          <a:xfrm>
            <a:off x="6580547" y="5214062"/>
            <a:ext cx="20181" cy="11605"/>
          </a:xfrm>
          <a:custGeom>
            <a:avLst/>
            <a:gdLst>
              <a:gd name="T0" fmla="*/ 0 w 6"/>
              <a:gd name="T1" fmla="*/ 5 h 6"/>
              <a:gd name="T2" fmla="*/ 3 w 6"/>
              <a:gd name="T3" fmla="*/ 6 h 6"/>
              <a:gd name="T4" fmla="*/ 6 w 6"/>
              <a:gd name="T5" fmla="*/ 2 h 6"/>
              <a:gd name="T6" fmla="*/ 3 w 6"/>
              <a:gd name="T7" fmla="*/ 0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lnTo>
                  <a:pt x="3" y="6"/>
                </a:lnTo>
                <a:lnTo>
                  <a:pt x="6" y="2"/>
                </a:lnTo>
                <a:lnTo>
                  <a:pt x="3" y="0"/>
                </a:lnTo>
                <a:lnTo>
                  <a:pt x="0" y="5"/>
                </a:lnTo>
                <a:close/>
              </a:path>
            </a:pathLst>
          </a:custGeom>
          <a:solidFill>
            <a:srgbClr val="70DAFF"/>
          </a:solidFill>
          <a:ln w="9525">
            <a:solidFill>
              <a:srgbClr val="70DA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91" name="Freeform 1141">
            <a:extLst>
              <a:ext uri="{FF2B5EF4-FFF2-40B4-BE49-F238E27FC236}">
                <a16:creationId xmlns:a16="http://schemas.microsoft.com/office/drawing/2014/main" id="{5307B2AA-7B9E-45F6-AAE2-7FD285C6CECD}"/>
              </a:ext>
            </a:extLst>
          </p:cNvPr>
          <p:cNvSpPr>
            <a:spLocks/>
          </p:cNvSpPr>
          <p:nvPr/>
        </p:nvSpPr>
        <p:spPr bwMode="auto">
          <a:xfrm>
            <a:off x="6580547" y="5214062"/>
            <a:ext cx="20181" cy="11605"/>
          </a:xfrm>
          <a:custGeom>
            <a:avLst/>
            <a:gdLst>
              <a:gd name="T0" fmla="*/ 0 w 6"/>
              <a:gd name="T1" fmla="*/ 5 h 6"/>
              <a:gd name="T2" fmla="*/ 3 w 6"/>
              <a:gd name="T3" fmla="*/ 6 h 6"/>
              <a:gd name="T4" fmla="*/ 6 w 6"/>
              <a:gd name="T5" fmla="*/ 2 h 6"/>
              <a:gd name="T6" fmla="*/ 3 w 6"/>
              <a:gd name="T7" fmla="*/ 0 h 6"/>
            </a:gdLst>
            <a:ahLst/>
            <a:cxnLst>
              <a:cxn ang="0">
                <a:pos x="T0" y="T1"/>
              </a:cxn>
              <a:cxn ang="0">
                <a:pos x="T2" y="T3"/>
              </a:cxn>
              <a:cxn ang="0">
                <a:pos x="T4" y="T5"/>
              </a:cxn>
              <a:cxn ang="0">
                <a:pos x="T6" y="T7"/>
              </a:cxn>
            </a:cxnLst>
            <a:rect l="0" t="0" r="r" b="b"/>
            <a:pathLst>
              <a:path w="6" h="6">
                <a:moveTo>
                  <a:pt x="0" y="5"/>
                </a:moveTo>
                <a:lnTo>
                  <a:pt x="3" y="6"/>
                </a:lnTo>
                <a:lnTo>
                  <a:pt x="6" y="2"/>
                </a:lnTo>
                <a:lnTo>
                  <a:pt x="3" y="0"/>
                </a:lnTo>
              </a:path>
            </a:pathLst>
          </a:custGeom>
          <a:solidFill>
            <a:srgbClr val="70DAFF"/>
          </a:solidFill>
          <a:ln w="9525">
            <a:solidFill>
              <a:srgbClr val="70DA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92" name="Freeform 1146">
            <a:extLst>
              <a:ext uri="{FF2B5EF4-FFF2-40B4-BE49-F238E27FC236}">
                <a16:creationId xmlns:a16="http://schemas.microsoft.com/office/drawing/2014/main" id="{65189F6C-6907-42AA-BA1C-C873AEA0CB72}"/>
              </a:ext>
            </a:extLst>
          </p:cNvPr>
          <p:cNvSpPr>
            <a:spLocks/>
          </p:cNvSpPr>
          <p:nvPr/>
        </p:nvSpPr>
        <p:spPr bwMode="auto">
          <a:xfrm>
            <a:off x="6560364" y="5185050"/>
            <a:ext cx="70638" cy="71562"/>
          </a:xfrm>
          <a:custGeom>
            <a:avLst/>
            <a:gdLst>
              <a:gd name="T0" fmla="*/ 14 w 14"/>
              <a:gd name="T1" fmla="*/ 13 h 25"/>
              <a:gd name="T2" fmla="*/ 10 w 14"/>
              <a:gd name="T3" fmla="*/ 2 h 25"/>
              <a:gd name="T4" fmla="*/ 4 w 14"/>
              <a:gd name="T5" fmla="*/ 2 h 25"/>
              <a:gd name="T6" fmla="*/ 0 w 14"/>
              <a:gd name="T7" fmla="*/ 13 h 25"/>
              <a:gd name="T8" fmla="*/ 4 w 14"/>
              <a:gd name="T9" fmla="*/ 23 h 25"/>
              <a:gd name="T10" fmla="*/ 10 w 14"/>
              <a:gd name="T11" fmla="*/ 23 h 25"/>
              <a:gd name="T12" fmla="*/ 14 w 14"/>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4" y="13"/>
                </a:moveTo>
                <a:cubicBezTo>
                  <a:pt x="14" y="8"/>
                  <a:pt x="12" y="4"/>
                  <a:pt x="10" y="2"/>
                </a:cubicBezTo>
                <a:cubicBezTo>
                  <a:pt x="8" y="0"/>
                  <a:pt x="6" y="0"/>
                  <a:pt x="4" y="2"/>
                </a:cubicBezTo>
                <a:cubicBezTo>
                  <a:pt x="2" y="4"/>
                  <a:pt x="0" y="8"/>
                  <a:pt x="0" y="13"/>
                </a:cubicBezTo>
                <a:cubicBezTo>
                  <a:pt x="0" y="17"/>
                  <a:pt x="2" y="21"/>
                  <a:pt x="4" y="23"/>
                </a:cubicBezTo>
                <a:cubicBezTo>
                  <a:pt x="6" y="25"/>
                  <a:pt x="8" y="25"/>
                  <a:pt x="10" y="23"/>
                </a:cubicBezTo>
                <a:cubicBezTo>
                  <a:pt x="12" y="21"/>
                  <a:pt x="14" y="17"/>
                  <a:pt x="14" y="13"/>
                </a:cubicBezTo>
                <a:close/>
              </a:path>
            </a:pathLst>
          </a:custGeom>
          <a:solidFill>
            <a:srgbClr val="70DAFF"/>
          </a:solidFill>
          <a:ln>
            <a:solidFill>
              <a:srgbClr val="70DA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sp>
        <p:nvSpPr>
          <p:cNvPr id="93" name="Freeform 1147">
            <a:extLst>
              <a:ext uri="{FF2B5EF4-FFF2-40B4-BE49-F238E27FC236}">
                <a16:creationId xmlns:a16="http://schemas.microsoft.com/office/drawing/2014/main" id="{B2F89F01-FC9B-410E-AA5D-A5B69B18CC3C}"/>
              </a:ext>
            </a:extLst>
          </p:cNvPr>
          <p:cNvSpPr>
            <a:spLocks/>
          </p:cNvSpPr>
          <p:nvPr/>
        </p:nvSpPr>
        <p:spPr bwMode="auto">
          <a:xfrm>
            <a:off x="6562399" y="5183122"/>
            <a:ext cx="77365" cy="77364"/>
          </a:xfrm>
          <a:prstGeom prst="rect">
            <a:avLst/>
          </a:pr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noProof="0" dirty="0">
              <a:ln>
                <a:noFill/>
              </a:ln>
              <a:effectLst/>
              <a:uLnTx/>
              <a:uFillTx/>
            </a:endParaRPr>
          </a:p>
        </p:txBody>
      </p:sp>
      <p:cxnSp>
        <p:nvCxnSpPr>
          <p:cNvPr id="94" name="Straight Connector 93">
            <a:extLst>
              <a:ext uri="{FF2B5EF4-FFF2-40B4-BE49-F238E27FC236}">
                <a16:creationId xmlns:a16="http://schemas.microsoft.com/office/drawing/2014/main" id="{B187DB2E-CBA8-4CE9-ADBE-B94CD20B3C55}"/>
              </a:ext>
            </a:extLst>
          </p:cNvPr>
          <p:cNvCxnSpPr/>
          <p:nvPr/>
        </p:nvCxnSpPr>
        <p:spPr bwMode="auto">
          <a:xfrm>
            <a:off x="1325090" y="4349443"/>
            <a:ext cx="20646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6B4C84DB-FE4D-4F08-9118-F719635F6A3C}"/>
              </a:ext>
            </a:extLst>
          </p:cNvPr>
          <p:cNvCxnSpPr/>
          <p:nvPr/>
        </p:nvCxnSpPr>
        <p:spPr bwMode="auto">
          <a:xfrm>
            <a:off x="3963515" y="4349443"/>
            <a:ext cx="20646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D5F8A6AA-EFDD-44A2-B9E5-A3D1DBEE70A2}"/>
              </a:ext>
            </a:extLst>
          </p:cNvPr>
          <p:cNvCxnSpPr/>
          <p:nvPr/>
        </p:nvCxnSpPr>
        <p:spPr bwMode="auto">
          <a:xfrm>
            <a:off x="6897215" y="4349443"/>
            <a:ext cx="20646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3031AC0D-2CF2-4D72-AD10-EA1365298929}"/>
              </a:ext>
            </a:extLst>
          </p:cNvPr>
          <p:cNvCxnSpPr/>
          <p:nvPr/>
        </p:nvCxnSpPr>
        <p:spPr bwMode="auto">
          <a:xfrm>
            <a:off x="9567390" y="4349443"/>
            <a:ext cx="20646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Text Placeholder 7">
            <a:extLst>
              <a:ext uri="{FF2B5EF4-FFF2-40B4-BE49-F238E27FC236}">
                <a16:creationId xmlns:a16="http://schemas.microsoft.com/office/drawing/2014/main" id="{612B0823-D713-4D70-AFC3-571225E2D574}"/>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nb-NO" sz="900" kern="0" dirty="0">
                <a:solidFill>
                  <a:schemeClr val="tx1"/>
                </a:solidFill>
              </a:rPr>
              <a:t>Adaptiert von: Saag KG, et al. </a:t>
            </a:r>
            <a:r>
              <a:rPr lang="nb-NO" sz="900" i="1" kern="0" dirty="0">
                <a:solidFill>
                  <a:schemeClr val="tx1"/>
                </a:solidFill>
              </a:rPr>
              <a:t>Lancet Diabetes Endocrinol</a:t>
            </a:r>
            <a:r>
              <a:rPr lang="nb-NO" sz="900" kern="0" dirty="0">
                <a:solidFill>
                  <a:schemeClr val="tx1"/>
                </a:solidFill>
              </a:rPr>
              <a:t>. 2018</a:t>
            </a:r>
            <a:r>
              <a:rPr lang="da-DK" sz="900" kern="0" dirty="0">
                <a:solidFill>
                  <a:schemeClr val="tx1"/>
                </a:solidFill>
              </a:rPr>
              <a:t>;6:445-454. </a:t>
            </a:r>
          </a:p>
        </p:txBody>
      </p:sp>
    </p:spTree>
    <p:extLst>
      <p:ext uri="{BB962C8B-B14F-4D97-AF65-F5344CB8AC3E}">
        <p14:creationId xmlns:p14="http://schemas.microsoft.com/office/powerpoint/2010/main" val="21973177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E005-2E22-4695-B51C-C16ECBA1B7A6}"/>
              </a:ext>
            </a:extLst>
          </p:cNvPr>
          <p:cNvSpPr>
            <a:spLocks noGrp="1"/>
          </p:cNvSpPr>
          <p:nvPr>
            <p:ph type="title"/>
          </p:nvPr>
        </p:nvSpPr>
        <p:spPr/>
        <p:txBody>
          <a:bodyPr/>
          <a:lstStyle/>
          <a:p>
            <a:r>
              <a:rPr lang="de-AT" dirty="0"/>
              <a:t>Diagnose &amp; Management der Osteoporose bei Diabetes Mellitus</a:t>
            </a:r>
          </a:p>
        </p:txBody>
      </p:sp>
      <p:pic>
        <p:nvPicPr>
          <p:cNvPr id="7" name="Picture 6">
            <a:extLst>
              <a:ext uri="{FF2B5EF4-FFF2-40B4-BE49-F238E27FC236}">
                <a16:creationId xmlns:a16="http://schemas.microsoft.com/office/drawing/2014/main" id="{2266BAAE-8BF5-4C1E-B5F8-3A75B950E5A4}"/>
              </a:ext>
            </a:extLst>
          </p:cNvPr>
          <p:cNvPicPr>
            <a:picLocks noChangeAspect="1"/>
          </p:cNvPicPr>
          <p:nvPr/>
        </p:nvPicPr>
        <p:blipFill>
          <a:blip r:embed="rId3"/>
          <a:stretch>
            <a:fillRect/>
          </a:stretch>
        </p:blipFill>
        <p:spPr>
          <a:xfrm>
            <a:off x="849939" y="1213028"/>
            <a:ext cx="10508891" cy="4305673"/>
          </a:xfrm>
          <a:prstGeom prst="rect">
            <a:avLst/>
          </a:prstGeom>
        </p:spPr>
      </p:pic>
      <p:sp>
        <p:nvSpPr>
          <p:cNvPr id="8" name="Text Placeholder 7">
            <a:extLst>
              <a:ext uri="{FF2B5EF4-FFF2-40B4-BE49-F238E27FC236}">
                <a16:creationId xmlns:a16="http://schemas.microsoft.com/office/drawing/2014/main" id="{22AEC5F0-6A11-4173-9BDE-747B94873229}"/>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nb-NO" sz="900" kern="0" dirty="0">
                <a:solidFill>
                  <a:schemeClr val="tx1"/>
                </a:solidFill>
              </a:rPr>
              <a:t>Adaptiert von: </a:t>
            </a:r>
            <a:r>
              <a:rPr lang="en-US" sz="900" kern="0" dirty="0" err="1">
                <a:solidFill>
                  <a:schemeClr val="tx1"/>
                </a:solidFill>
              </a:rPr>
              <a:t>Muschitz</a:t>
            </a:r>
            <a:r>
              <a:rPr lang="en-US" sz="900" kern="0" dirty="0">
                <a:solidFill>
                  <a:schemeClr val="tx1"/>
                </a:solidFill>
              </a:rPr>
              <a:t> et al., </a:t>
            </a:r>
            <a:r>
              <a:rPr lang="en-US" sz="900" kern="0" dirty="0" err="1">
                <a:solidFill>
                  <a:schemeClr val="tx1"/>
                </a:solidFill>
              </a:rPr>
              <a:t>WiKliWo</a:t>
            </a:r>
            <a:r>
              <a:rPr lang="en-US" sz="900" kern="0" dirty="0">
                <a:solidFill>
                  <a:schemeClr val="tx1"/>
                </a:solidFill>
              </a:rPr>
              <a:t>, May 2019, Volume 131, Supplement 1, pp 174-185</a:t>
            </a:r>
          </a:p>
        </p:txBody>
      </p:sp>
      <p:sp>
        <p:nvSpPr>
          <p:cNvPr id="3" name="TextBox 2">
            <a:extLst>
              <a:ext uri="{FF2B5EF4-FFF2-40B4-BE49-F238E27FC236}">
                <a16:creationId xmlns:a16="http://schemas.microsoft.com/office/drawing/2014/main" id="{0B3555C7-9E98-4E62-8C01-35BF05E3C4C6}"/>
              </a:ext>
            </a:extLst>
          </p:cNvPr>
          <p:cNvSpPr txBox="1"/>
          <p:nvPr/>
        </p:nvSpPr>
        <p:spPr>
          <a:xfrm>
            <a:off x="2153095" y="5600569"/>
            <a:ext cx="1935137" cy="1008000"/>
          </a:xfrm>
          <a:prstGeom prst="rect">
            <a:avLst/>
          </a:prstGeom>
          <a:solidFill>
            <a:schemeClr val="bg2"/>
          </a:solidFill>
        </p:spPr>
        <p:txBody>
          <a:bodyPr wrap="square" rtlCol="0" anchor="ctr">
            <a:spAutoFit/>
          </a:bodyPr>
          <a:lstStyle/>
          <a:p>
            <a:pPr algn="ctr"/>
            <a:r>
              <a:rPr lang="de-AT" sz="1200" b="1" dirty="0"/>
              <a:t>T2DM Medikation aus osteologischer Sicht</a:t>
            </a:r>
          </a:p>
        </p:txBody>
      </p:sp>
      <p:sp>
        <p:nvSpPr>
          <p:cNvPr id="6" name="TextBox 5">
            <a:extLst>
              <a:ext uri="{FF2B5EF4-FFF2-40B4-BE49-F238E27FC236}">
                <a16:creationId xmlns:a16="http://schemas.microsoft.com/office/drawing/2014/main" id="{A0B49AB5-FCBB-4617-9273-88FF511DA9AD}"/>
              </a:ext>
            </a:extLst>
          </p:cNvPr>
          <p:cNvSpPr txBox="1"/>
          <p:nvPr/>
        </p:nvSpPr>
        <p:spPr>
          <a:xfrm>
            <a:off x="4262115" y="5600568"/>
            <a:ext cx="1584000" cy="1008000"/>
          </a:xfrm>
          <a:prstGeom prst="rect">
            <a:avLst/>
          </a:prstGeom>
          <a:solidFill>
            <a:srgbClr val="C0F3B7"/>
          </a:solidFill>
        </p:spPr>
        <p:txBody>
          <a:bodyPr wrap="square" rtlCol="0" anchor="t">
            <a:spAutoFit/>
          </a:bodyPr>
          <a:lstStyle/>
          <a:p>
            <a:r>
              <a:rPr lang="de-AT" sz="1200" b="1"/>
              <a:t>Empfohlen</a:t>
            </a:r>
          </a:p>
          <a:p>
            <a:pPr marL="171450" indent="-171450">
              <a:buFont typeface="Arial" panose="020B0604020202020204" pitchFamily="34" charset="0"/>
              <a:buChar char="•"/>
            </a:pPr>
            <a:r>
              <a:rPr lang="de-AT" sz="1200"/>
              <a:t>Metformin</a:t>
            </a:r>
          </a:p>
          <a:p>
            <a:pPr marL="171450" indent="-171450">
              <a:buFont typeface="Arial" panose="020B0604020202020204" pitchFamily="34" charset="0"/>
              <a:buChar char="•"/>
            </a:pPr>
            <a:r>
              <a:rPr lang="de-AT" sz="1200"/>
              <a:t>GLP1-RA</a:t>
            </a:r>
          </a:p>
        </p:txBody>
      </p:sp>
      <p:sp>
        <p:nvSpPr>
          <p:cNvPr id="9" name="TextBox 8">
            <a:extLst>
              <a:ext uri="{FF2B5EF4-FFF2-40B4-BE49-F238E27FC236}">
                <a16:creationId xmlns:a16="http://schemas.microsoft.com/office/drawing/2014/main" id="{FB08F9D8-517B-41D2-B0D3-A34A264D78B7}"/>
              </a:ext>
            </a:extLst>
          </p:cNvPr>
          <p:cNvSpPr txBox="1"/>
          <p:nvPr/>
        </p:nvSpPr>
        <p:spPr>
          <a:xfrm>
            <a:off x="6019998" y="5600568"/>
            <a:ext cx="1568058" cy="1008000"/>
          </a:xfrm>
          <a:prstGeom prst="rect">
            <a:avLst/>
          </a:prstGeom>
          <a:solidFill>
            <a:schemeClr val="accent2">
              <a:lumMod val="20000"/>
              <a:lumOff val="80000"/>
            </a:schemeClr>
          </a:solidFill>
        </p:spPr>
        <p:txBody>
          <a:bodyPr wrap="none" rtlCol="0" anchor="t">
            <a:spAutoFit/>
          </a:bodyPr>
          <a:lstStyle/>
          <a:p>
            <a:r>
              <a:rPr lang="de-AT" sz="1200" b="1"/>
              <a:t>Neutral</a:t>
            </a:r>
          </a:p>
          <a:p>
            <a:pPr marL="171450" indent="-171450">
              <a:buFont typeface="Arial" panose="020B0604020202020204" pitchFamily="34" charset="0"/>
              <a:buChar char="•"/>
            </a:pPr>
            <a:r>
              <a:rPr lang="de-AT" sz="1200"/>
              <a:t>Empaglifozin, </a:t>
            </a:r>
          </a:p>
          <a:p>
            <a:r>
              <a:rPr lang="de-AT" sz="1200"/>
              <a:t>    Dapaglifozin</a:t>
            </a:r>
          </a:p>
          <a:p>
            <a:pPr marL="171450" indent="-171450">
              <a:buFont typeface="Arial" panose="020B0604020202020204" pitchFamily="34" charset="0"/>
              <a:buChar char="•"/>
            </a:pPr>
            <a:r>
              <a:rPr lang="de-AT" sz="1200"/>
              <a:t>DPP-4 Inhibitoren</a:t>
            </a:r>
          </a:p>
        </p:txBody>
      </p:sp>
      <p:sp>
        <p:nvSpPr>
          <p:cNvPr id="11" name="TextBox 10">
            <a:extLst>
              <a:ext uri="{FF2B5EF4-FFF2-40B4-BE49-F238E27FC236}">
                <a16:creationId xmlns:a16="http://schemas.microsoft.com/office/drawing/2014/main" id="{CFAF3087-3106-4E7F-B369-2C35E39273D8}"/>
              </a:ext>
            </a:extLst>
          </p:cNvPr>
          <p:cNvSpPr txBox="1"/>
          <p:nvPr/>
        </p:nvSpPr>
        <p:spPr>
          <a:xfrm>
            <a:off x="7777881" y="5600569"/>
            <a:ext cx="1584000" cy="1008000"/>
          </a:xfrm>
          <a:prstGeom prst="rect">
            <a:avLst/>
          </a:prstGeom>
          <a:solidFill>
            <a:schemeClr val="accent4">
              <a:lumMod val="20000"/>
              <a:lumOff val="80000"/>
            </a:schemeClr>
          </a:solidFill>
        </p:spPr>
        <p:txBody>
          <a:bodyPr wrap="square" rtlCol="0" anchor="t">
            <a:spAutoFit/>
          </a:bodyPr>
          <a:lstStyle/>
          <a:p>
            <a:r>
              <a:rPr lang="de-AT" sz="1200" b="1" dirty="0"/>
              <a:t>Kritisch</a:t>
            </a:r>
          </a:p>
          <a:p>
            <a:pPr marL="171450" indent="-171450">
              <a:buFont typeface="Arial" panose="020B0604020202020204" pitchFamily="34" charset="0"/>
              <a:buChar char="•"/>
            </a:pPr>
            <a:r>
              <a:rPr lang="de-AT" sz="1200" dirty="0" err="1"/>
              <a:t>Thiazolidindione</a:t>
            </a:r>
            <a:endParaRPr lang="de-AT" sz="1200" dirty="0"/>
          </a:p>
          <a:p>
            <a:pPr marL="171450" indent="-171450">
              <a:buFont typeface="Arial" panose="020B0604020202020204" pitchFamily="34" charset="0"/>
              <a:buChar char="•"/>
            </a:pPr>
            <a:r>
              <a:rPr lang="de-AT" sz="1200" dirty="0" err="1"/>
              <a:t>Canagliflozin</a:t>
            </a:r>
            <a:endParaRPr lang="de-AT" sz="1200" dirty="0"/>
          </a:p>
          <a:p>
            <a:pPr marL="171450" indent="-171450">
              <a:buFont typeface="Arial" panose="020B0604020202020204" pitchFamily="34" charset="0"/>
              <a:buChar char="•"/>
            </a:pPr>
            <a:r>
              <a:rPr lang="de-AT" sz="1200" dirty="0"/>
              <a:t>Insulin</a:t>
            </a:r>
          </a:p>
          <a:p>
            <a:pPr marL="171450" indent="-171450">
              <a:buFont typeface="Arial" panose="020B0604020202020204" pitchFamily="34" charset="0"/>
              <a:buChar char="•"/>
            </a:pPr>
            <a:r>
              <a:rPr lang="de-AT" sz="1200" dirty="0"/>
              <a:t>Sulfonylharnstoffe</a:t>
            </a:r>
            <a:endParaRPr lang="en-US" sz="1200" dirty="0"/>
          </a:p>
        </p:txBody>
      </p:sp>
    </p:spTree>
    <p:extLst>
      <p:ext uri="{BB962C8B-B14F-4D97-AF65-F5344CB8AC3E}">
        <p14:creationId xmlns:p14="http://schemas.microsoft.com/office/powerpoint/2010/main" val="402224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02CC60D3-1DAA-43A9-A1CE-0B47D4B91DDA}"/>
              </a:ext>
            </a:extLst>
          </p:cNvPr>
          <p:cNvCxnSpPr/>
          <p:nvPr/>
        </p:nvCxnSpPr>
        <p:spPr bwMode="auto">
          <a:xfrm>
            <a:off x="2138363" y="5489183"/>
            <a:ext cx="7235268" cy="0"/>
          </a:xfrm>
          <a:prstGeom prst="straightConnector1">
            <a:avLst/>
          </a:prstGeom>
          <a:noFill/>
          <a:ln w="28575">
            <a:solidFill>
              <a:schemeClr val="tx1"/>
            </a:solidFill>
            <a:round/>
            <a:headEnd/>
            <a:tailEnd type="triangle" w="med" len="med"/>
          </a:ln>
        </p:spPr>
      </p:cxnSp>
      <p:sp>
        <p:nvSpPr>
          <p:cNvPr id="53" name="Text Box 13"/>
          <p:cNvSpPr txBox="1">
            <a:spLocks noChangeArrowheads="1"/>
          </p:cNvSpPr>
          <p:nvPr/>
        </p:nvSpPr>
        <p:spPr bwMode="auto">
          <a:xfrm>
            <a:off x="8696817" y="2360148"/>
            <a:ext cx="2807175" cy="52322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1400" b="1" i="1" dirty="0" err="1">
                <a:latin typeface="Arial"/>
                <a:ea typeface="MS PGothic" pitchFamily="34" charset="-128"/>
                <a:cs typeface="Arial" pitchFamily="34" charset="0"/>
              </a:rPr>
              <a:t>Skelettkomplikationen</a:t>
            </a:r>
            <a:endParaRPr lang="en-US" sz="1400" b="1" i="1" dirty="0">
              <a:latin typeface="Arial"/>
              <a:ea typeface="MS PGothic" pitchFamily="34" charset="-128"/>
              <a:cs typeface="Arial" pitchFamily="34" charset="0"/>
            </a:endParaRPr>
          </a:p>
          <a:p>
            <a:pPr algn="ctr" fontAlgn="base">
              <a:spcBef>
                <a:spcPct val="0"/>
              </a:spcBef>
              <a:spcAft>
                <a:spcPct val="0"/>
              </a:spcAft>
              <a:defRPr/>
            </a:pPr>
            <a:r>
              <a:rPr lang="en-US" sz="1400" b="1" i="1" dirty="0">
                <a:latin typeface="Arial"/>
                <a:ea typeface="MS PGothic" pitchFamily="34" charset="-128"/>
                <a:cs typeface="Arial" pitchFamily="34" charset="0"/>
              </a:rPr>
              <a:t>(</a:t>
            </a:r>
            <a:r>
              <a:rPr lang="en-US" sz="1400" b="1" i="1" dirty="0">
                <a:ea typeface="MS PGothic" pitchFamily="34" charset="-128"/>
                <a:cs typeface="Arial" pitchFamily="34" charset="0"/>
              </a:rPr>
              <a:t>SREs</a:t>
            </a:r>
            <a:r>
              <a:rPr lang="en-US" sz="1400" b="1" i="1" dirty="0">
                <a:latin typeface="Arial"/>
                <a:ea typeface="MS PGothic" pitchFamily="34" charset="-128"/>
                <a:cs typeface="Arial" pitchFamily="34" charset="0"/>
              </a:rPr>
              <a:t>)</a:t>
            </a:r>
          </a:p>
        </p:txBody>
      </p:sp>
      <p:sp>
        <p:nvSpPr>
          <p:cNvPr id="1301507" name="Text Box 4"/>
          <p:cNvSpPr txBox="1">
            <a:spLocks noChangeArrowheads="1"/>
          </p:cNvSpPr>
          <p:nvPr/>
        </p:nvSpPr>
        <p:spPr bwMode="auto">
          <a:xfrm>
            <a:off x="8745538" y="5521325"/>
            <a:ext cx="569912" cy="369888"/>
          </a:xfrm>
          <a:prstGeom prst="rect">
            <a:avLst/>
          </a:prstGeom>
          <a:noFill/>
          <a:ln w="9525">
            <a:noFill/>
            <a:miter lim="800000"/>
            <a:headEnd/>
            <a:tailEnd/>
          </a:ln>
        </p:spPr>
        <p:txBody>
          <a:bodyPr wrap="none">
            <a:spAutoFit/>
          </a:bodyPr>
          <a:lstStyle>
            <a:defPPr>
              <a:defRPr lang="de-DE"/>
            </a:defPPr>
            <a:lvl1pPr algn="r" fontAlgn="base">
              <a:spcBef>
                <a:spcPct val="0"/>
              </a:spcBef>
              <a:spcAft>
                <a:spcPct val="0"/>
              </a:spcAft>
              <a:defRPr sz="1400" b="1">
                <a:latin typeface="Arial"/>
                <a:ea typeface="MS PGothic" pitchFamily="34" charset="-128"/>
                <a:cs typeface="Arial" pitchFamily="34" charset="0"/>
              </a:defRPr>
            </a:lvl1pPr>
          </a:lstStyle>
          <a:p>
            <a:r>
              <a:rPr lang="en-US" dirty="0"/>
              <a:t>Zeit</a:t>
            </a:r>
          </a:p>
        </p:txBody>
      </p:sp>
      <p:sp>
        <p:nvSpPr>
          <p:cNvPr id="1301508" name="Line 5"/>
          <p:cNvSpPr>
            <a:spLocks noChangeShapeType="1"/>
          </p:cNvSpPr>
          <p:nvPr/>
        </p:nvSpPr>
        <p:spPr bwMode="auto">
          <a:xfrm flipV="1">
            <a:off x="2138363" y="2120900"/>
            <a:ext cx="0" cy="3365500"/>
          </a:xfrm>
          <a:prstGeom prst="line">
            <a:avLst/>
          </a:prstGeom>
          <a:noFill/>
          <a:ln w="28575">
            <a:solidFill>
              <a:schemeClr val="tx1"/>
            </a:solidFill>
            <a:round/>
            <a:headEnd/>
            <a:tailEnd type="triangle" w="med" len="med"/>
          </a:ln>
        </p:spPr>
        <p:txBody>
          <a:bodyPr/>
          <a:lstStyle/>
          <a:p>
            <a:pPr algn="ctr" fontAlgn="base">
              <a:spcBef>
                <a:spcPct val="0"/>
              </a:spcBef>
              <a:spcAft>
                <a:spcPct val="0"/>
              </a:spcAft>
              <a:defRPr/>
            </a:pPr>
            <a:endParaRPr lang="de-AT" sz="1200" b="1">
              <a:latin typeface="Arial"/>
              <a:cs typeface="Arial" pitchFamily="34" charset="0"/>
            </a:endParaRPr>
          </a:p>
        </p:txBody>
      </p:sp>
      <p:sp>
        <p:nvSpPr>
          <p:cNvPr id="1301509" name="Text Box 6"/>
          <p:cNvSpPr txBox="1">
            <a:spLocks noChangeArrowheads="1"/>
          </p:cNvSpPr>
          <p:nvPr/>
        </p:nvSpPr>
        <p:spPr bwMode="auto">
          <a:xfrm>
            <a:off x="3359120" y="3217050"/>
            <a:ext cx="1279517" cy="52322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400" dirty="0" err="1">
                <a:solidFill>
                  <a:schemeClr val="tx1">
                    <a:lumMod val="95000"/>
                    <a:lumOff val="5000"/>
                  </a:schemeClr>
                </a:solidFill>
                <a:latin typeface="Arial"/>
                <a:ea typeface="MS PGothic" pitchFamily="34" charset="-128"/>
                <a:cs typeface="Arial" pitchFamily="34" charset="0"/>
              </a:rPr>
              <a:t>Erstdiagnose</a:t>
            </a:r>
            <a:r>
              <a:rPr lang="en-US" sz="1400" dirty="0">
                <a:solidFill>
                  <a:schemeClr val="tx1">
                    <a:lumMod val="95000"/>
                    <a:lumOff val="5000"/>
                  </a:schemeClr>
                </a:solidFill>
                <a:latin typeface="Arial"/>
                <a:ea typeface="MS PGothic" pitchFamily="34" charset="-128"/>
                <a:cs typeface="Arial" pitchFamily="34" charset="0"/>
              </a:rPr>
              <a:t> </a:t>
            </a:r>
          </a:p>
          <a:p>
            <a:pPr algn="ctr" fontAlgn="base">
              <a:spcBef>
                <a:spcPct val="0"/>
              </a:spcBef>
              <a:spcAft>
                <a:spcPct val="0"/>
              </a:spcAft>
              <a:defRPr/>
            </a:pPr>
            <a:r>
              <a:rPr lang="de-AT" sz="1400" dirty="0">
                <a:solidFill>
                  <a:schemeClr val="tx1">
                    <a:lumMod val="95000"/>
                    <a:lumOff val="5000"/>
                  </a:schemeClr>
                </a:solidFill>
                <a:latin typeface="Arial"/>
                <a:ea typeface="MS PGothic" pitchFamily="34" charset="-128"/>
                <a:cs typeface="Arial" pitchFamily="34" charset="0"/>
              </a:rPr>
              <a:t>und</a:t>
            </a:r>
            <a:r>
              <a:rPr lang="en-US" sz="1400" dirty="0">
                <a:solidFill>
                  <a:schemeClr val="tx1">
                    <a:lumMod val="95000"/>
                    <a:lumOff val="5000"/>
                  </a:schemeClr>
                </a:solidFill>
                <a:latin typeface="Arial"/>
                <a:ea typeface="MS PGothic" pitchFamily="34" charset="-128"/>
                <a:cs typeface="Arial" pitchFamily="34" charset="0"/>
              </a:rPr>
              <a:t> -</a:t>
            </a:r>
            <a:r>
              <a:rPr lang="en-US" sz="1400" dirty="0" err="1">
                <a:solidFill>
                  <a:schemeClr val="tx1">
                    <a:lumMod val="95000"/>
                    <a:lumOff val="5000"/>
                  </a:schemeClr>
                </a:solidFill>
                <a:latin typeface="Arial"/>
                <a:ea typeface="MS PGothic" pitchFamily="34" charset="-128"/>
                <a:cs typeface="Arial" pitchFamily="34" charset="0"/>
              </a:rPr>
              <a:t>therapie</a:t>
            </a:r>
            <a:endParaRPr lang="en-US" sz="1400" dirty="0">
              <a:solidFill>
                <a:schemeClr val="tx1">
                  <a:lumMod val="95000"/>
                  <a:lumOff val="5000"/>
                </a:schemeClr>
              </a:solidFill>
              <a:latin typeface="Arial"/>
              <a:ea typeface="MS PGothic" pitchFamily="34" charset="-128"/>
              <a:cs typeface="Arial" pitchFamily="34" charset="0"/>
            </a:endParaRPr>
          </a:p>
        </p:txBody>
      </p:sp>
      <p:sp>
        <p:nvSpPr>
          <p:cNvPr id="1301510" name="Text Box 7"/>
          <p:cNvSpPr txBox="1">
            <a:spLocks noChangeArrowheads="1"/>
          </p:cNvSpPr>
          <p:nvPr/>
        </p:nvSpPr>
        <p:spPr bwMode="auto">
          <a:xfrm>
            <a:off x="4223793" y="2588755"/>
            <a:ext cx="1507008" cy="523220"/>
          </a:xfrm>
          <a:prstGeom prst="rect">
            <a:avLst/>
          </a:prstGeom>
          <a:noFill/>
          <a:ln w="9525">
            <a:noFill/>
            <a:miter lim="800000"/>
            <a:headEnd/>
            <a:tailEnd/>
          </a:ln>
        </p:spPr>
        <p:txBody>
          <a:bodyPr wrap="square">
            <a:spAutoFit/>
          </a:bodyPr>
          <a:lstStyle>
            <a:defPPr>
              <a:defRPr lang="de-DE"/>
            </a:defPPr>
            <a:lvl1pPr algn="r" fontAlgn="base">
              <a:spcBef>
                <a:spcPct val="0"/>
              </a:spcBef>
              <a:spcAft>
                <a:spcPct val="0"/>
              </a:spcAft>
              <a:defRPr sz="1400">
                <a:latin typeface="Arial"/>
                <a:ea typeface="MS PGothic" pitchFamily="34" charset="-128"/>
                <a:cs typeface="Arial" pitchFamily="34" charset="0"/>
              </a:defRPr>
            </a:lvl1pPr>
          </a:lstStyle>
          <a:p>
            <a:pPr algn="ctr"/>
            <a:r>
              <a:rPr lang="en-US" dirty="0" err="1">
                <a:solidFill>
                  <a:schemeClr val="tx1">
                    <a:lumMod val="95000"/>
                    <a:lumOff val="5000"/>
                  </a:schemeClr>
                </a:solidFill>
              </a:rPr>
              <a:t>Hormonentzugs</a:t>
            </a:r>
            <a:r>
              <a:rPr lang="en-US" dirty="0">
                <a:solidFill>
                  <a:schemeClr val="tx1">
                    <a:lumMod val="95000"/>
                    <a:lumOff val="5000"/>
                  </a:schemeClr>
                </a:solidFill>
              </a:rPr>
              <a:t>- </a:t>
            </a:r>
            <a:r>
              <a:rPr lang="en-US" dirty="0" err="1">
                <a:solidFill>
                  <a:schemeClr val="tx1">
                    <a:lumMod val="95000"/>
                    <a:lumOff val="5000"/>
                  </a:schemeClr>
                </a:solidFill>
              </a:rPr>
              <a:t>therapie</a:t>
            </a:r>
            <a:endParaRPr lang="en-US" dirty="0">
              <a:solidFill>
                <a:schemeClr val="tx1">
                  <a:lumMod val="95000"/>
                  <a:lumOff val="5000"/>
                </a:schemeClr>
              </a:solidFill>
            </a:endParaRPr>
          </a:p>
        </p:txBody>
      </p:sp>
      <p:sp>
        <p:nvSpPr>
          <p:cNvPr id="1301511" name="Line 8"/>
          <p:cNvSpPr>
            <a:spLocks noChangeShapeType="1"/>
          </p:cNvSpPr>
          <p:nvPr/>
        </p:nvSpPr>
        <p:spPr bwMode="auto">
          <a:xfrm>
            <a:off x="3963988" y="3825875"/>
            <a:ext cx="0" cy="533400"/>
          </a:xfrm>
          <a:prstGeom prst="line">
            <a:avLst/>
          </a:prstGeom>
          <a:noFill/>
          <a:ln w="76200">
            <a:solidFill>
              <a:schemeClr val="tx1"/>
            </a:solidFill>
            <a:round/>
            <a:headEnd/>
            <a:tailEnd type="triangle" w="med" len="med"/>
          </a:ln>
        </p:spPr>
        <p:txBody>
          <a:bodyPr/>
          <a:lstStyle/>
          <a:p>
            <a:pPr algn="ctr" fontAlgn="base">
              <a:spcBef>
                <a:spcPct val="0"/>
              </a:spcBef>
              <a:spcAft>
                <a:spcPct val="0"/>
              </a:spcAft>
              <a:defRPr/>
            </a:pPr>
            <a:endParaRPr lang="de-AT" sz="1200" b="1">
              <a:latin typeface="Arial"/>
              <a:cs typeface="Arial" pitchFamily="34" charset="0"/>
            </a:endParaRPr>
          </a:p>
        </p:txBody>
      </p:sp>
      <p:sp>
        <p:nvSpPr>
          <p:cNvPr id="1301513" name="Text Box 10"/>
          <p:cNvSpPr txBox="1">
            <a:spLocks noChangeArrowheads="1"/>
          </p:cNvSpPr>
          <p:nvPr/>
        </p:nvSpPr>
        <p:spPr bwMode="auto">
          <a:xfrm>
            <a:off x="9373631" y="1604992"/>
            <a:ext cx="472565" cy="307777"/>
          </a:xfrm>
          <a:prstGeom prst="rect">
            <a:avLst/>
          </a:prstGeom>
          <a:noFill/>
          <a:ln w="9525">
            <a:noFill/>
            <a:miter lim="800000"/>
            <a:headEnd/>
            <a:tailEnd/>
          </a:ln>
        </p:spPr>
        <p:txBody>
          <a:bodyPr wrap="none">
            <a:spAutoFit/>
          </a:bodyPr>
          <a:lstStyle/>
          <a:p>
            <a:pPr algn="r" fontAlgn="base">
              <a:spcBef>
                <a:spcPct val="0"/>
              </a:spcBef>
              <a:spcAft>
                <a:spcPct val="0"/>
              </a:spcAft>
              <a:defRPr/>
            </a:pPr>
            <a:r>
              <a:rPr lang="en-US" sz="1400" i="1" dirty="0">
                <a:latin typeface="Arial"/>
                <a:ea typeface="MS PGothic" pitchFamily="34" charset="-128"/>
                <a:cs typeface="Arial" pitchFamily="34" charset="0"/>
              </a:rPr>
              <a:t>Tod</a:t>
            </a:r>
          </a:p>
        </p:txBody>
      </p:sp>
      <p:sp>
        <p:nvSpPr>
          <p:cNvPr id="1301514" name="Text Box 11"/>
          <p:cNvSpPr txBox="1">
            <a:spLocks noChangeArrowheads="1"/>
          </p:cNvSpPr>
          <p:nvPr/>
        </p:nvSpPr>
        <p:spPr bwMode="auto">
          <a:xfrm>
            <a:off x="8788888" y="3185685"/>
            <a:ext cx="3047005" cy="30777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400" i="1" dirty="0" err="1">
                <a:latin typeface="Arial"/>
                <a:ea typeface="MS PGothic" pitchFamily="34" charset="-128"/>
                <a:cs typeface="Arial" pitchFamily="34" charset="0"/>
              </a:rPr>
              <a:t>Knochenmetastasen</a:t>
            </a:r>
            <a:endParaRPr lang="en-US" sz="1400" i="1" dirty="0">
              <a:latin typeface="Arial"/>
              <a:ea typeface="MS PGothic" pitchFamily="34" charset="-128"/>
              <a:cs typeface="Arial" pitchFamily="34" charset="0"/>
            </a:endParaRPr>
          </a:p>
        </p:txBody>
      </p:sp>
      <p:sp>
        <p:nvSpPr>
          <p:cNvPr id="1301516" name="Rectangle 16"/>
          <p:cNvSpPr>
            <a:spLocks noChangeArrowheads="1"/>
          </p:cNvSpPr>
          <p:nvPr/>
        </p:nvSpPr>
        <p:spPr bwMode="auto">
          <a:xfrm>
            <a:off x="9186864" y="1681163"/>
            <a:ext cx="136525" cy="1524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defRPr/>
            </a:pPr>
            <a:endParaRPr lang="de-DE" sz="1200">
              <a:latin typeface="Arial"/>
              <a:ea typeface="MS PGothic" pitchFamily="34" charset="-128"/>
              <a:cs typeface="Arial" pitchFamily="34" charset="0"/>
            </a:endParaRPr>
          </a:p>
        </p:txBody>
      </p:sp>
      <p:sp>
        <p:nvSpPr>
          <p:cNvPr id="1301518" name="Text Box 19"/>
          <p:cNvSpPr txBox="1">
            <a:spLocks noChangeArrowheads="1"/>
          </p:cNvSpPr>
          <p:nvPr/>
        </p:nvSpPr>
        <p:spPr bwMode="auto">
          <a:xfrm>
            <a:off x="8854495" y="2940051"/>
            <a:ext cx="184731" cy="276999"/>
          </a:xfrm>
          <a:prstGeom prst="rect">
            <a:avLst/>
          </a:prstGeom>
          <a:noFill/>
          <a:ln w="9525">
            <a:noFill/>
            <a:miter lim="800000"/>
            <a:headEnd/>
            <a:tailEnd/>
          </a:ln>
        </p:spPr>
        <p:txBody>
          <a:bodyPr wrap="none">
            <a:spAutoFit/>
          </a:bodyPr>
          <a:lstStyle/>
          <a:p>
            <a:pPr algn="r" fontAlgn="base">
              <a:spcBef>
                <a:spcPct val="0"/>
              </a:spcBef>
              <a:spcAft>
                <a:spcPct val="0"/>
              </a:spcAft>
              <a:defRPr/>
            </a:pPr>
            <a:endParaRPr lang="de-CH" sz="1200">
              <a:latin typeface="Arial"/>
              <a:ea typeface="MS PGothic" pitchFamily="34" charset="-128"/>
              <a:cs typeface="Arial" pitchFamily="34" charset="0"/>
            </a:endParaRPr>
          </a:p>
        </p:txBody>
      </p:sp>
      <p:sp>
        <p:nvSpPr>
          <p:cNvPr id="1301520" name="Freeform 21"/>
          <p:cNvSpPr>
            <a:spLocks/>
          </p:cNvSpPr>
          <p:nvPr/>
        </p:nvSpPr>
        <p:spPr bwMode="auto">
          <a:xfrm>
            <a:off x="2178050" y="1746251"/>
            <a:ext cx="7073900" cy="3567113"/>
          </a:xfrm>
          <a:custGeom>
            <a:avLst/>
            <a:gdLst>
              <a:gd name="T0" fmla="*/ 0 w 4456"/>
              <a:gd name="T1" fmla="*/ 2147483647 h 2247"/>
              <a:gd name="T2" fmla="*/ 2147483647 w 4456"/>
              <a:gd name="T3" fmla="*/ 2147483647 h 2247"/>
              <a:gd name="T4" fmla="*/ 2147483647 w 4456"/>
              <a:gd name="T5" fmla="*/ 2147483647 h 2247"/>
              <a:gd name="T6" fmla="*/ 2147483647 w 4456"/>
              <a:gd name="T7" fmla="*/ 2147483647 h 2247"/>
              <a:gd name="T8" fmla="*/ 2147483647 w 4456"/>
              <a:gd name="T9" fmla="*/ 2147483647 h 2247"/>
              <a:gd name="T10" fmla="*/ 2147483647 w 4456"/>
              <a:gd name="T11" fmla="*/ 2147483647 h 2247"/>
              <a:gd name="T12" fmla="*/ 2147483647 w 4456"/>
              <a:gd name="T13" fmla="*/ 2147483647 h 2247"/>
              <a:gd name="T14" fmla="*/ 2147483647 w 4456"/>
              <a:gd name="T15" fmla="*/ 2147483647 h 2247"/>
              <a:gd name="T16" fmla="*/ 2147483647 w 4456"/>
              <a:gd name="T17" fmla="*/ 2147483647 h 2247"/>
              <a:gd name="T18" fmla="*/ 2147483647 w 4456"/>
              <a:gd name="T19" fmla="*/ 2147483647 h 2247"/>
              <a:gd name="T20" fmla="*/ 2147483647 w 4456"/>
              <a:gd name="T21" fmla="*/ 2147483647 h 2247"/>
              <a:gd name="T22" fmla="*/ 2147483647 w 4456"/>
              <a:gd name="T23" fmla="*/ 2147483647 h 2247"/>
              <a:gd name="T24" fmla="*/ 2147483647 w 4456"/>
              <a:gd name="T25" fmla="*/ 2147483647 h 2247"/>
              <a:gd name="T26" fmla="*/ 2147483647 w 4456"/>
              <a:gd name="T27" fmla="*/ 2147483647 h 2247"/>
              <a:gd name="T28" fmla="*/ 2147483647 w 4456"/>
              <a:gd name="T29" fmla="*/ 2147483647 h 2247"/>
              <a:gd name="T30" fmla="*/ 2147483647 w 4456"/>
              <a:gd name="T31" fmla="*/ 2147483647 h 2247"/>
              <a:gd name="T32" fmla="*/ 2147483647 w 4456"/>
              <a:gd name="T33" fmla="*/ 2147483647 h 2247"/>
              <a:gd name="T34" fmla="*/ 2147483647 w 4456"/>
              <a:gd name="T35" fmla="*/ 2147483647 h 2247"/>
              <a:gd name="T36" fmla="*/ 2147483647 w 4456"/>
              <a:gd name="T37" fmla="*/ 2147483647 h 2247"/>
              <a:gd name="T38" fmla="*/ 2147483647 w 4456"/>
              <a:gd name="T39" fmla="*/ 0 h 2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6"/>
              <a:gd name="T61" fmla="*/ 0 h 2247"/>
              <a:gd name="T62" fmla="*/ 4456 w 4456"/>
              <a:gd name="T63" fmla="*/ 2247 h 2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6" h="2247">
                <a:moveTo>
                  <a:pt x="0" y="1980"/>
                </a:moveTo>
                <a:cubicBezTo>
                  <a:pt x="314" y="1973"/>
                  <a:pt x="629" y="1966"/>
                  <a:pt x="808" y="1928"/>
                </a:cubicBezTo>
                <a:cubicBezTo>
                  <a:pt x="987" y="1890"/>
                  <a:pt x="1026" y="1787"/>
                  <a:pt x="1076" y="1752"/>
                </a:cubicBezTo>
                <a:cubicBezTo>
                  <a:pt x="1126" y="1717"/>
                  <a:pt x="1098" y="1719"/>
                  <a:pt x="1108" y="1720"/>
                </a:cubicBezTo>
                <a:cubicBezTo>
                  <a:pt x="1118" y="1721"/>
                  <a:pt x="1127" y="1682"/>
                  <a:pt x="1136" y="1756"/>
                </a:cubicBezTo>
                <a:cubicBezTo>
                  <a:pt x="1145" y="1830"/>
                  <a:pt x="1128" y="2085"/>
                  <a:pt x="1164" y="2164"/>
                </a:cubicBezTo>
                <a:cubicBezTo>
                  <a:pt x="1200" y="2243"/>
                  <a:pt x="1246" y="2223"/>
                  <a:pt x="1352" y="2228"/>
                </a:cubicBezTo>
                <a:cubicBezTo>
                  <a:pt x="1458" y="2233"/>
                  <a:pt x="1695" y="2247"/>
                  <a:pt x="1800" y="2196"/>
                </a:cubicBezTo>
                <a:cubicBezTo>
                  <a:pt x="1905" y="2145"/>
                  <a:pt x="1945" y="1972"/>
                  <a:pt x="1980" y="1920"/>
                </a:cubicBezTo>
                <a:cubicBezTo>
                  <a:pt x="2015" y="1868"/>
                  <a:pt x="2001" y="1871"/>
                  <a:pt x="2012" y="1884"/>
                </a:cubicBezTo>
                <a:cubicBezTo>
                  <a:pt x="2023" y="1897"/>
                  <a:pt x="2031" y="1954"/>
                  <a:pt x="2044" y="1996"/>
                </a:cubicBezTo>
                <a:cubicBezTo>
                  <a:pt x="2057" y="2038"/>
                  <a:pt x="2042" y="2111"/>
                  <a:pt x="2088" y="2136"/>
                </a:cubicBezTo>
                <a:cubicBezTo>
                  <a:pt x="2134" y="2161"/>
                  <a:pt x="2156" y="2149"/>
                  <a:pt x="2320" y="2148"/>
                </a:cubicBezTo>
                <a:cubicBezTo>
                  <a:pt x="2484" y="2147"/>
                  <a:pt x="2911" y="2152"/>
                  <a:pt x="3072" y="2128"/>
                </a:cubicBezTo>
                <a:cubicBezTo>
                  <a:pt x="3233" y="2104"/>
                  <a:pt x="3228" y="2036"/>
                  <a:pt x="3288" y="2004"/>
                </a:cubicBezTo>
                <a:cubicBezTo>
                  <a:pt x="3348" y="1972"/>
                  <a:pt x="3374" y="1987"/>
                  <a:pt x="3432" y="1936"/>
                </a:cubicBezTo>
                <a:cubicBezTo>
                  <a:pt x="3490" y="1885"/>
                  <a:pt x="3536" y="1847"/>
                  <a:pt x="3636" y="1696"/>
                </a:cubicBezTo>
                <a:cubicBezTo>
                  <a:pt x="3736" y="1545"/>
                  <a:pt x="3919" y="1230"/>
                  <a:pt x="4032" y="1028"/>
                </a:cubicBezTo>
                <a:cubicBezTo>
                  <a:pt x="4145" y="826"/>
                  <a:pt x="4241" y="655"/>
                  <a:pt x="4312" y="484"/>
                </a:cubicBezTo>
                <a:cubicBezTo>
                  <a:pt x="4383" y="313"/>
                  <a:pt x="4419" y="156"/>
                  <a:pt x="4456" y="0"/>
                </a:cubicBezTo>
              </a:path>
            </a:pathLst>
          </a:custGeom>
          <a:noFill/>
          <a:ln w="28575">
            <a:solidFill>
              <a:schemeClr val="tx1"/>
            </a:solidFill>
            <a:round/>
            <a:headEnd/>
            <a:tailEnd/>
          </a:ln>
        </p:spPr>
        <p:txBody>
          <a:bodyPr wrap="none" anchor="ctr"/>
          <a:lstStyle/>
          <a:p>
            <a:pPr fontAlgn="base">
              <a:spcBef>
                <a:spcPct val="0"/>
              </a:spcBef>
              <a:spcAft>
                <a:spcPct val="0"/>
              </a:spcAft>
              <a:defRPr/>
            </a:pPr>
            <a:endParaRPr lang="de-DE" sz="1200">
              <a:latin typeface="Arial"/>
              <a:ea typeface="MS PGothic" pitchFamily="34" charset="-128"/>
              <a:cs typeface="Arial" pitchFamily="34" charset="0"/>
            </a:endParaRPr>
          </a:p>
        </p:txBody>
      </p:sp>
      <p:sp>
        <p:nvSpPr>
          <p:cNvPr id="1301526" name="Line 30"/>
          <p:cNvSpPr>
            <a:spLocks noChangeShapeType="1"/>
          </p:cNvSpPr>
          <p:nvPr/>
        </p:nvSpPr>
        <p:spPr bwMode="auto">
          <a:xfrm>
            <a:off x="4381500" y="5495925"/>
            <a:ext cx="133350" cy="0"/>
          </a:xfrm>
          <a:prstGeom prst="line">
            <a:avLst/>
          </a:prstGeom>
          <a:noFill/>
          <a:ln w="76200">
            <a:solidFill>
              <a:srgbClr val="0056B4"/>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27" name="Line 31"/>
          <p:cNvSpPr>
            <a:spLocks noChangeShapeType="1"/>
          </p:cNvSpPr>
          <p:nvPr/>
        </p:nvSpPr>
        <p:spPr bwMode="auto">
          <a:xfrm flipH="1">
            <a:off x="4362451" y="5434013"/>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28" name="Line 32"/>
          <p:cNvSpPr>
            <a:spLocks noChangeShapeType="1"/>
          </p:cNvSpPr>
          <p:nvPr/>
        </p:nvSpPr>
        <p:spPr bwMode="auto">
          <a:xfrm flipH="1">
            <a:off x="4462464" y="5438775"/>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29" name="Line 33"/>
          <p:cNvSpPr>
            <a:spLocks noChangeShapeType="1"/>
          </p:cNvSpPr>
          <p:nvPr/>
        </p:nvSpPr>
        <p:spPr bwMode="auto">
          <a:xfrm>
            <a:off x="4429125" y="5272088"/>
            <a:ext cx="133350" cy="0"/>
          </a:xfrm>
          <a:prstGeom prst="line">
            <a:avLst/>
          </a:prstGeom>
          <a:noFill/>
          <a:ln w="76200">
            <a:solidFill>
              <a:srgbClr val="0056B4"/>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0" name="Line 34"/>
          <p:cNvSpPr>
            <a:spLocks noChangeShapeType="1"/>
          </p:cNvSpPr>
          <p:nvPr/>
        </p:nvSpPr>
        <p:spPr bwMode="auto">
          <a:xfrm flipH="1">
            <a:off x="4410076" y="5210175"/>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1" name="Line 35"/>
          <p:cNvSpPr>
            <a:spLocks noChangeShapeType="1"/>
          </p:cNvSpPr>
          <p:nvPr/>
        </p:nvSpPr>
        <p:spPr bwMode="auto">
          <a:xfrm flipH="1">
            <a:off x="4510089" y="5214938"/>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2" name="Line 36"/>
          <p:cNvSpPr>
            <a:spLocks noChangeShapeType="1"/>
          </p:cNvSpPr>
          <p:nvPr/>
        </p:nvSpPr>
        <p:spPr bwMode="auto">
          <a:xfrm>
            <a:off x="6700838" y="5505450"/>
            <a:ext cx="133350" cy="0"/>
          </a:xfrm>
          <a:prstGeom prst="line">
            <a:avLst/>
          </a:prstGeom>
          <a:noFill/>
          <a:ln w="76200">
            <a:solidFill>
              <a:srgbClr val="0056B4"/>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3" name="Line 37"/>
          <p:cNvSpPr>
            <a:spLocks noChangeShapeType="1"/>
          </p:cNvSpPr>
          <p:nvPr/>
        </p:nvSpPr>
        <p:spPr bwMode="auto">
          <a:xfrm flipH="1">
            <a:off x="6681789" y="5443538"/>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4" name="Line 38"/>
          <p:cNvSpPr>
            <a:spLocks noChangeShapeType="1"/>
          </p:cNvSpPr>
          <p:nvPr/>
        </p:nvSpPr>
        <p:spPr bwMode="auto">
          <a:xfrm flipH="1">
            <a:off x="6781801" y="5448300"/>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5" name="Line 39"/>
          <p:cNvSpPr>
            <a:spLocks noChangeShapeType="1"/>
          </p:cNvSpPr>
          <p:nvPr/>
        </p:nvSpPr>
        <p:spPr bwMode="auto">
          <a:xfrm>
            <a:off x="6767513" y="5138738"/>
            <a:ext cx="133350" cy="0"/>
          </a:xfrm>
          <a:prstGeom prst="line">
            <a:avLst/>
          </a:prstGeom>
          <a:noFill/>
          <a:ln w="76200">
            <a:solidFill>
              <a:srgbClr val="0056B4"/>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6" name="Line 40"/>
          <p:cNvSpPr>
            <a:spLocks noChangeShapeType="1"/>
          </p:cNvSpPr>
          <p:nvPr/>
        </p:nvSpPr>
        <p:spPr bwMode="auto">
          <a:xfrm flipH="1">
            <a:off x="6748464" y="5076825"/>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7" name="Line 41"/>
          <p:cNvSpPr>
            <a:spLocks noChangeShapeType="1"/>
          </p:cNvSpPr>
          <p:nvPr/>
        </p:nvSpPr>
        <p:spPr bwMode="auto">
          <a:xfrm flipH="1">
            <a:off x="6848476" y="5081588"/>
            <a:ext cx="66675" cy="133350"/>
          </a:xfrm>
          <a:prstGeom prst="line">
            <a:avLst/>
          </a:prstGeom>
          <a:noFill/>
          <a:ln w="38100">
            <a:solidFill>
              <a:schemeClr val="tx1"/>
            </a:solidFill>
            <a:round/>
            <a:headEnd/>
            <a:tailEnd/>
          </a:ln>
        </p:spPr>
        <p:txBody>
          <a:bodyPr wrap="none" lIns="0" tIns="0" rIns="0" bIns="0">
            <a:spAutoFit/>
          </a:bodyPr>
          <a:lstStyle/>
          <a:p>
            <a:pPr algn="ctr" fontAlgn="base">
              <a:spcBef>
                <a:spcPct val="0"/>
              </a:spcBef>
              <a:spcAft>
                <a:spcPct val="0"/>
              </a:spcAft>
              <a:defRPr/>
            </a:pPr>
            <a:endParaRPr lang="de-AT" sz="1200" b="1">
              <a:latin typeface="Arial"/>
              <a:cs typeface="Arial" pitchFamily="34" charset="0"/>
            </a:endParaRPr>
          </a:p>
        </p:txBody>
      </p:sp>
      <p:sp>
        <p:nvSpPr>
          <p:cNvPr id="1301538" name="Rectangle 15"/>
          <p:cNvSpPr>
            <a:spLocks noChangeArrowheads="1"/>
          </p:cNvSpPr>
          <p:nvPr/>
        </p:nvSpPr>
        <p:spPr bwMode="auto">
          <a:xfrm>
            <a:off x="8577192" y="3252790"/>
            <a:ext cx="138112" cy="1524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defRPr/>
            </a:pPr>
            <a:endParaRPr lang="de-DE" sz="1200">
              <a:latin typeface="Arial"/>
              <a:ea typeface="MS PGothic" pitchFamily="34" charset="-128"/>
              <a:cs typeface="Arial" pitchFamily="34" charset="0"/>
            </a:endParaRPr>
          </a:p>
        </p:txBody>
      </p:sp>
      <p:sp>
        <p:nvSpPr>
          <p:cNvPr id="1301544" name="Text Box 27"/>
          <p:cNvSpPr txBox="1">
            <a:spLocks noChangeArrowheads="1"/>
          </p:cNvSpPr>
          <p:nvPr/>
        </p:nvSpPr>
        <p:spPr bwMode="auto">
          <a:xfrm rot="16200000">
            <a:off x="1394934" y="2441674"/>
            <a:ext cx="1036951" cy="307777"/>
          </a:xfrm>
          <a:prstGeom prst="rect">
            <a:avLst/>
          </a:prstGeom>
          <a:noFill/>
          <a:ln w="9525">
            <a:noFill/>
            <a:miter lim="800000"/>
            <a:headEnd/>
            <a:tailEnd/>
          </a:ln>
        </p:spPr>
        <p:txBody>
          <a:bodyPr wrap="none">
            <a:spAutoFit/>
          </a:bodyPr>
          <a:lstStyle/>
          <a:p>
            <a:pPr algn="r" fontAlgn="base">
              <a:spcBef>
                <a:spcPct val="0"/>
              </a:spcBef>
              <a:spcAft>
                <a:spcPct val="0"/>
              </a:spcAft>
              <a:defRPr/>
            </a:pPr>
            <a:r>
              <a:rPr lang="en-US" sz="1400" b="1" dirty="0" err="1">
                <a:latin typeface="Arial"/>
                <a:ea typeface="MS PGothic" pitchFamily="34" charset="-128"/>
                <a:cs typeface="Arial" pitchFamily="34" charset="0"/>
              </a:rPr>
              <a:t>Tumorlast</a:t>
            </a:r>
            <a:endParaRPr lang="en-US" b="1" dirty="0">
              <a:latin typeface="Arial"/>
              <a:ea typeface="MS PGothic" pitchFamily="34" charset="-128"/>
              <a:cs typeface="Arial" pitchFamily="34" charset="0"/>
            </a:endParaRPr>
          </a:p>
        </p:txBody>
      </p:sp>
      <p:sp>
        <p:nvSpPr>
          <p:cNvPr id="44" name="Line 8"/>
          <p:cNvSpPr>
            <a:spLocks noChangeShapeType="1"/>
          </p:cNvSpPr>
          <p:nvPr/>
        </p:nvSpPr>
        <p:spPr bwMode="auto">
          <a:xfrm>
            <a:off x="4977297" y="3251198"/>
            <a:ext cx="0" cy="1104904"/>
          </a:xfrm>
          <a:prstGeom prst="line">
            <a:avLst/>
          </a:prstGeom>
          <a:noFill/>
          <a:ln w="76200">
            <a:solidFill>
              <a:schemeClr val="tx1"/>
            </a:solidFill>
            <a:round/>
            <a:headEnd/>
            <a:tailEnd type="triangle" w="med" len="med"/>
          </a:ln>
        </p:spPr>
        <p:txBody>
          <a:bodyPr/>
          <a:lstStyle/>
          <a:p>
            <a:pPr algn="ctr" fontAlgn="base">
              <a:spcBef>
                <a:spcPct val="0"/>
              </a:spcBef>
              <a:spcAft>
                <a:spcPct val="0"/>
              </a:spcAft>
              <a:defRPr/>
            </a:pPr>
            <a:endParaRPr lang="de-AT" sz="1200" b="1">
              <a:latin typeface="Arial"/>
              <a:cs typeface="Arial" pitchFamily="34" charset="0"/>
            </a:endParaRPr>
          </a:p>
        </p:txBody>
      </p:sp>
      <p:sp>
        <p:nvSpPr>
          <p:cNvPr id="46" name="Freeform 23"/>
          <p:cNvSpPr>
            <a:spLocks/>
          </p:cNvSpPr>
          <p:nvPr/>
        </p:nvSpPr>
        <p:spPr bwMode="auto">
          <a:xfrm rot="21441724">
            <a:off x="4380220" y="4609710"/>
            <a:ext cx="2484000" cy="1588"/>
          </a:xfrm>
          <a:custGeom>
            <a:avLst/>
            <a:gdLst>
              <a:gd name="T0" fmla="*/ 0 w 564"/>
              <a:gd name="T1" fmla="*/ 0 h 1"/>
              <a:gd name="T2" fmla="*/ 2147483647 w 564"/>
              <a:gd name="T3" fmla="*/ 0 h 1"/>
              <a:gd name="T4" fmla="*/ 0 60000 65536"/>
              <a:gd name="T5" fmla="*/ 0 60000 65536"/>
              <a:gd name="T6" fmla="*/ 0 w 564"/>
              <a:gd name="T7" fmla="*/ 0 h 1"/>
              <a:gd name="T8" fmla="*/ 564 w 564"/>
              <a:gd name="T9" fmla="*/ 1 h 1"/>
            </a:gdLst>
            <a:ahLst/>
            <a:cxnLst>
              <a:cxn ang="T4">
                <a:pos x="T0" y="T1"/>
              </a:cxn>
              <a:cxn ang="T5">
                <a:pos x="T2" y="T3"/>
              </a:cxn>
            </a:cxnLst>
            <a:rect l="T6" t="T7" r="T8" b="T9"/>
            <a:pathLst>
              <a:path w="564" h="1">
                <a:moveTo>
                  <a:pt x="0" y="0"/>
                </a:moveTo>
                <a:cubicBezTo>
                  <a:pt x="235" y="0"/>
                  <a:pt x="470" y="0"/>
                  <a:pt x="564" y="0"/>
                </a:cubicBezTo>
              </a:path>
            </a:pathLst>
          </a:custGeom>
          <a:solidFill>
            <a:srgbClr val="0145B3"/>
          </a:solidFill>
          <a:ln w="127000">
            <a:solidFill>
              <a:schemeClr val="accent3"/>
            </a:solidFill>
            <a:round/>
            <a:headEnd/>
            <a:tailEnd/>
          </a:ln>
        </p:spPr>
        <p:txBody>
          <a:bodyPr wrap="none" anchor="ctr"/>
          <a:lstStyle/>
          <a:p>
            <a:pPr fontAlgn="base">
              <a:spcBef>
                <a:spcPct val="0"/>
              </a:spcBef>
              <a:spcAft>
                <a:spcPct val="0"/>
              </a:spcAft>
              <a:defRPr/>
            </a:pPr>
            <a:endParaRPr lang="de-DE" sz="1200">
              <a:latin typeface="Arial"/>
              <a:ea typeface="MS PGothic" pitchFamily="34" charset="-128"/>
              <a:cs typeface="Arial" pitchFamily="34" charset="0"/>
            </a:endParaRPr>
          </a:p>
        </p:txBody>
      </p:sp>
      <p:sp>
        <p:nvSpPr>
          <p:cNvPr id="47" name="Text Box 24"/>
          <p:cNvSpPr txBox="1">
            <a:spLocks noChangeArrowheads="1"/>
          </p:cNvSpPr>
          <p:nvPr/>
        </p:nvSpPr>
        <p:spPr bwMode="auto">
          <a:xfrm>
            <a:off x="5165965" y="3886977"/>
            <a:ext cx="1331913" cy="553998"/>
          </a:xfrm>
          <a:prstGeom prst="rect">
            <a:avLst/>
          </a:prstGeom>
          <a:noFill/>
          <a:ln w="28575">
            <a:solidFill>
              <a:schemeClr val="accent3"/>
            </a:solidFill>
            <a:miter lim="800000"/>
            <a:headEnd/>
            <a:tailEnd/>
          </a:ln>
        </p:spPr>
        <p:txBody>
          <a:bodyPr anchor="ctr">
            <a:spAutoFit/>
          </a:bodyPr>
          <a:lstStyle/>
          <a:p>
            <a:pPr algn="ctr" fontAlgn="base">
              <a:spcBef>
                <a:spcPct val="0"/>
              </a:spcBef>
              <a:spcAft>
                <a:spcPct val="0"/>
              </a:spcAft>
              <a:defRPr/>
            </a:pPr>
            <a:r>
              <a:rPr lang="en-US" b="1" dirty="0">
                <a:latin typeface="Arial"/>
                <a:ea typeface="MS PGothic" pitchFamily="34" charset="-128"/>
                <a:cs typeface="Arial" pitchFamily="34" charset="0"/>
              </a:rPr>
              <a:t>Prolia</a:t>
            </a:r>
            <a:r>
              <a:rPr lang="en-US" b="1" baseline="30000" dirty="0">
                <a:latin typeface="Arial"/>
                <a:ea typeface="MS PGothic" pitchFamily="34" charset="-128"/>
                <a:cs typeface="Arial" pitchFamily="34" charset="0"/>
              </a:rPr>
              <a:t>®</a:t>
            </a:r>
          </a:p>
          <a:p>
            <a:pPr algn="ctr" fontAlgn="base">
              <a:spcBef>
                <a:spcPct val="0"/>
              </a:spcBef>
              <a:spcAft>
                <a:spcPct val="0"/>
              </a:spcAft>
              <a:defRPr/>
            </a:pPr>
            <a:r>
              <a:rPr lang="en-US" sz="1200" b="1" dirty="0">
                <a:latin typeface="Arial"/>
                <a:ea typeface="MS PGothic" pitchFamily="34" charset="-128"/>
                <a:cs typeface="Arial" pitchFamily="34" charset="0"/>
              </a:rPr>
              <a:t>60 mg Q6M</a:t>
            </a:r>
          </a:p>
        </p:txBody>
      </p:sp>
      <p:sp>
        <p:nvSpPr>
          <p:cNvPr id="48" name="Text Box 12"/>
          <p:cNvSpPr txBox="1">
            <a:spLocks noChangeArrowheads="1"/>
          </p:cNvSpPr>
          <p:nvPr/>
        </p:nvSpPr>
        <p:spPr bwMode="auto">
          <a:xfrm>
            <a:off x="3729795" y="5666738"/>
            <a:ext cx="3784849" cy="480131"/>
          </a:xfrm>
          <a:prstGeom prst="rect">
            <a:avLst/>
          </a:prstGeom>
          <a:noFill/>
          <a:ln w="9525">
            <a:noFill/>
            <a:miter lim="800000"/>
            <a:headEnd/>
            <a:tailEnd/>
          </a:ln>
        </p:spPr>
        <p:txBody>
          <a:bodyPr wrap="square">
            <a:spAutoFit/>
          </a:bodyPr>
          <a:lstStyle/>
          <a:p>
            <a:pPr algn="ctr" fontAlgn="base">
              <a:lnSpc>
                <a:spcPct val="90000"/>
              </a:lnSpc>
              <a:spcBef>
                <a:spcPct val="0"/>
              </a:spcBef>
              <a:spcAft>
                <a:spcPct val="0"/>
              </a:spcAft>
              <a:defRPr/>
            </a:pPr>
            <a:r>
              <a:rPr lang="en-US" sz="1400" b="1" i="1" dirty="0" err="1">
                <a:latin typeface="Arial"/>
                <a:ea typeface="MS PGothic" pitchFamily="34" charset="-128"/>
                <a:cs typeface="Arial" pitchFamily="34" charset="0"/>
              </a:rPr>
              <a:t>Krebstherapie-induzierter</a:t>
            </a:r>
            <a:r>
              <a:rPr lang="en-US" sz="1400" b="1" i="1" dirty="0">
                <a:latin typeface="Arial"/>
                <a:ea typeface="MS PGothic" pitchFamily="34" charset="-128"/>
                <a:cs typeface="Arial" pitchFamily="34" charset="0"/>
              </a:rPr>
              <a:t> </a:t>
            </a:r>
            <a:r>
              <a:rPr lang="en-US" sz="1400" b="1" i="1" dirty="0" err="1">
                <a:latin typeface="Arial"/>
                <a:ea typeface="MS PGothic" pitchFamily="34" charset="-128"/>
                <a:cs typeface="Arial" pitchFamily="34" charset="0"/>
              </a:rPr>
              <a:t>Knochenverlust</a:t>
            </a:r>
            <a:r>
              <a:rPr lang="en-US" sz="1400" b="1" i="1" dirty="0">
                <a:latin typeface="Arial"/>
                <a:ea typeface="MS PGothic" pitchFamily="34" charset="-128"/>
                <a:cs typeface="Arial" pitchFamily="34" charset="0"/>
              </a:rPr>
              <a:t> (CTIBL)</a:t>
            </a:r>
          </a:p>
        </p:txBody>
      </p:sp>
      <p:sp>
        <p:nvSpPr>
          <p:cNvPr id="51" name="Text Box 18"/>
          <p:cNvSpPr txBox="1">
            <a:spLocks noChangeArrowheads="1"/>
          </p:cNvSpPr>
          <p:nvPr/>
        </p:nvSpPr>
        <p:spPr bwMode="auto">
          <a:xfrm>
            <a:off x="7233814" y="1943472"/>
            <a:ext cx="1385788" cy="553998"/>
          </a:xfrm>
          <a:prstGeom prst="rect">
            <a:avLst/>
          </a:prstGeom>
          <a:noFill/>
          <a:ln w="28575">
            <a:solidFill>
              <a:srgbClr val="EC5326"/>
            </a:solidFill>
            <a:miter lim="800000"/>
            <a:headEnd/>
            <a:tailEnd/>
          </a:ln>
        </p:spPr>
        <p:txBody>
          <a:bodyPr anchor="ctr">
            <a:spAutoFit/>
          </a:bodyPr>
          <a:lstStyle>
            <a:defPPr>
              <a:defRPr lang="de-DE"/>
            </a:defPPr>
            <a:lvl1pPr algn="ctr" fontAlgn="base">
              <a:spcBef>
                <a:spcPct val="0"/>
              </a:spcBef>
              <a:spcAft>
                <a:spcPct val="0"/>
              </a:spcAft>
              <a:defRPr b="1">
                <a:latin typeface="Arial"/>
                <a:ea typeface="MS PGothic" pitchFamily="34" charset="-128"/>
                <a:cs typeface="Arial" pitchFamily="34" charset="0"/>
              </a:defRPr>
            </a:lvl1pPr>
          </a:lstStyle>
          <a:p>
            <a:r>
              <a:rPr lang="en-US" dirty="0"/>
              <a:t>XGEVA®</a:t>
            </a:r>
            <a:br>
              <a:rPr lang="en-US" dirty="0"/>
            </a:br>
            <a:r>
              <a:rPr lang="en-US" sz="1200" dirty="0"/>
              <a:t>120 mg Q4W</a:t>
            </a:r>
          </a:p>
        </p:txBody>
      </p:sp>
      <p:sp>
        <p:nvSpPr>
          <p:cNvPr id="4" name="Title 3">
            <a:extLst>
              <a:ext uri="{FF2B5EF4-FFF2-40B4-BE49-F238E27FC236}">
                <a16:creationId xmlns:a16="http://schemas.microsoft.com/office/drawing/2014/main" id="{5E77A4CC-6D95-44B0-9636-D9AC807AF3CE}"/>
              </a:ext>
            </a:extLst>
          </p:cNvPr>
          <p:cNvSpPr>
            <a:spLocks noGrp="1"/>
          </p:cNvSpPr>
          <p:nvPr>
            <p:ph type="title"/>
          </p:nvPr>
        </p:nvSpPr>
        <p:spPr/>
        <p:txBody>
          <a:bodyPr/>
          <a:lstStyle/>
          <a:p>
            <a:r>
              <a:rPr lang="en-US" dirty="0"/>
              <a:t>Denosumab: </a:t>
            </a:r>
            <a:r>
              <a:rPr lang="en-US" dirty="0" err="1"/>
              <a:t>Anwendungsgebiete</a:t>
            </a:r>
            <a:r>
              <a:rPr lang="en-US" dirty="0"/>
              <a:t> von Prolia</a:t>
            </a:r>
            <a:r>
              <a:rPr lang="en-US" baseline="30000" dirty="0"/>
              <a:t>®</a:t>
            </a:r>
            <a:r>
              <a:rPr lang="en-US" dirty="0"/>
              <a:t> &amp; XGEVA</a:t>
            </a:r>
            <a:r>
              <a:rPr lang="en-US" baseline="30000" dirty="0"/>
              <a:t>®</a:t>
            </a:r>
            <a:endParaRPr lang="de-AT" baseline="30000" dirty="0"/>
          </a:p>
        </p:txBody>
      </p:sp>
      <p:sp>
        <p:nvSpPr>
          <p:cNvPr id="59" name="Freeform 23">
            <a:extLst>
              <a:ext uri="{FF2B5EF4-FFF2-40B4-BE49-F238E27FC236}">
                <a16:creationId xmlns:a16="http://schemas.microsoft.com/office/drawing/2014/main" id="{7DFC0602-879B-4280-AB5D-6AE40563BDA3}"/>
              </a:ext>
            </a:extLst>
          </p:cNvPr>
          <p:cNvSpPr>
            <a:spLocks/>
          </p:cNvSpPr>
          <p:nvPr/>
        </p:nvSpPr>
        <p:spPr bwMode="auto">
          <a:xfrm rot="17694433" flipV="1">
            <a:off x="7804851" y="2458127"/>
            <a:ext cx="1783932" cy="45719"/>
          </a:xfrm>
          <a:custGeom>
            <a:avLst/>
            <a:gdLst>
              <a:gd name="T0" fmla="*/ 0 w 564"/>
              <a:gd name="T1" fmla="*/ 0 h 1"/>
              <a:gd name="T2" fmla="*/ 2147483647 w 564"/>
              <a:gd name="T3" fmla="*/ 0 h 1"/>
              <a:gd name="T4" fmla="*/ 0 60000 65536"/>
              <a:gd name="T5" fmla="*/ 0 60000 65536"/>
              <a:gd name="T6" fmla="*/ 0 w 564"/>
              <a:gd name="T7" fmla="*/ 0 h 1"/>
              <a:gd name="T8" fmla="*/ 564 w 564"/>
              <a:gd name="T9" fmla="*/ 1 h 1"/>
            </a:gdLst>
            <a:ahLst/>
            <a:cxnLst>
              <a:cxn ang="T4">
                <a:pos x="T0" y="T1"/>
              </a:cxn>
              <a:cxn ang="T5">
                <a:pos x="T2" y="T3"/>
              </a:cxn>
            </a:cxnLst>
            <a:rect l="T6" t="T7" r="T8" b="T9"/>
            <a:pathLst>
              <a:path w="564" h="1">
                <a:moveTo>
                  <a:pt x="0" y="0"/>
                </a:moveTo>
                <a:cubicBezTo>
                  <a:pt x="235" y="0"/>
                  <a:pt x="470" y="0"/>
                  <a:pt x="564" y="0"/>
                </a:cubicBezTo>
              </a:path>
            </a:pathLst>
          </a:custGeom>
          <a:solidFill>
            <a:srgbClr val="0145B3"/>
          </a:solidFill>
          <a:ln w="127000">
            <a:solidFill>
              <a:srgbClr val="EC5326"/>
            </a:solidFill>
            <a:round/>
            <a:headEnd/>
            <a:tailEnd/>
          </a:ln>
        </p:spPr>
        <p:txBody>
          <a:bodyPr wrap="none" anchor="ctr"/>
          <a:lstStyle/>
          <a:p>
            <a:pPr fontAlgn="base">
              <a:spcBef>
                <a:spcPct val="0"/>
              </a:spcBef>
              <a:spcAft>
                <a:spcPct val="0"/>
              </a:spcAft>
              <a:defRPr/>
            </a:pPr>
            <a:endParaRPr lang="de-DE" sz="1200">
              <a:latin typeface="Arial"/>
              <a:ea typeface="MS PGothic" pitchFamily="34" charset="-128"/>
              <a:cs typeface="Arial" pitchFamily="34" charset="0"/>
            </a:endParaRPr>
          </a:p>
        </p:txBody>
      </p:sp>
      <p:sp>
        <p:nvSpPr>
          <p:cNvPr id="60" name="Text Placeholder 7">
            <a:extLst>
              <a:ext uri="{FF2B5EF4-FFF2-40B4-BE49-F238E27FC236}">
                <a16:creationId xmlns:a16="http://schemas.microsoft.com/office/drawing/2014/main" id="{AF67302B-8A01-417E-9F29-0EC2185CBB2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r>
              <a:rPr lang="en-US" sz="900" dirty="0">
                <a:solidFill>
                  <a:schemeClr val="tx1"/>
                </a:solidFill>
              </a:rPr>
              <a:t>1 </a:t>
            </a:r>
            <a:r>
              <a:rPr lang="en-GB" sz="900" dirty="0">
                <a:solidFill>
                  <a:schemeClr val="tx1"/>
                </a:solidFill>
              </a:rPr>
              <a:t>Prolia</a:t>
            </a:r>
            <a:r>
              <a:rPr lang="en-GB" sz="900" baseline="30000" dirty="0">
                <a:solidFill>
                  <a:schemeClr val="tx1"/>
                </a:solidFill>
              </a:rPr>
              <a:t>®</a:t>
            </a:r>
            <a:r>
              <a:rPr lang="en-GB" sz="900" dirty="0">
                <a:solidFill>
                  <a:schemeClr val="tx1"/>
                </a:solidFill>
              </a:rPr>
              <a:t> (Denosumab): </a:t>
            </a:r>
            <a:r>
              <a:rPr lang="en-GB" sz="900" dirty="0" err="1">
                <a:solidFill>
                  <a:schemeClr val="tx1"/>
                </a:solidFill>
              </a:rPr>
              <a:t>aktuelle</a:t>
            </a:r>
            <a:r>
              <a:rPr lang="en-GB" sz="900" dirty="0">
                <a:solidFill>
                  <a:schemeClr val="tx1"/>
                </a:solidFill>
              </a:rPr>
              <a:t> Fachinformation</a:t>
            </a:r>
          </a:p>
          <a:p>
            <a:pPr eaLnBrk="1" hangingPunct="1"/>
            <a:r>
              <a:rPr lang="en-US" sz="900" dirty="0">
                <a:solidFill>
                  <a:schemeClr val="tx1"/>
                </a:solidFill>
              </a:rPr>
              <a:t>2 XGEVA</a:t>
            </a:r>
            <a:r>
              <a:rPr lang="en-GB" sz="900" baseline="30000" dirty="0">
                <a:solidFill>
                  <a:schemeClr val="tx1"/>
                </a:solidFill>
              </a:rPr>
              <a:t>®</a:t>
            </a:r>
            <a:r>
              <a:rPr lang="en-GB" sz="900" dirty="0">
                <a:solidFill>
                  <a:schemeClr val="tx1"/>
                </a:solidFill>
              </a:rPr>
              <a:t> (Denosumab): </a:t>
            </a:r>
            <a:r>
              <a:rPr lang="en-GB" sz="900" dirty="0" err="1">
                <a:solidFill>
                  <a:schemeClr val="tx1"/>
                </a:solidFill>
              </a:rPr>
              <a:t>aktuelle</a:t>
            </a:r>
            <a:r>
              <a:rPr lang="en-GB" sz="900" dirty="0">
                <a:solidFill>
                  <a:schemeClr val="tx1"/>
                </a:solidFill>
              </a:rPr>
              <a:t> Fachinformation</a:t>
            </a:r>
          </a:p>
        </p:txBody>
      </p:sp>
    </p:spTree>
    <p:extLst>
      <p:ext uri="{BB962C8B-B14F-4D97-AF65-F5344CB8AC3E}">
        <p14:creationId xmlns:p14="http://schemas.microsoft.com/office/powerpoint/2010/main" val="6105466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0A23CFE5-9187-4137-A6C3-658BDAA08086}"/>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r>
              <a:rPr lang="en-US" sz="900" dirty="0">
                <a:solidFill>
                  <a:schemeClr val="tx1"/>
                </a:solidFill>
              </a:rPr>
              <a:t>1 </a:t>
            </a:r>
            <a:r>
              <a:rPr lang="en-GB" sz="900" dirty="0">
                <a:solidFill>
                  <a:schemeClr val="tx1"/>
                </a:solidFill>
              </a:rPr>
              <a:t>McClung MR et al. New </a:t>
            </a:r>
            <a:r>
              <a:rPr lang="en-GB" sz="900" dirty="0" err="1">
                <a:solidFill>
                  <a:schemeClr val="tx1"/>
                </a:solidFill>
              </a:rPr>
              <a:t>Engl</a:t>
            </a:r>
            <a:r>
              <a:rPr lang="en-GB" sz="900" dirty="0">
                <a:solidFill>
                  <a:schemeClr val="tx1"/>
                </a:solidFill>
              </a:rPr>
              <a:t> J Med 2006;354:821-31.</a:t>
            </a:r>
            <a:endParaRPr lang="en-US" sz="900" dirty="0">
              <a:solidFill>
                <a:schemeClr val="tx1"/>
              </a:solidFill>
            </a:endParaRPr>
          </a:p>
          <a:p>
            <a:pPr eaLnBrk="1" hangingPunct="1"/>
            <a:r>
              <a:rPr lang="en-US" sz="900" dirty="0">
                <a:solidFill>
                  <a:schemeClr val="tx1"/>
                </a:solidFill>
              </a:rPr>
              <a:t>2 </a:t>
            </a:r>
            <a:r>
              <a:rPr lang="en-GB" sz="900" dirty="0">
                <a:solidFill>
                  <a:schemeClr val="tx1"/>
                </a:solidFill>
              </a:rPr>
              <a:t>Prolia</a:t>
            </a:r>
            <a:r>
              <a:rPr lang="en-GB" sz="900" baseline="30000" dirty="0">
                <a:solidFill>
                  <a:schemeClr val="tx1"/>
                </a:solidFill>
              </a:rPr>
              <a:t>®</a:t>
            </a:r>
            <a:r>
              <a:rPr lang="en-GB" sz="900" dirty="0">
                <a:solidFill>
                  <a:schemeClr val="tx1"/>
                </a:solidFill>
              </a:rPr>
              <a:t> (Denosumab): </a:t>
            </a:r>
            <a:r>
              <a:rPr lang="en-GB" sz="900" dirty="0" err="1">
                <a:solidFill>
                  <a:schemeClr val="tx1"/>
                </a:solidFill>
              </a:rPr>
              <a:t>aktuelle</a:t>
            </a:r>
            <a:r>
              <a:rPr lang="en-GB" sz="900" dirty="0">
                <a:solidFill>
                  <a:schemeClr val="tx1"/>
                </a:solidFill>
              </a:rPr>
              <a:t> Fachinformation</a:t>
            </a:r>
          </a:p>
          <a:p>
            <a:pPr eaLnBrk="1" hangingPunct="1"/>
            <a:r>
              <a:rPr lang="en-US" sz="900" dirty="0">
                <a:solidFill>
                  <a:schemeClr val="tx1"/>
                </a:solidFill>
              </a:rPr>
              <a:t>3 XGEVA</a:t>
            </a:r>
            <a:r>
              <a:rPr lang="en-GB" sz="900" baseline="30000" dirty="0">
                <a:solidFill>
                  <a:schemeClr val="tx1"/>
                </a:solidFill>
              </a:rPr>
              <a:t>®</a:t>
            </a:r>
            <a:r>
              <a:rPr lang="en-GB" sz="900" dirty="0">
                <a:solidFill>
                  <a:schemeClr val="tx1"/>
                </a:solidFill>
              </a:rPr>
              <a:t> (Denosumab): </a:t>
            </a:r>
            <a:r>
              <a:rPr lang="en-GB" sz="900" dirty="0" err="1">
                <a:solidFill>
                  <a:schemeClr val="tx1"/>
                </a:solidFill>
              </a:rPr>
              <a:t>aktuelle</a:t>
            </a:r>
            <a:r>
              <a:rPr lang="en-GB" sz="900" dirty="0">
                <a:solidFill>
                  <a:schemeClr val="tx1"/>
                </a:solidFill>
              </a:rPr>
              <a:t> Fachinformation</a:t>
            </a:r>
          </a:p>
        </p:txBody>
      </p:sp>
      <p:sp>
        <p:nvSpPr>
          <p:cNvPr id="49154" name="Rectangle 33"/>
          <p:cNvSpPr>
            <a:spLocks noGrp="1"/>
          </p:cNvSpPr>
          <p:nvPr>
            <p:ph type="title"/>
          </p:nvPr>
        </p:nvSpPr>
        <p:spPr/>
        <p:txBody>
          <a:bodyPr/>
          <a:lstStyle/>
          <a:p>
            <a:r>
              <a:rPr lang="de-AT" dirty="0"/>
              <a:t>Denosumab ist ein vollständig humaner monoklonaler Antikörper, der den humanen RANK-Liganden mit hoher Affinität und Spezifität bindet</a:t>
            </a:r>
            <a:r>
              <a:rPr lang="en-US" baseline="30000" dirty="0"/>
              <a:t>1</a:t>
            </a:r>
          </a:p>
        </p:txBody>
      </p:sp>
      <p:sp>
        <p:nvSpPr>
          <p:cNvPr id="49155" name="AutoShape 7" descr="image001"/>
          <p:cNvSpPr>
            <a:spLocks noChangeAspect="1" noChangeArrowheads="1"/>
          </p:cNvSpPr>
          <p:nvPr/>
        </p:nvSpPr>
        <p:spPr bwMode="auto">
          <a:xfrm>
            <a:off x="4657725" y="2109789"/>
            <a:ext cx="2876550" cy="2638425"/>
          </a:xfrm>
          <a:prstGeom prst="rect">
            <a:avLst/>
          </a:prstGeom>
          <a:noFill/>
          <a:ln w="9525">
            <a:noFill/>
            <a:miter lim="800000"/>
            <a:headEnd/>
            <a:tailEnd/>
          </a:ln>
        </p:spPr>
        <p:txBody>
          <a:bodyPr/>
          <a:lstStyle/>
          <a:p>
            <a:pPr fontAlgn="base">
              <a:lnSpc>
                <a:spcPct val="90000"/>
              </a:lnSpc>
              <a:spcBef>
                <a:spcPct val="0"/>
              </a:spcBef>
              <a:spcAft>
                <a:spcPct val="0"/>
              </a:spcAft>
            </a:pPr>
            <a:endParaRPr lang="en-GB" sz="2800" b="1">
              <a:solidFill>
                <a:srgbClr val="E7E7E7"/>
              </a:solidFill>
            </a:endParaRPr>
          </a:p>
        </p:txBody>
      </p:sp>
      <p:sp>
        <p:nvSpPr>
          <p:cNvPr id="49156" name="AutoShape 9" descr="image001"/>
          <p:cNvSpPr>
            <a:spLocks noChangeAspect="1" noChangeArrowheads="1"/>
          </p:cNvSpPr>
          <p:nvPr/>
        </p:nvSpPr>
        <p:spPr bwMode="auto">
          <a:xfrm>
            <a:off x="4657725" y="2109789"/>
            <a:ext cx="2876550" cy="2638425"/>
          </a:xfrm>
          <a:prstGeom prst="rect">
            <a:avLst/>
          </a:prstGeom>
          <a:noFill/>
          <a:ln w="9525">
            <a:noFill/>
            <a:miter lim="800000"/>
            <a:headEnd/>
            <a:tailEnd/>
          </a:ln>
        </p:spPr>
        <p:txBody>
          <a:bodyPr/>
          <a:lstStyle/>
          <a:p>
            <a:pPr fontAlgn="base">
              <a:lnSpc>
                <a:spcPct val="90000"/>
              </a:lnSpc>
              <a:spcBef>
                <a:spcPct val="0"/>
              </a:spcBef>
              <a:spcAft>
                <a:spcPct val="0"/>
              </a:spcAft>
            </a:pPr>
            <a:endParaRPr lang="en-GB" sz="2800" b="1">
              <a:solidFill>
                <a:srgbClr val="E7E7E7"/>
              </a:solidFill>
            </a:endParaRPr>
          </a:p>
        </p:txBody>
      </p:sp>
      <p:graphicFrame>
        <p:nvGraphicFramePr>
          <p:cNvPr id="57378" name="Group 34"/>
          <p:cNvGraphicFramePr>
            <a:graphicFrameLocks noGrp="1"/>
          </p:cNvGraphicFramePr>
          <p:nvPr>
            <p:extLst>
              <p:ext uri="{D42A27DB-BD31-4B8C-83A1-F6EECF244321}">
                <p14:modId xmlns:p14="http://schemas.microsoft.com/office/powerpoint/2010/main" val="2050199694"/>
              </p:ext>
            </p:extLst>
          </p:nvPr>
        </p:nvGraphicFramePr>
        <p:xfrm>
          <a:off x="1972999" y="1437748"/>
          <a:ext cx="8243888" cy="4322972"/>
        </p:xfrm>
        <a:graphic>
          <a:graphicData uri="http://schemas.openxmlformats.org/drawingml/2006/table">
            <a:tbl>
              <a:tblPr/>
              <a:tblGrid>
                <a:gridCol w="2157520">
                  <a:extLst>
                    <a:ext uri="{9D8B030D-6E8A-4147-A177-3AD203B41FA5}">
                      <a16:colId xmlns:a16="http://schemas.microsoft.com/office/drawing/2014/main" val="20000"/>
                    </a:ext>
                  </a:extLst>
                </a:gridCol>
                <a:gridCol w="3043184">
                  <a:extLst>
                    <a:ext uri="{9D8B030D-6E8A-4147-A177-3AD203B41FA5}">
                      <a16:colId xmlns:a16="http://schemas.microsoft.com/office/drawing/2014/main" val="20001"/>
                    </a:ext>
                  </a:extLst>
                </a:gridCol>
                <a:gridCol w="3043184">
                  <a:extLst>
                    <a:ext uri="{9D8B030D-6E8A-4147-A177-3AD203B41FA5}">
                      <a16:colId xmlns:a16="http://schemas.microsoft.com/office/drawing/2014/main" val="20002"/>
                    </a:ext>
                  </a:extLst>
                </a:gridCol>
              </a:tblGrid>
              <a:tr h="815600">
                <a:tc>
                  <a:txBody>
                    <a:body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pPr>
                      <a:endParaRPr kumimoji="0" lang="en-GB" sz="16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90000" marR="90000" marT="46806" marB="46806" anchor="ctr" horzOverflow="overflow">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itchFamily="2" charset="2"/>
                        <a:buNone/>
                        <a:tabLst/>
                      </a:pPr>
                      <a:r>
                        <a:rPr kumimoji="0" lang="en-GB"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Prolia</a:t>
                      </a:r>
                      <a:r>
                        <a:rPr kumimoji="0" lang="en-GB" sz="1600" b="1" i="0" u="none" strike="noStrike" cap="none" normalizeH="0" baseline="30000" dirty="0">
                          <a:ln>
                            <a:noFill/>
                          </a:ln>
                          <a:solidFill>
                            <a:schemeClr val="bg1"/>
                          </a:solidFill>
                          <a:effectLst/>
                          <a:latin typeface="Arial" pitchFamily="34" charset="0"/>
                          <a:ea typeface="ＭＳ Ｐゴシック" pitchFamily="34" charset="-128"/>
                          <a:cs typeface="Arial" pitchFamily="34" charset="0"/>
                        </a:rPr>
                        <a:t>®</a:t>
                      </a:r>
                      <a:r>
                        <a:rPr kumimoji="0" lang="en-GB"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Denosumab 60 mg </a:t>
                      </a:r>
                      <a:r>
                        <a:rPr kumimoji="0" lang="en-GB" sz="1600" b="1"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s.c.</a:t>
                      </a:r>
                      <a:r>
                        <a:rPr kumimoji="0" lang="en-GB"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alle 6 Monate</a:t>
                      </a:r>
                      <a:r>
                        <a:rPr kumimoji="0" lang="en-GB" sz="1600" b="1" i="0" u="none" strike="noStrike" cap="none" normalizeH="0" baseline="30000" dirty="0">
                          <a:ln>
                            <a:noFill/>
                          </a:ln>
                          <a:solidFill>
                            <a:schemeClr val="bg1"/>
                          </a:solidFill>
                          <a:effectLst/>
                          <a:latin typeface="Arial" pitchFamily="34" charset="0"/>
                          <a:ea typeface="ＭＳ Ｐゴシック" pitchFamily="34" charset="-128"/>
                          <a:cs typeface="Arial" pitchFamily="34" charset="0"/>
                        </a:rPr>
                        <a:t>2</a:t>
                      </a:r>
                    </a:p>
                  </a:txBody>
                  <a:tcPr marL="90000" marR="90000" marT="46806" marB="468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itchFamily="2" charset="2"/>
                        <a:buNone/>
                        <a:tabLst/>
                      </a:pPr>
                      <a:r>
                        <a:rPr kumimoji="0" lang="en-GB"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XGEVA</a:t>
                      </a:r>
                      <a:r>
                        <a:rPr kumimoji="0" lang="en-GB" sz="1600" b="1" i="0" u="none" strike="noStrike" cap="none" normalizeH="0" baseline="30000" dirty="0">
                          <a:ln>
                            <a:noFill/>
                          </a:ln>
                          <a:solidFill>
                            <a:schemeClr val="bg1"/>
                          </a:solidFill>
                          <a:effectLst/>
                          <a:latin typeface="Arial" pitchFamily="34" charset="0"/>
                          <a:ea typeface="ＭＳ Ｐゴシック" pitchFamily="34" charset="-128"/>
                          <a:cs typeface="Arial" pitchFamily="34" charset="0"/>
                        </a:rPr>
                        <a:t>®</a:t>
                      </a:r>
                      <a:r>
                        <a:rPr kumimoji="0" lang="en-GB"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Denosumab 120 mg s.c. alle 4 Wochen</a:t>
                      </a:r>
                      <a:r>
                        <a:rPr kumimoji="0" lang="en-GB" sz="1600" b="1" i="0" u="none" strike="noStrike" cap="none" normalizeH="0" baseline="30000" dirty="0">
                          <a:ln>
                            <a:noFill/>
                          </a:ln>
                          <a:solidFill>
                            <a:schemeClr val="bg1"/>
                          </a:solidFill>
                          <a:effectLst/>
                          <a:latin typeface="Arial" pitchFamily="34" charset="0"/>
                          <a:ea typeface="ＭＳ Ｐゴシック" pitchFamily="34" charset="-128"/>
                          <a:cs typeface="Arial" pitchFamily="34" charset="0"/>
                        </a:rPr>
                        <a:t>3</a:t>
                      </a:r>
                      <a:endParaRPr kumimoji="0" lang="en-US" sz="1600" b="1" i="0" u="none" strike="noStrike" cap="none" normalizeH="0" baseline="30000" dirty="0">
                        <a:ln>
                          <a:noFill/>
                        </a:ln>
                        <a:solidFill>
                          <a:schemeClr val="bg1"/>
                        </a:solidFill>
                        <a:effectLst/>
                        <a:latin typeface="Arial" pitchFamily="34" charset="0"/>
                        <a:ea typeface="ＭＳ Ｐゴシック" pitchFamily="34" charset="-128"/>
                        <a:cs typeface="Arial" pitchFamily="34" charset="0"/>
                      </a:endParaRPr>
                    </a:p>
                  </a:txBody>
                  <a:tcPr marL="90000" marR="90000" marT="46806" marB="4680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25326"/>
                    </a:solidFill>
                  </a:tcPr>
                </a:tc>
                <a:extLst>
                  <a:ext uri="{0D108BD9-81ED-4DB2-BD59-A6C34878D82A}">
                    <a16:rowId xmlns:a16="http://schemas.microsoft.com/office/drawing/2014/main" val="10000"/>
                  </a:ext>
                </a:extLst>
              </a:tr>
              <a:tr h="2330749">
                <a:tc>
                  <a:txBody>
                    <a:body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itchFamily="2" charset="2"/>
                        <a:buNone/>
                        <a:tabLst/>
                      </a:pPr>
                      <a:r>
                        <a:rPr kumimoji="0" lang="de-AT" sz="1600" b="1" i="0" u="none" strike="noStrike" cap="none" normalizeH="0" baseline="0" noProof="0" dirty="0">
                          <a:ln>
                            <a:noFill/>
                          </a:ln>
                          <a:solidFill>
                            <a:schemeClr val="tx1"/>
                          </a:solidFill>
                          <a:effectLst/>
                          <a:latin typeface="Arial" pitchFamily="34" charset="0"/>
                          <a:ea typeface="ＭＳ Ｐゴシック" pitchFamily="34" charset="-128"/>
                          <a:cs typeface="Arial" pitchFamily="34" charset="0"/>
                        </a:rPr>
                        <a:t>Indikationen</a:t>
                      </a:r>
                    </a:p>
                  </a:txBody>
                  <a:tcPr marL="90000" marR="90000" marT="46806" marB="4680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de-AT" sz="1400" b="1" kern="1200" dirty="0">
                          <a:solidFill>
                            <a:schemeClr val="tx1"/>
                          </a:solidFill>
                          <a:latin typeface="+mn-lt"/>
                          <a:ea typeface="+mn-ea"/>
                          <a:cs typeface="+mn-cs"/>
                        </a:rPr>
                        <a:t>Behandlung der Osteoporose </a:t>
                      </a:r>
                      <a:r>
                        <a:rPr lang="de-AT" sz="1400" kern="1200" dirty="0">
                          <a:solidFill>
                            <a:schemeClr val="tx1"/>
                          </a:solidFill>
                          <a:latin typeface="+mn-lt"/>
                          <a:ea typeface="+mn-ea"/>
                          <a:cs typeface="+mn-cs"/>
                        </a:rPr>
                        <a:t>bei postmenopausalen Frauen und bei Männern mit erhöhtem Frakturrisiko </a:t>
                      </a:r>
                      <a:endParaRPr lang="en-US" sz="1400" kern="1200" dirty="0">
                        <a:solidFill>
                          <a:schemeClr val="tx1"/>
                        </a:solidFill>
                        <a:latin typeface="+mn-lt"/>
                        <a:ea typeface="+mn-ea"/>
                        <a:cs typeface="+mn-cs"/>
                      </a:endParaRPr>
                    </a:p>
                    <a:p>
                      <a:endParaRPr lang="de-AT" sz="1400" kern="1200" dirty="0">
                        <a:solidFill>
                          <a:schemeClr val="tx1"/>
                        </a:solidFill>
                        <a:latin typeface="+mn-lt"/>
                        <a:ea typeface="+mn-ea"/>
                        <a:cs typeface="+mn-cs"/>
                      </a:endParaRPr>
                    </a:p>
                    <a:p>
                      <a:r>
                        <a:rPr lang="de-AT" sz="1400" b="1" kern="1200" dirty="0">
                          <a:solidFill>
                            <a:schemeClr val="tx1"/>
                          </a:solidFill>
                          <a:latin typeface="+mn-lt"/>
                          <a:ea typeface="+mn-ea"/>
                          <a:cs typeface="+mn-cs"/>
                        </a:rPr>
                        <a:t>Behandlung von Knochen-schwund im Zusammenhang mit Hormonablation</a:t>
                      </a:r>
                      <a:r>
                        <a:rPr lang="de-AT" sz="1400" kern="1200" dirty="0">
                          <a:solidFill>
                            <a:schemeClr val="tx1"/>
                          </a:solidFill>
                          <a:latin typeface="+mn-lt"/>
                          <a:ea typeface="+mn-ea"/>
                          <a:cs typeface="+mn-cs"/>
                        </a:rPr>
                        <a:t> bei Männern mit Prostatakarzinom mit erhöhtem Frakturrisiko </a:t>
                      </a:r>
                      <a:endParaRPr lang="en-US" sz="1400" kern="1200" dirty="0">
                        <a:solidFill>
                          <a:schemeClr val="tx1"/>
                        </a:solidFill>
                        <a:latin typeface="+mn-lt"/>
                        <a:ea typeface="+mn-ea"/>
                        <a:cs typeface="+mn-cs"/>
                      </a:endParaRPr>
                    </a:p>
                    <a:p>
                      <a:endParaRPr lang="de-AT" sz="1400" kern="1200" dirty="0">
                        <a:solidFill>
                          <a:schemeClr val="tx1"/>
                        </a:solidFill>
                        <a:latin typeface="+mn-lt"/>
                        <a:ea typeface="+mn-ea"/>
                        <a:cs typeface="+mn-cs"/>
                      </a:endParaRPr>
                    </a:p>
                    <a:p>
                      <a:r>
                        <a:rPr lang="de-AT" sz="1400" b="1" kern="1200" dirty="0">
                          <a:solidFill>
                            <a:schemeClr val="tx1"/>
                          </a:solidFill>
                          <a:latin typeface="+mn-lt"/>
                          <a:ea typeface="+mn-ea"/>
                          <a:cs typeface="+mn-cs"/>
                        </a:rPr>
                        <a:t>Behandlung von Knochen-schwund im Zusammenhang mit systemischer Glucocorticoid-Langzeittherapie </a:t>
                      </a:r>
                      <a:r>
                        <a:rPr lang="de-AT" sz="1400" kern="1200" dirty="0">
                          <a:solidFill>
                            <a:schemeClr val="tx1"/>
                          </a:solidFill>
                          <a:latin typeface="+mn-lt"/>
                          <a:ea typeface="+mn-ea"/>
                          <a:cs typeface="+mn-cs"/>
                        </a:rPr>
                        <a:t>bei erwachsenen Patienten mit erhöhtem Frakturrisiko </a:t>
                      </a:r>
                      <a:endParaRPr lang="en-US" sz="1400" kern="1200" dirty="0">
                        <a:solidFill>
                          <a:schemeClr val="tx1"/>
                        </a:solidFill>
                        <a:latin typeface="+mn-lt"/>
                        <a:ea typeface="+mn-ea"/>
                        <a:cs typeface="+mn-cs"/>
                      </a:endParaRPr>
                    </a:p>
                  </a:txBody>
                  <a:tcPr marL="90000" marR="90000" marT="46806" marB="468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r>
                        <a:rPr lang="de-AT" sz="1400" b="1" kern="1200" dirty="0">
                          <a:solidFill>
                            <a:schemeClr val="tx1"/>
                          </a:solidFill>
                          <a:latin typeface="+mn-lt"/>
                          <a:ea typeface="+mn-ea"/>
                          <a:cs typeface="+mn-cs"/>
                        </a:rPr>
                        <a:t>Prävention skelettbezogener Komplikationen </a:t>
                      </a:r>
                      <a:r>
                        <a:rPr lang="de-AT" sz="1400" kern="1200" dirty="0">
                          <a:solidFill>
                            <a:schemeClr val="tx1"/>
                          </a:solidFill>
                          <a:latin typeface="+mn-lt"/>
                          <a:ea typeface="+mn-ea"/>
                          <a:cs typeface="+mn-cs"/>
                        </a:rPr>
                        <a:t>(pathologische Fraktur, Bestrahlung des Knochens, Rückenmarkkompression oder operative Eingriffe am Knochen) bei Erwachsenen mit fortgeschrittenen Krebserkrankungen und Knochenbefall </a:t>
                      </a:r>
                      <a:endParaRPr lang="en-GB" sz="1400" kern="1200" dirty="0">
                        <a:solidFill>
                          <a:schemeClr val="tx1"/>
                        </a:solidFill>
                        <a:latin typeface="+mn-lt"/>
                        <a:ea typeface="+mn-ea"/>
                        <a:cs typeface="+mn-cs"/>
                      </a:endParaRPr>
                    </a:p>
                    <a:p>
                      <a:endParaRPr lang="de-AT" sz="1400" kern="1200" dirty="0">
                        <a:solidFill>
                          <a:schemeClr val="tx1"/>
                        </a:solidFill>
                        <a:latin typeface="+mn-lt"/>
                        <a:ea typeface="+mn-ea"/>
                        <a:cs typeface="+mn-cs"/>
                      </a:endParaRPr>
                    </a:p>
                    <a:p>
                      <a:r>
                        <a:rPr lang="de-AT" sz="1400" b="1" kern="1200" dirty="0">
                          <a:solidFill>
                            <a:schemeClr val="tx1"/>
                          </a:solidFill>
                          <a:latin typeface="+mn-lt"/>
                          <a:ea typeface="+mn-ea"/>
                          <a:cs typeface="+mn-cs"/>
                        </a:rPr>
                        <a:t>Behandlung</a:t>
                      </a:r>
                      <a:r>
                        <a:rPr lang="de-AT" sz="1400" kern="1200" dirty="0">
                          <a:solidFill>
                            <a:schemeClr val="tx1"/>
                          </a:solidFill>
                          <a:latin typeface="+mn-lt"/>
                          <a:ea typeface="+mn-ea"/>
                          <a:cs typeface="+mn-cs"/>
                        </a:rPr>
                        <a:t> von Erwachsenen und skelettal ausgereiften Jugendlichen mit </a:t>
                      </a:r>
                      <a:r>
                        <a:rPr lang="de-AT" sz="1400" b="1" kern="1200" dirty="0">
                          <a:solidFill>
                            <a:schemeClr val="tx1"/>
                          </a:solidFill>
                          <a:latin typeface="+mn-lt"/>
                          <a:ea typeface="+mn-ea"/>
                          <a:cs typeface="+mn-cs"/>
                        </a:rPr>
                        <a:t>Riesenzelltumoren des Knochens</a:t>
                      </a:r>
                      <a:r>
                        <a:rPr lang="de-AT" sz="1400" kern="1200" dirty="0">
                          <a:solidFill>
                            <a:schemeClr val="tx1"/>
                          </a:solidFill>
                          <a:latin typeface="+mn-lt"/>
                          <a:ea typeface="+mn-ea"/>
                          <a:cs typeface="+mn-cs"/>
                        </a:rPr>
                        <a:t>, die nicht </a:t>
                      </a:r>
                      <a:r>
                        <a:rPr lang="de-AT" sz="1400" kern="1200" dirty="0" err="1">
                          <a:solidFill>
                            <a:schemeClr val="tx1"/>
                          </a:solidFill>
                          <a:latin typeface="+mn-lt"/>
                          <a:ea typeface="+mn-ea"/>
                          <a:cs typeface="+mn-cs"/>
                        </a:rPr>
                        <a:t>resezierbar</a:t>
                      </a:r>
                      <a:r>
                        <a:rPr lang="de-AT" sz="1400" kern="1200" dirty="0">
                          <a:solidFill>
                            <a:schemeClr val="tx1"/>
                          </a:solidFill>
                          <a:latin typeface="+mn-lt"/>
                          <a:ea typeface="+mn-ea"/>
                          <a:cs typeface="+mn-cs"/>
                        </a:rPr>
                        <a:t> sind oder bei denen eine operative Resektion wahrscheinlich zu einer schweren Morbidität führt</a:t>
                      </a:r>
                      <a:endParaRPr lang="en-GB" sz="1400" kern="1200" dirty="0">
                        <a:solidFill>
                          <a:schemeClr val="tx1"/>
                        </a:solidFill>
                        <a:latin typeface="+mn-lt"/>
                        <a:ea typeface="+mn-ea"/>
                        <a:cs typeface="+mn-cs"/>
                      </a:endParaRPr>
                    </a:p>
                  </a:txBody>
                  <a:tcPr marL="90000" marR="90000" marT="46806" marB="4680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7422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E2E0-FA70-4BF2-B9C1-9A0F68443F07}"/>
              </a:ext>
            </a:extLst>
          </p:cNvPr>
          <p:cNvSpPr>
            <a:spLocks noGrp="1"/>
          </p:cNvSpPr>
          <p:nvPr>
            <p:ph type="title"/>
          </p:nvPr>
        </p:nvSpPr>
        <p:spPr/>
        <p:txBody>
          <a:bodyPr>
            <a:noAutofit/>
          </a:bodyPr>
          <a:lstStyle/>
          <a:p>
            <a:r>
              <a:rPr lang="de-DE" sz="2700" b="1" dirty="0"/>
              <a:t>Effekt der adjuvanten Denosumab-Therapie (60 mg/q6m) bei postmenopausalen Frauen mit Mammakarzinom und AI-Therapie</a:t>
            </a:r>
            <a:endParaRPr lang="de-AT" sz="27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7" t="21829" r="1819" b="24101"/>
          <a:stretch/>
        </p:blipFill>
        <p:spPr bwMode="auto">
          <a:xfrm>
            <a:off x="1155156" y="1561474"/>
            <a:ext cx="6477341" cy="24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Gerade Verbindung 3"/>
          <p:cNvCxnSpPr/>
          <p:nvPr/>
        </p:nvCxnSpPr>
        <p:spPr bwMode="auto">
          <a:xfrm>
            <a:off x="1151386" y="1399812"/>
            <a:ext cx="210" cy="265885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Gerade Verbindung 5"/>
          <p:cNvCxnSpPr/>
          <p:nvPr/>
        </p:nvCxnSpPr>
        <p:spPr bwMode="auto">
          <a:xfrm>
            <a:off x="1151596" y="4058662"/>
            <a:ext cx="648090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Gerade Verbindung 48"/>
          <p:cNvCxnSpPr/>
          <p:nvPr/>
        </p:nvCxnSpPr>
        <p:spPr bwMode="auto">
          <a:xfrm>
            <a:off x="1079376" y="405866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Gerade Verbindung 49"/>
          <p:cNvCxnSpPr/>
          <p:nvPr/>
        </p:nvCxnSpPr>
        <p:spPr bwMode="auto">
          <a:xfrm>
            <a:off x="1079586" y="355459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Gerade Verbindung 50"/>
          <p:cNvCxnSpPr/>
          <p:nvPr/>
        </p:nvCxnSpPr>
        <p:spPr bwMode="auto">
          <a:xfrm>
            <a:off x="1079586" y="297851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Gerade Verbindung 51"/>
          <p:cNvCxnSpPr/>
          <p:nvPr/>
        </p:nvCxnSpPr>
        <p:spPr bwMode="auto">
          <a:xfrm>
            <a:off x="1079586" y="247444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Gerade Verbindung 52"/>
          <p:cNvCxnSpPr/>
          <p:nvPr/>
        </p:nvCxnSpPr>
        <p:spPr bwMode="auto">
          <a:xfrm>
            <a:off x="1079586" y="189836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Gerade Verbindung 53"/>
          <p:cNvCxnSpPr/>
          <p:nvPr/>
        </p:nvCxnSpPr>
        <p:spPr bwMode="auto">
          <a:xfrm>
            <a:off x="1079586" y="1394292"/>
            <a:ext cx="7327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Gerade Verbindung 11"/>
          <p:cNvCxnSpPr/>
          <p:nvPr/>
        </p:nvCxnSpPr>
        <p:spPr bwMode="auto">
          <a:xfrm flipV="1">
            <a:off x="115285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Gerade Verbindung 55"/>
          <p:cNvCxnSpPr/>
          <p:nvPr/>
        </p:nvCxnSpPr>
        <p:spPr bwMode="auto">
          <a:xfrm flipV="1">
            <a:off x="165566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Gerade Verbindung 57"/>
          <p:cNvCxnSpPr/>
          <p:nvPr/>
        </p:nvCxnSpPr>
        <p:spPr bwMode="auto">
          <a:xfrm flipV="1">
            <a:off x="215973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Gerade Verbindung 58"/>
          <p:cNvCxnSpPr/>
          <p:nvPr/>
        </p:nvCxnSpPr>
        <p:spPr bwMode="auto">
          <a:xfrm flipV="1">
            <a:off x="266380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Gerade Verbindung 59"/>
          <p:cNvCxnSpPr/>
          <p:nvPr/>
        </p:nvCxnSpPr>
        <p:spPr bwMode="auto">
          <a:xfrm flipV="1">
            <a:off x="316787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Gerade Verbindung 60"/>
          <p:cNvCxnSpPr/>
          <p:nvPr/>
        </p:nvCxnSpPr>
        <p:spPr bwMode="auto">
          <a:xfrm flipV="1">
            <a:off x="367194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Gerade Verbindung 61"/>
          <p:cNvCxnSpPr/>
          <p:nvPr/>
        </p:nvCxnSpPr>
        <p:spPr bwMode="auto">
          <a:xfrm flipV="1">
            <a:off x="417601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Gerade Verbindung 62"/>
          <p:cNvCxnSpPr/>
          <p:nvPr/>
        </p:nvCxnSpPr>
        <p:spPr bwMode="auto">
          <a:xfrm flipV="1">
            <a:off x="468008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Gerade Verbindung 63"/>
          <p:cNvCxnSpPr/>
          <p:nvPr/>
        </p:nvCxnSpPr>
        <p:spPr bwMode="auto">
          <a:xfrm flipV="1">
            <a:off x="518415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Gerade Verbindung 64"/>
          <p:cNvCxnSpPr/>
          <p:nvPr/>
        </p:nvCxnSpPr>
        <p:spPr bwMode="auto">
          <a:xfrm flipV="1">
            <a:off x="568822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Gerade Verbindung 65"/>
          <p:cNvCxnSpPr/>
          <p:nvPr/>
        </p:nvCxnSpPr>
        <p:spPr bwMode="auto">
          <a:xfrm flipV="1">
            <a:off x="626430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Gerade Verbindung 66"/>
          <p:cNvCxnSpPr/>
          <p:nvPr/>
        </p:nvCxnSpPr>
        <p:spPr bwMode="auto">
          <a:xfrm flipV="1">
            <a:off x="676837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Gerade Verbindung 67"/>
          <p:cNvCxnSpPr/>
          <p:nvPr/>
        </p:nvCxnSpPr>
        <p:spPr bwMode="auto">
          <a:xfrm flipV="1">
            <a:off x="7272446" y="4058662"/>
            <a:ext cx="0" cy="7201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feld 13"/>
          <p:cNvSpPr txBox="1"/>
          <p:nvPr/>
        </p:nvSpPr>
        <p:spPr>
          <a:xfrm>
            <a:off x="797136" y="3410573"/>
            <a:ext cx="263214"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5</a:t>
            </a:r>
          </a:p>
        </p:txBody>
      </p:sp>
      <p:sp>
        <p:nvSpPr>
          <p:cNvPr id="69" name="Textfeld 68"/>
          <p:cNvSpPr txBox="1"/>
          <p:nvPr/>
        </p:nvSpPr>
        <p:spPr>
          <a:xfrm>
            <a:off x="719536" y="2845144"/>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10</a:t>
            </a:r>
          </a:p>
        </p:txBody>
      </p:sp>
      <p:sp>
        <p:nvSpPr>
          <p:cNvPr id="70" name="Textfeld 69"/>
          <p:cNvSpPr txBox="1"/>
          <p:nvPr/>
        </p:nvSpPr>
        <p:spPr>
          <a:xfrm>
            <a:off x="719536" y="2341464"/>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15</a:t>
            </a:r>
          </a:p>
        </p:txBody>
      </p:sp>
      <p:sp>
        <p:nvSpPr>
          <p:cNvPr id="71" name="Textfeld 70"/>
          <p:cNvSpPr txBox="1"/>
          <p:nvPr/>
        </p:nvSpPr>
        <p:spPr>
          <a:xfrm>
            <a:off x="719536" y="1765384"/>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20</a:t>
            </a:r>
          </a:p>
        </p:txBody>
      </p:sp>
      <p:sp>
        <p:nvSpPr>
          <p:cNvPr id="72" name="Textfeld 71"/>
          <p:cNvSpPr txBox="1"/>
          <p:nvPr/>
        </p:nvSpPr>
        <p:spPr>
          <a:xfrm>
            <a:off x="745346" y="1322894"/>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25</a:t>
            </a:r>
          </a:p>
        </p:txBody>
      </p:sp>
      <p:sp>
        <p:nvSpPr>
          <p:cNvPr id="21" name="Textfeld 20"/>
          <p:cNvSpPr txBox="1"/>
          <p:nvPr/>
        </p:nvSpPr>
        <p:spPr>
          <a:xfrm>
            <a:off x="-564" y="4810712"/>
            <a:ext cx="8352408" cy="400110"/>
          </a:xfrm>
          <a:prstGeom prst="rect">
            <a:avLst/>
          </a:prstGeom>
          <a:noFill/>
        </p:spPr>
        <p:txBody>
          <a:bodyPr wrap="square" rtlCol="0">
            <a:spAutoFit/>
          </a:bodyPr>
          <a:lstStyle/>
          <a:p>
            <a:pPr defTabSz="180975" fontAlgn="base">
              <a:spcBef>
                <a:spcPct val="0"/>
              </a:spcBef>
              <a:spcAft>
                <a:spcPct val="0"/>
              </a:spcAft>
            </a:pPr>
            <a:r>
              <a:rPr lang="de-DE" sz="1000" dirty="0">
                <a:solidFill>
                  <a:srgbClr val="000000"/>
                </a:solidFill>
                <a:latin typeface="Calibri" panose="020F0502020204030204" pitchFamily="34" charset="0"/>
                <a:cs typeface="Calibri" panose="020F0502020204030204" pitchFamily="34" charset="0"/>
              </a:rPr>
              <a:t>Placebo			1709		1660		1470		1265		1069		921	785	  637		513		384		275		185  		112</a:t>
            </a:r>
          </a:p>
          <a:p>
            <a:pPr defTabSz="180975" fontAlgn="base">
              <a:spcBef>
                <a:spcPct val="0"/>
              </a:spcBef>
              <a:spcAft>
                <a:spcPct val="0"/>
              </a:spcAft>
            </a:pPr>
            <a:r>
              <a:rPr lang="de-DE" sz="1000" dirty="0">
                <a:solidFill>
                  <a:srgbClr val="000000"/>
                </a:solidFill>
                <a:latin typeface="Calibri" panose="020F0502020204030204" pitchFamily="34" charset="0"/>
                <a:cs typeface="Calibri" panose="020F0502020204030204" pitchFamily="34" charset="0"/>
              </a:rPr>
              <a:t>Denosumab	      1711		1665		1488		1297		1118		965	823	  688		549		432		305		221		116		</a:t>
            </a:r>
          </a:p>
        </p:txBody>
      </p:sp>
      <p:sp>
        <p:nvSpPr>
          <p:cNvPr id="25" name="Textfeld 24"/>
          <p:cNvSpPr txBox="1"/>
          <p:nvPr/>
        </p:nvSpPr>
        <p:spPr>
          <a:xfrm>
            <a:off x="1489595" y="4124250"/>
            <a:ext cx="263214"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6</a:t>
            </a:r>
          </a:p>
        </p:txBody>
      </p:sp>
      <p:sp>
        <p:nvSpPr>
          <p:cNvPr id="75" name="Textfeld 74"/>
          <p:cNvSpPr txBox="1"/>
          <p:nvPr/>
        </p:nvSpPr>
        <p:spPr>
          <a:xfrm>
            <a:off x="1943706" y="4124249"/>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12</a:t>
            </a:r>
          </a:p>
        </p:txBody>
      </p:sp>
      <p:sp>
        <p:nvSpPr>
          <p:cNvPr id="76" name="Textfeld 75"/>
          <p:cNvSpPr txBox="1"/>
          <p:nvPr/>
        </p:nvSpPr>
        <p:spPr>
          <a:xfrm>
            <a:off x="2499604" y="4124248"/>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18</a:t>
            </a:r>
          </a:p>
        </p:txBody>
      </p:sp>
      <p:sp>
        <p:nvSpPr>
          <p:cNvPr id="77" name="Textfeld 76"/>
          <p:cNvSpPr txBox="1"/>
          <p:nvPr/>
        </p:nvSpPr>
        <p:spPr>
          <a:xfrm>
            <a:off x="2951846" y="4124247"/>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24</a:t>
            </a:r>
          </a:p>
        </p:txBody>
      </p:sp>
      <p:sp>
        <p:nvSpPr>
          <p:cNvPr id="78" name="Textfeld 77"/>
          <p:cNvSpPr txBox="1"/>
          <p:nvPr/>
        </p:nvSpPr>
        <p:spPr>
          <a:xfrm>
            <a:off x="3481830" y="4138147"/>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30</a:t>
            </a:r>
          </a:p>
        </p:txBody>
      </p:sp>
      <p:sp>
        <p:nvSpPr>
          <p:cNvPr id="79" name="Textfeld 78"/>
          <p:cNvSpPr txBox="1"/>
          <p:nvPr/>
        </p:nvSpPr>
        <p:spPr>
          <a:xfrm>
            <a:off x="3982272" y="4137088"/>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36</a:t>
            </a:r>
          </a:p>
        </p:txBody>
      </p:sp>
      <p:sp>
        <p:nvSpPr>
          <p:cNvPr id="80" name="Textfeld 79"/>
          <p:cNvSpPr txBox="1"/>
          <p:nvPr/>
        </p:nvSpPr>
        <p:spPr>
          <a:xfrm>
            <a:off x="4489970" y="4134970"/>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42</a:t>
            </a:r>
          </a:p>
        </p:txBody>
      </p:sp>
      <p:sp>
        <p:nvSpPr>
          <p:cNvPr id="81" name="Textfeld 80"/>
          <p:cNvSpPr txBox="1"/>
          <p:nvPr/>
        </p:nvSpPr>
        <p:spPr>
          <a:xfrm>
            <a:off x="4997668" y="4132852"/>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48</a:t>
            </a:r>
          </a:p>
        </p:txBody>
      </p:sp>
      <p:sp>
        <p:nvSpPr>
          <p:cNvPr id="82" name="Textfeld 81"/>
          <p:cNvSpPr txBox="1"/>
          <p:nvPr/>
        </p:nvSpPr>
        <p:spPr>
          <a:xfrm>
            <a:off x="5505366" y="4130734"/>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54</a:t>
            </a:r>
          </a:p>
        </p:txBody>
      </p:sp>
      <p:sp>
        <p:nvSpPr>
          <p:cNvPr id="83" name="Textfeld 82"/>
          <p:cNvSpPr txBox="1"/>
          <p:nvPr/>
        </p:nvSpPr>
        <p:spPr>
          <a:xfrm>
            <a:off x="6074190" y="4137960"/>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60</a:t>
            </a:r>
          </a:p>
        </p:txBody>
      </p:sp>
      <p:sp>
        <p:nvSpPr>
          <p:cNvPr id="84" name="Textfeld 83"/>
          <p:cNvSpPr txBox="1"/>
          <p:nvPr/>
        </p:nvSpPr>
        <p:spPr>
          <a:xfrm>
            <a:off x="6578260" y="4145186"/>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66</a:t>
            </a:r>
          </a:p>
        </p:txBody>
      </p:sp>
      <p:sp>
        <p:nvSpPr>
          <p:cNvPr id="85" name="Textfeld 84"/>
          <p:cNvSpPr txBox="1"/>
          <p:nvPr/>
        </p:nvSpPr>
        <p:spPr>
          <a:xfrm>
            <a:off x="7082330" y="4152412"/>
            <a:ext cx="341760"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72</a:t>
            </a:r>
          </a:p>
        </p:txBody>
      </p:sp>
      <p:sp>
        <p:nvSpPr>
          <p:cNvPr id="33" name="Rechteck 32"/>
          <p:cNvSpPr/>
          <p:nvPr/>
        </p:nvSpPr>
        <p:spPr>
          <a:xfrm>
            <a:off x="3766038" y="2289776"/>
            <a:ext cx="1107996" cy="369332"/>
          </a:xfrm>
          <a:prstGeom prst="rect">
            <a:avLst/>
          </a:prstGeom>
        </p:spPr>
        <p:txBody>
          <a:bodyPr wrap="none">
            <a:spAutoFit/>
          </a:bodyPr>
          <a:lstStyle/>
          <a:p>
            <a:pPr fontAlgn="base">
              <a:spcBef>
                <a:spcPct val="0"/>
              </a:spcBef>
              <a:spcAft>
                <a:spcPct val="0"/>
              </a:spcAft>
            </a:pPr>
            <a:r>
              <a:rPr lang="de-DE" dirty="0">
                <a:solidFill>
                  <a:srgbClr val="000000"/>
                </a:solidFill>
              </a:rPr>
              <a:t>	</a:t>
            </a:r>
          </a:p>
        </p:txBody>
      </p:sp>
      <p:sp>
        <p:nvSpPr>
          <p:cNvPr id="2048" name="Textfeld 2047"/>
          <p:cNvSpPr txBox="1"/>
          <p:nvPr/>
        </p:nvSpPr>
        <p:spPr>
          <a:xfrm rot="16200000">
            <a:off x="-181993" y="2634383"/>
            <a:ext cx="1464503" cy="307777"/>
          </a:xfrm>
          <a:prstGeom prst="rect">
            <a:avLst/>
          </a:prstGeom>
          <a:noFill/>
        </p:spPr>
        <p:txBody>
          <a:bodyPr wrap="none" rtlCol="0">
            <a:spAutoFit/>
          </a:bodyPr>
          <a:lstStyle/>
          <a:p>
            <a:pPr fontAlgn="base">
              <a:spcBef>
                <a:spcPct val="0"/>
              </a:spcBef>
              <a:spcAft>
                <a:spcPct val="0"/>
              </a:spcAft>
            </a:pPr>
            <a:r>
              <a:rPr lang="de-DE" sz="1400" dirty="0">
                <a:solidFill>
                  <a:srgbClr val="000000"/>
                </a:solidFill>
              </a:rPr>
              <a:t>Fraktur-Risiko (%)</a:t>
            </a:r>
          </a:p>
        </p:txBody>
      </p:sp>
      <p:sp>
        <p:nvSpPr>
          <p:cNvPr id="88" name="Textfeld 87"/>
          <p:cNvSpPr txBox="1"/>
          <p:nvPr/>
        </p:nvSpPr>
        <p:spPr>
          <a:xfrm>
            <a:off x="1010161" y="4117478"/>
            <a:ext cx="263214"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0</a:t>
            </a:r>
          </a:p>
        </p:txBody>
      </p:sp>
      <p:sp>
        <p:nvSpPr>
          <p:cNvPr id="89" name="Textfeld 88"/>
          <p:cNvSpPr txBox="1"/>
          <p:nvPr/>
        </p:nvSpPr>
        <p:spPr>
          <a:xfrm>
            <a:off x="797136" y="3914643"/>
            <a:ext cx="263214" cy="276999"/>
          </a:xfrm>
          <a:prstGeom prst="rect">
            <a:avLst/>
          </a:prstGeom>
          <a:noFill/>
        </p:spPr>
        <p:txBody>
          <a:bodyPr wrap="none" rtlCol="0">
            <a:spAutoFit/>
          </a:bodyPr>
          <a:lstStyle/>
          <a:p>
            <a:pPr fontAlgn="base">
              <a:spcBef>
                <a:spcPct val="0"/>
              </a:spcBef>
              <a:spcAft>
                <a:spcPct val="0"/>
              </a:spcAft>
            </a:pPr>
            <a:r>
              <a:rPr lang="de-DE" sz="1200" dirty="0">
                <a:solidFill>
                  <a:srgbClr val="000000"/>
                </a:solidFill>
              </a:rPr>
              <a:t>0</a:t>
            </a:r>
          </a:p>
        </p:txBody>
      </p:sp>
      <p:sp>
        <p:nvSpPr>
          <p:cNvPr id="2049" name="Textfeld 2048"/>
          <p:cNvSpPr txBox="1"/>
          <p:nvPr/>
        </p:nvSpPr>
        <p:spPr>
          <a:xfrm>
            <a:off x="2591796" y="4418713"/>
            <a:ext cx="2717539" cy="307777"/>
          </a:xfrm>
          <a:prstGeom prst="rect">
            <a:avLst/>
          </a:prstGeom>
          <a:noFill/>
        </p:spPr>
        <p:txBody>
          <a:bodyPr wrap="none" rtlCol="0">
            <a:spAutoFit/>
          </a:bodyPr>
          <a:lstStyle/>
          <a:p>
            <a:pPr fontAlgn="base">
              <a:spcBef>
                <a:spcPct val="0"/>
              </a:spcBef>
              <a:spcAft>
                <a:spcPct val="0"/>
              </a:spcAft>
            </a:pPr>
            <a:r>
              <a:rPr lang="de-DE" sz="1400" dirty="0">
                <a:solidFill>
                  <a:srgbClr val="000000"/>
                </a:solidFill>
              </a:rPr>
              <a:t>Zeit seit Randomisierung (Monate)</a:t>
            </a:r>
          </a:p>
        </p:txBody>
      </p:sp>
      <p:sp>
        <p:nvSpPr>
          <p:cNvPr id="2052" name="Textfeld 2051"/>
          <p:cNvSpPr txBox="1"/>
          <p:nvPr/>
        </p:nvSpPr>
        <p:spPr>
          <a:xfrm>
            <a:off x="7354675" y="1633943"/>
            <a:ext cx="923651" cy="369332"/>
          </a:xfrm>
          <a:prstGeom prst="rect">
            <a:avLst/>
          </a:prstGeom>
          <a:noFill/>
        </p:spPr>
        <p:txBody>
          <a:bodyPr wrap="none" rtlCol="0">
            <a:spAutoFit/>
          </a:bodyPr>
          <a:lstStyle/>
          <a:p>
            <a:pPr fontAlgn="base">
              <a:spcBef>
                <a:spcPct val="0"/>
              </a:spcBef>
              <a:spcAft>
                <a:spcPct val="0"/>
              </a:spcAft>
            </a:pPr>
            <a:r>
              <a:rPr lang="de-DE" dirty="0">
                <a:solidFill>
                  <a:srgbClr val="0759A2"/>
                </a:solidFill>
              </a:rPr>
              <a:t>Placebo</a:t>
            </a:r>
          </a:p>
        </p:txBody>
      </p:sp>
      <p:sp>
        <p:nvSpPr>
          <p:cNvPr id="93" name="Textfeld 92"/>
          <p:cNvSpPr txBox="1"/>
          <p:nvPr/>
        </p:nvSpPr>
        <p:spPr>
          <a:xfrm>
            <a:off x="6693977" y="3281339"/>
            <a:ext cx="1428596" cy="369332"/>
          </a:xfrm>
          <a:prstGeom prst="rect">
            <a:avLst/>
          </a:prstGeom>
          <a:noFill/>
        </p:spPr>
        <p:txBody>
          <a:bodyPr wrap="none" rtlCol="0">
            <a:spAutoFit/>
          </a:bodyPr>
          <a:lstStyle/>
          <a:p>
            <a:pPr fontAlgn="base">
              <a:spcBef>
                <a:spcPct val="0"/>
              </a:spcBef>
              <a:spcAft>
                <a:spcPct val="0"/>
              </a:spcAft>
            </a:pPr>
            <a:r>
              <a:rPr lang="de-DE" dirty="0">
                <a:solidFill>
                  <a:schemeClr val="accent3"/>
                </a:solidFill>
              </a:rPr>
              <a:t>Denosumab</a:t>
            </a:r>
          </a:p>
        </p:txBody>
      </p:sp>
      <p:sp>
        <p:nvSpPr>
          <p:cNvPr id="2053" name="Rechteck 2052"/>
          <p:cNvSpPr/>
          <p:nvPr/>
        </p:nvSpPr>
        <p:spPr>
          <a:xfrm>
            <a:off x="1369036" y="1675309"/>
            <a:ext cx="3461108" cy="663515"/>
          </a:xfrm>
          <a:prstGeom prst="rect">
            <a:avLst/>
          </a:prstGeom>
        </p:spPr>
        <p:txBody>
          <a:bodyPr wrap="square">
            <a:spAutoFit/>
          </a:bodyPr>
          <a:lstStyle/>
          <a:p>
            <a:pPr fontAlgn="base">
              <a:lnSpc>
                <a:spcPct val="120000"/>
              </a:lnSpc>
              <a:spcBef>
                <a:spcPct val="0"/>
              </a:spcBef>
              <a:spcAft>
                <a:spcPct val="0"/>
              </a:spcAft>
              <a:buClr>
                <a:srgbClr val="325092"/>
              </a:buClr>
              <a:buSzPct val="75000"/>
              <a:tabLst>
                <a:tab pos="177800" algn="l"/>
              </a:tabLst>
            </a:pPr>
            <a:r>
              <a:rPr lang="de-DE" sz="1600" b="1" dirty="0">
                <a:solidFill>
                  <a:srgbClr val="000000"/>
                </a:solidFill>
              </a:rPr>
              <a:t>Zeit von der Randomisierung bis zur ersten klinischen Fraktur</a:t>
            </a:r>
          </a:p>
        </p:txBody>
      </p:sp>
      <p:sp>
        <p:nvSpPr>
          <p:cNvPr id="92" name="Rechteck 2052">
            <a:extLst>
              <a:ext uri="{FF2B5EF4-FFF2-40B4-BE49-F238E27FC236}">
                <a16:creationId xmlns:a16="http://schemas.microsoft.com/office/drawing/2014/main" id="{24A72114-7BC8-403F-BED6-8A5D43BC0C56}"/>
              </a:ext>
            </a:extLst>
          </p:cNvPr>
          <p:cNvSpPr/>
          <p:nvPr/>
        </p:nvSpPr>
        <p:spPr>
          <a:xfrm>
            <a:off x="9131384" y="3797170"/>
            <a:ext cx="2782143" cy="327077"/>
          </a:xfrm>
          <a:prstGeom prst="rect">
            <a:avLst/>
          </a:prstGeom>
        </p:spPr>
        <p:txBody>
          <a:bodyPr wrap="square">
            <a:spAutoFit/>
          </a:bodyPr>
          <a:lstStyle/>
          <a:p>
            <a:pPr lvl="0" algn="ctr">
              <a:lnSpc>
                <a:spcPct val="120000"/>
              </a:lnSpc>
              <a:buClr>
                <a:srgbClr val="325092"/>
              </a:buClr>
              <a:buSzPct val="75000"/>
              <a:tabLst>
                <a:tab pos="177800" algn="l"/>
              </a:tabLst>
            </a:pPr>
            <a:r>
              <a:rPr lang="de-DE" sz="1400" b="1" dirty="0"/>
              <a:t>Klinische Frakturen</a:t>
            </a:r>
          </a:p>
        </p:txBody>
      </p:sp>
      <p:grpSp>
        <p:nvGrpSpPr>
          <p:cNvPr id="94" name="Gruppieren 108">
            <a:extLst>
              <a:ext uri="{FF2B5EF4-FFF2-40B4-BE49-F238E27FC236}">
                <a16:creationId xmlns:a16="http://schemas.microsoft.com/office/drawing/2014/main" id="{EB9B8C74-10E7-497E-919C-45A58CA63DEF}"/>
              </a:ext>
            </a:extLst>
          </p:cNvPr>
          <p:cNvGrpSpPr/>
          <p:nvPr/>
        </p:nvGrpSpPr>
        <p:grpSpPr>
          <a:xfrm>
            <a:off x="9260926" y="4114089"/>
            <a:ext cx="2172260" cy="2410998"/>
            <a:chOff x="877259" y="3304717"/>
            <a:chExt cx="5357726" cy="2938612"/>
          </a:xfrm>
        </p:grpSpPr>
        <p:graphicFrame>
          <p:nvGraphicFramePr>
            <p:cNvPr id="95" name="Diagramm 109">
              <a:extLst>
                <a:ext uri="{FF2B5EF4-FFF2-40B4-BE49-F238E27FC236}">
                  <a16:creationId xmlns:a16="http://schemas.microsoft.com/office/drawing/2014/main" id="{B4548143-0954-4E9D-BCF5-32E937FCC208}"/>
                </a:ext>
              </a:extLst>
            </p:cNvPr>
            <p:cNvGraphicFramePr/>
            <p:nvPr>
              <p:extLst>
                <p:ext uri="{D42A27DB-BD31-4B8C-83A1-F6EECF244321}">
                  <p14:modId xmlns:p14="http://schemas.microsoft.com/office/powerpoint/2010/main" val="940026952"/>
                </p:ext>
              </p:extLst>
            </p:nvPr>
          </p:nvGraphicFramePr>
          <p:xfrm>
            <a:off x="1651220" y="3304717"/>
            <a:ext cx="4583765" cy="2592001"/>
          </p:xfrm>
          <a:graphic>
            <a:graphicData uri="http://schemas.openxmlformats.org/drawingml/2006/chart">
              <c:chart xmlns:c="http://schemas.openxmlformats.org/drawingml/2006/chart" xmlns:r="http://schemas.openxmlformats.org/officeDocument/2006/relationships" r:id="rId4"/>
            </a:graphicData>
          </a:graphic>
        </p:graphicFrame>
        <p:sp>
          <p:nvSpPr>
            <p:cNvPr id="96" name="Textfeld 110">
              <a:extLst>
                <a:ext uri="{FF2B5EF4-FFF2-40B4-BE49-F238E27FC236}">
                  <a16:creationId xmlns:a16="http://schemas.microsoft.com/office/drawing/2014/main" id="{6B418A22-0075-4923-8E78-E83E31D86FC8}"/>
                </a:ext>
              </a:extLst>
            </p:cNvPr>
            <p:cNvSpPr txBox="1"/>
            <p:nvPr/>
          </p:nvSpPr>
          <p:spPr>
            <a:xfrm>
              <a:off x="2038774" y="5743432"/>
              <a:ext cx="2421799" cy="499897"/>
            </a:xfrm>
            <a:prstGeom prst="rect">
              <a:avLst/>
            </a:prstGeom>
            <a:noFill/>
          </p:spPr>
          <p:txBody>
            <a:bodyPr wrap="square" rtlCol="0">
              <a:spAutoFit/>
            </a:bodyPr>
            <a:lstStyle/>
            <a:p>
              <a:pPr algn="ctr"/>
              <a:r>
                <a:rPr lang="de-DE" sz="1100" dirty="0"/>
                <a:t>Denosumab</a:t>
              </a:r>
            </a:p>
            <a:p>
              <a:pPr algn="ctr"/>
              <a:r>
                <a:rPr lang="de-DE" sz="1100" dirty="0"/>
                <a:t>92/1711</a:t>
              </a:r>
            </a:p>
          </p:txBody>
        </p:sp>
        <p:sp>
          <p:nvSpPr>
            <p:cNvPr id="97" name="Textfeld 111">
              <a:extLst>
                <a:ext uri="{FF2B5EF4-FFF2-40B4-BE49-F238E27FC236}">
                  <a16:creationId xmlns:a16="http://schemas.microsoft.com/office/drawing/2014/main" id="{01F3A692-2C62-4930-935E-DF582CD27C3F}"/>
                </a:ext>
              </a:extLst>
            </p:cNvPr>
            <p:cNvSpPr txBox="1"/>
            <p:nvPr/>
          </p:nvSpPr>
          <p:spPr>
            <a:xfrm>
              <a:off x="4248552" y="5743432"/>
              <a:ext cx="1897340" cy="499897"/>
            </a:xfrm>
            <a:prstGeom prst="rect">
              <a:avLst/>
            </a:prstGeom>
            <a:noFill/>
          </p:spPr>
          <p:txBody>
            <a:bodyPr wrap="square" rtlCol="0">
              <a:spAutoFit/>
            </a:bodyPr>
            <a:lstStyle/>
            <a:p>
              <a:pPr algn="ctr"/>
              <a:r>
                <a:rPr lang="de-DE" sz="1100" dirty="0"/>
                <a:t>Placebo</a:t>
              </a:r>
            </a:p>
            <a:p>
              <a:pPr algn="ctr"/>
              <a:r>
                <a:rPr lang="de-DE" sz="1100" dirty="0"/>
                <a:t>176/1709</a:t>
              </a:r>
            </a:p>
          </p:txBody>
        </p:sp>
        <p:sp>
          <p:nvSpPr>
            <p:cNvPr id="98" name="Textfeld 112">
              <a:extLst>
                <a:ext uri="{FF2B5EF4-FFF2-40B4-BE49-F238E27FC236}">
                  <a16:creationId xmlns:a16="http://schemas.microsoft.com/office/drawing/2014/main" id="{1DBE903F-B56B-4A42-B5B7-156F5062E520}"/>
                </a:ext>
              </a:extLst>
            </p:cNvPr>
            <p:cNvSpPr txBox="1"/>
            <p:nvPr/>
          </p:nvSpPr>
          <p:spPr>
            <a:xfrm>
              <a:off x="877259" y="3366796"/>
              <a:ext cx="872975" cy="2559061"/>
            </a:xfrm>
            <a:prstGeom prst="rect">
              <a:avLst/>
            </a:prstGeom>
            <a:noFill/>
          </p:spPr>
          <p:txBody>
            <a:bodyPr vert="vert270" wrap="square" rtlCol="0">
              <a:spAutoFit/>
            </a:bodyPr>
            <a:lstStyle/>
            <a:p>
              <a:pPr algn="ctr"/>
              <a:r>
                <a:rPr lang="de-DE" sz="1100" dirty="0"/>
                <a:t>Anzahl der Frakturen insgesamt</a:t>
              </a:r>
            </a:p>
          </p:txBody>
        </p:sp>
      </p:grpSp>
      <p:graphicFrame>
        <p:nvGraphicFramePr>
          <p:cNvPr id="7" name="Table 6">
            <a:extLst>
              <a:ext uri="{FF2B5EF4-FFF2-40B4-BE49-F238E27FC236}">
                <a16:creationId xmlns:a16="http://schemas.microsoft.com/office/drawing/2014/main" id="{7298DB51-1071-44DF-8B5A-2545F6FF8782}"/>
              </a:ext>
            </a:extLst>
          </p:cNvPr>
          <p:cNvGraphicFramePr>
            <a:graphicFrameLocks noGrp="1"/>
          </p:cNvGraphicFramePr>
          <p:nvPr>
            <p:extLst>
              <p:ext uri="{D42A27DB-BD31-4B8C-83A1-F6EECF244321}">
                <p14:modId xmlns:p14="http://schemas.microsoft.com/office/powerpoint/2010/main" val="3351407992"/>
              </p:ext>
            </p:extLst>
          </p:nvPr>
        </p:nvGraphicFramePr>
        <p:xfrm>
          <a:off x="676905" y="5574128"/>
          <a:ext cx="7331856" cy="801323"/>
        </p:xfrm>
        <a:graphic>
          <a:graphicData uri="http://schemas.openxmlformats.org/drawingml/2006/table">
            <a:tbl>
              <a:tblPr firstRow="1" firstCol="1" bandRow="1">
                <a:tableStyleId>{5C22544A-7EE6-4342-B048-85BDC9FD1C3A}</a:tableStyleId>
              </a:tblPr>
              <a:tblGrid>
                <a:gridCol w="1027608">
                  <a:extLst>
                    <a:ext uri="{9D8B030D-6E8A-4147-A177-3AD203B41FA5}">
                      <a16:colId xmlns:a16="http://schemas.microsoft.com/office/drawing/2014/main" val="4170398214"/>
                    </a:ext>
                  </a:extLst>
                </a:gridCol>
                <a:gridCol w="612559">
                  <a:extLst>
                    <a:ext uri="{9D8B030D-6E8A-4147-A177-3AD203B41FA5}">
                      <a16:colId xmlns:a16="http://schemas.microsoft.com/office/drawing/2014/main" val="1540347095"/>
                    </a:ext>
                  </a:extLst>
                </a:gridCol>
                <a:gridCol w="479394">
                  <a:extLst>
                    <a:ext uri="{9D8B030D-6E8A-4147-A177-3AD203B41FA5}">
                      <a16:colId xmlns:a16="http://schemas.microsoft.com/office/drawing/2014/main" val="3111873946"/>
                    </a:ext>
                  </a:extLst>
                </a:gridCol>
                <a:gridCol w="949911">
                  <a:extLst>
                    <a:ext uri="{9D8B030D-6E8A-4147-A177-3AD203B41FA5}">
                      <a16:colId xmlns:a16="http://schemas.microsoft.com/office/drawing/2014/main" val="1492418296"/>
                    </a:ext>
                  </a:extLst>
                </a:gridCol>
                <a:gridCol w="2479950">
                  <a:extLst>
                    <a:ext uri="{9D8B030D-6E8A-4147-A177-3AD203B41FA5}">
                      <a16:colId xmlns:a16="http://schemas.microsoft.com/office/drawing/2014/main" val="928807724"/>
                    </a:ext>
                  </a:extLst>
                </a:gridCol>
                <a:gridCol w="1782434">
                  <a:extLst>
                    <a:ext uri="{9D8B030D-6E8A-4147-A177-3AD203B41FA5}">
                      <a16:colId xmlns:a16="http://schemas.microsoft.com/office/drawing/2014/main" val="2942255357"/>
                    </a:ext>
                  </a:extLst>
                </a:gridCol>
              </a:tblGrid>
              <a:tr h="252683">
                <a:tc>
                  <a:txBody>
                    <a:bodyPr/>
                    <a:lstStyle/>
                    <a:p>
                      <a:endParaRPr lang="de-AT" sz="1000" dirty="0">
                        <a:effectLst/>
                        <a:latin typeface="+mn-lt"/>
                      </a:endParaRPr>
                    </a:p>
                  </a:txBody>
                  <a:tcPr marL="44450" marR="44450" marT="0" marB="0" anchor="ctr"/>
                </a:tc>
                <a:tc>
                  <a:txBody>
                    <a:bodyPr/>
                    <a:lstStyle/>
                    <a:p>
                      <a:pPr algn="r"/>
                      <a:r>
                        <a:rPr lang="de-AT" sz="1100" dirty="0">
                          <a:effectLst/>
                          <a:latin typeface="+mn-lt"/>
                        </a:rPr>
                        <a:t>Events</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Total</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Events/Total</a:t>
                      </a:r>
                      <a:endParaRPr lang="de-AT" sz="1100" dirty="0">
                        <a:effectLst/>
                        <a:latin typeface="+mn-lt"/>
                        <a:ea typeface="Calibri" panose="020F0502020204030204" pitchFamily="34" charset="0"/>
                      </a:endParaRPr>
                    </a:p>
                  </a:txBody>
                  <a:tcPr marL="44450" marR="44450" marT="0" marB="0" anchor="ctr"/>
                </a:tc>
                <a:tc>
                  <a:txBody>
                    <a:bodyPr/>
                    <a:lstStyle/>
                    <a:p>
                      <a:r>
                        <a:rPr lang="de-AT" sz="1100" dirty="0">
                          <a:effectLst/>
                          <a:latin typeface="+mn-lt"/>
                        </a:rPr>
                        <a:t>Risk </a:t>
                      </a:r>
                      <a:r>
                        <a:rPr lang="de-AT" sz="1100" dirty="0" err="1">
                          <a:effectLst/>
                          <a:latin typeface="+mn-lt"/>
                        </a:rPr>
                        <a:t>Reduction</a:t>
                      </a:r>
                      <a:r>
                        <a:rPr lang="de-AT" sz="1100" dirty="0">
                          <a:effectLst/>
                          <a:latin typeface="+mn-lt"/>
                        </a:rPr>
                        <a:t> = Placebo - </a:t>
                      </a:r>
                      <a:r>
                        <a:rPr lang="de-AT" sz="1100" dirty="0" err="1">
                          <a:effectLst/>
                          <a:latin typeface="+mn-lt"/>
                        </a:rPr>
                        <a:t>Dmab</a:t>
                      </a:r>
                      <a:endParaRPr lang="de-AT" sz="1100" dirty="0">
                        <a:effectLst/>
                        <a:latin typeface="+mn-lt"/>
                        <a:ea typeface="Calibri" panose="020F0502020204030204" pitchFamily="34" charset="0"/>
                      </a:endParaRPr>
                    </a:p>
                  </a:txBody>
                  <a:tcPr marL="44450" marR="44450" marT="0" marB="0" anchor="ctr"/>
                </a:tc>
                <a:tc>
                  <a:txBody>
                    <a:bodyPr/>
                    <a:lstStyle/>
                    <a:p>
                      <a:r>
                        <a:rPr lang="de-AT" sz="1100" dirty="0">
                          <a:effectLst/>
                          <a:latin typeface="+mn-lt"/>
                        </a:rPr>
                        <a:t>NNT = 1/Risk </a:t>
                      </a:r>
                      <a:r>
                        <a:rPr lang="de-AT" sz="1100" dirty="0" err="1">
                          <a:effectLst/>
                          <a:latin typeface="+mn-lt"/>
                        </a:rPr>
                        <a:t>Reduction</a:t>
                      </a:r>
                      <a:endParaRPr lang="de-AT" sz="1100" dirty="0">
                        <a:effectLst/>
                        <a:latin typeface="+mn-lt"/>
                        <a:ea typeface="Calibri" panose="020F0502020204030204" pitchFamily="34" charset="0"/>
                      </a:endParaRPr>
                    </a:p>
                  </a:txBody>
                  <a:tcPr marL="44450" marR="44450" marT="0" marB="0" anchor="ctr"/>
                </a:tc>
                <a:extLst>
                  <a:ext uri="{0D108BD9-81ED-4DB2-BD59-A6C34878D82A}">
                    <a16:rowId xmlns:a16="http://schemas.microsoft.com/office/drawing/2014/main" val="438464445"/>
                  </a:ext>
                </a:extLst>
              </a:tr>
              <a:tr h="274320">
                <a:tc>
                  <a:txBody>
                    <a:bodyPr/>
                    <a:lstStyle/>
                    <a:p>
                      <a:r>
                        <a:rPr lang="de-AT" sz="1100" dirty="0">
                          <a:effectLst/>
                          <a:latin typeface="+mn-lt"/>
                        </a:rPr>
                        <a:t>Denosumab</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92</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1711</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0.05</a:t>
                      </a:r>
                      <a:endParaRPr lang="de-AT" sz="1100" dirty="0">
                        <a:effectLst/>
                        <a:latin typeface="+mn-lt"/>
                        <a:ea typeface="Calibri" panose="020F0502020204030204" pitchFamily="34" charset="0"/>
                      </a:endParaRPr>
                    </a:p>
                  </a:txBody>
                  <a:tcPr marL="44450" marR="44450" marT="0" marB="0" anchor="ctr"/>
                </a:tc>
                <a:tc rowSpan="2">
                  <a:txBody>
                    <a:bodyPr/>
                    <a:lstStyle/>
                    <a:p>
                      <a:pPr algn="r"/>
                      <a:r>
                        <a:rPr lang="de-AT" sz="1100" dirty="0">
                          <a:effectLst/>
                          <a:latin typeface="+mn-lt"/>
                        </a:rPr>
                        <a:t>0.05</a:t>
                      </a:r>
                      <a:endParaRPr lang="de-AT" sz="1100" dirty="0">
                        <a:effectLst/>
                        <a:latin typeface="+mn-lt"/>
                        <a:ea typeface="Calibri" panose="020F0502020204030204" pitchFamily="34" charset="0"/>
                      </a:endParaRPr>
                    </a:p>
                  </a:txBody>
                  <a:tcPr marL="44450" marR="44450" marT="0" marB="0" anchor="ctr"/>
                </a:tc>
                <a:tc rowSpan="2">
                  <a:txBody>
                    <a:bodyPr/>
                    <a:lstStyle/>
                    <a:p>
                      <a:pPr algn="r"/>
                      <a:r>
                        <a:rPr lang="de-AT" sz="2800" b="1" dirty="0">
                          <a:solidFill>
                            <a:schemeClr val="accent3"/>
                          </a:solidFill>
                          <a:effectLst/>
                          <a:latin typeface="+mn-lt"/>
                        </a:rPr>
                        <a:t>NNT = 20</a:t>
                      </a:r>
                      <a:endParaRPr lang="de-AT" sz="2800" b="1" dirty="0">
                        <a:solidFill>
                          <a:schemeClr val="accent3"/>
                        </a:solidFill>
                        <a:effectLst/>
                        <a:latin typeface="+mn-lt"/>
                        <a:ea typeface="Calibri" panose="020F0502020204030204" pitchFamily="34" charset="0"/>
                      </a:endParaRPr>
                    </a:p>
                  </a:txBody>
                  <a:tcPr marL="44450" marR="44450" marT="0" marB="0" anchor="ctr"/>
                </a:tc>
                <a:extLst>
                  <a:ext uri="{0D108BD9-81ED-4DB2-BD59-A6C34878D82A}">
                    <a16:rowId xmlns:a16="http://schemas.microsoft.com/office/drawing/2014/main" val="1167924959"/>
                  </a:ext>
                </a:extLst>
              </a:tr>
              <a:tr h="274320">
                <a:tc>
                  <a:txBody>
                    <a:bodyPr/>
                    <a:lstStyle/>
                    <a:p>
                      <a:r>
                        <a:rPr lang="de-AT" sz="1100" dirty="0">
                          <a:effectLst/>
                          <a:latin typeface="+mn-lt"/>
                        </a:rPr>
                        <a:t>Placebo</a:t>
                      </a:r>
                      <a:endParaRPr lang="de-AT" sz="1100" dirty="0">
                        <a:effectLst/>
                        <a:latin typeface="+mn-lt"/>
                        <a:ea typeface="Calibri" panose="020F0502020204030204" pitchFamily="34" charset="0"/>
                      </a:endParaRPr>
                    </a:p>
                  </a:txBody>
                  <a:tcPr marL="44450" marR="44450" marT="0" marB="0" anchor="ctr"/>
                </a:tc>
                <a:tc>
                  <a:txBody>
                    <a:bodyPr/>
                    <a:lstStyle/>
                    <a:p>
                      <a:pPr algn="r"/>
                      <a:r>
                        <a:rPr lang="de-AT" sz="1100">
                          <a:effectLst/>
                          <a:latin typeface="+mn-lt"/>
                        </a:rPr>
                        <a:t>176</a:t>
                      </a:r>
                      <a:endParaRPr lang="de-AT" sz="1100">
                        <a:effectLst/>
                        <a:latin typeface="+mn-lt"/>
                        <a:ea typeface="Calibri" panose="020F0502020204030204" pitchFamily="34" charset="0"/>
                      </a:endParaRPr>
                    </a:p>
                  </a:txBody>
                  <a:tcPr marL="44450" marR="44450" marT="0" marB="0" anchor="ctr"/>
                </a:tc>
                <a:tc>
                  <a:txBody>
                    <a:bodyPr/>
                    <a:lstStyle/>
                    <a:p>
                      <a:pPr algn="r"/>
                      <a:r>
                        <a:rPr lang="de-AT" sz="1100">
                          <a:effectLst/>
                          <a:latin typeface="+mn-lt"/>
                        </a:rPr>
                        <a:t>1709</a:t>
                      </a:r>
                      <a:endParaRPr lang="de-AT" sz="1100">
                        <a:effectLst/>
                        <a:latin typeface="+mn-lt"/>
                        <a:ea typeface="Calibri" panose="020F0502020204030204" pitchFamily="34" charset="0"/>
                      </a:endParaRPr>
                    </a:p>
                  </a:txBody>
                  <a:tcPr marL="44450" marR="44450" marT="0" marB="0" anchor="ctr"/>
                </a:tc>
                <a:tc>
                  <a:txBody>
                    <a:bodyPr/>
                    <a:lstStyle/>
                    <a:p>
                      <a:pPr algn="r"/>
                      <a:r>
                        <a:rPr lang="de-AT" sz="1100" dirty="0">
                          <a:effectLst/>
                          <a:latin typeface="+mn-lt"/>
                        </a:rPr>
                        <a:t>0.10</a:t>
                      </a:r>
                      <a:endParaRPr lang="de-AT" sz="1100" dirty="0">
                        <a:effectLst/>
                        <a:latin typeface="+mn-lt"/>
                        <a:ea typeface="Calibri" panose="020F0502020204030204" pitchFamily="34" charset="0"/>
                      </a:endParaRPr>
                    </a:p>
                  </a:txBody>
                  <a:tcPr marL="44450" marR="44450" marT="0" marB="0" anchor="ctr"/>
                </a:tc>
                <a:tc vMerge="1">
                  <a:txBody>
                    <a:bodyPr/>
                    <a:lstStyle/>
                    <a:p>
                      <a:endParaRPr lang="de-AT" sz="1000" dirty="0">
                        <a:effectLst/>
                        <a:latin typeface="+mn-lt"/>
                      </a:endParaRPr>
                    </a:p>
                  </a:txBody>
                  <a:tcPr marL="44450" marR="44450" marT="0" marB="0" anchor="ctr"/>
                </a:tc>
                <a:tc vMerge="1">
                  <a:txBody>
                    <a:bodyPr/>
                    <a:lstStyle/>
                    <a:p>
                      <a:endParaRPr lang="de-AT" sz="1000" dirty="0">
                        <a:effectLst/>
                        <a:latin typeface="+mn-lt"/>
                      </a:endParaRPr>
                    </a:p>
                  </a:txBody>
                  <a:tcPr marL="44450" marR="44450" marT="0" marB="0" anchor="ctr"/>
                </a:tc>
                <a:extLst>
                  <a:ext uri="{0D108BD9-81ED-4DB2-BD59-A6C34878D82A}">
                    <a16:rowId xmlns:a16="http://schemas.microsoft.com/office/drawing/2014/main" val="2807441014"/>
                  </a:ext>
                </a:extLst>
              </a:tr>
            </a:tbl>
          </a:graphicData>
        </a:graphic>
      </p:graphicFrame>
      <p:sp>
        <p:nvSpPr>
          <p:cNvPr id="86" name="Text Placeholder 7">
            <a:extLst>
              <a:ext uri="{FF2B5EF4-FFF2-40B4-BE49-F238E27FC236}">
                <a16:creationId xmlns:a16="http://schemas.microsoft.com/office/drawing/2014/main" id="{313EEAEB-CF8E-4D08-9C2A-8C32697D8BF8}"/>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br>
              <a:rPr lang="en-GB" sz="900" dirty="0">
                <a:solidFill>
                  <a:schemeClr val="tx1"/>
                </a:solidFill>
              </a:rPr>
            </a:br>
            <a:r>
              <a:rPr lang="en-GB" sz="900" dirty="0" err="1">
                <a:solidFill>
                  <a:schemeClr val="tx1"/>
                </a:solidFill>
              </a:rPr>
              <a:t>Gnant</a:t>
            </a:r>
            <a:r>
              <a:rPr lang="en-GB" sz="900" dirty="0">
                <a:solidFill>
                  <a:schemeClr val="tx1"/>
                </a:solidFill>
              </a:rPr>
              <a:t> M, et al. Lancet 2015;386:433–43.</a:t>
            </a:r>
          </a:p>
        </p:txBody>
      </p:sp>
      <p:sp>
        <p:nvSpPr>
          <p:cNvPr id="106" name="Rechteck 3">
            <a:extLst>
              <a:ext uri="{FF2B5EF4-FFF2-40B4-BE49-F238E27FC236}">
                <a16:creationId xmlns:a16="http://schemas.microsoft.com/office/drawing/2014/main" id="{28B69BEB-3E27-49F9-8914-587E8FF715CB}"/>
              </a:ext>
            </a:extLst>
          </p:cNvPr>
          <p:cNvSpPr/>
          <p:nvPr/>
        </p:nvSpPr>
        <p:spPr bwMode="auto">
          <a:xfrm>
            <a:off x="9424393" y="1317438"/>
            <a:ext cx="1514017" cy="369332"/>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a:ln>
                  <a:noFill/>
                </a:ln>
                <a:solidFill>
                  <a:schemeClr val="tx1"/>
                </a:solidFill>
                <a:effectLst/>
                <a:latin typeface="Verdana" pitchFamily="34" charset="0"/>
              </a:rPr>
              <a:t>Screening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a:ln>
                  <a:noFill/>
                </a:ln>
                <a:solidFill>
                  <a:schemeClr val="tx1"/>
                </a:solidFill>
                <a:effectLst/>
                <a:latin typeface="Verdana" pitchFamily="34" charset="0"/>
              </a:rPr>
              <a:t>n=3.857</a:t>
            </a:r>
          </a:p>
        </p:txBody>
      </p:sp>
      <p:cxnSp>
        <p:nvCxnSpPr>
          <p:cNvPr id="107" name="Gerade Verbindung mit Pfeil 5">
            <a:extLst>
              <a:ext uri="{FF2B5EF4-FFF2-40B4-BE49-F238E27FC236}">
                <a16:creationId xmlns:a16="http://schemas.microsoft.com/office/drawing/2014/main" id="{59189449-F555-4B32-A091-5FBD9F20E067}"/>
              </a:ext>
            </a:extLst>
          </p:cNvPr>
          <p:cNvCxnSpPr>
            <a:stCxn id="106" idx="2"/>
            <a:endCxn id="108" idx="0"/>
          </p:cNvCxnSpPr>
          <p:nvPr/>
        </p:nvCxnSpPr>
        <p:spPr bwMode="auto">
          <a:xfrm flipH="1">
            <a:off x="10181338" y="1686770"/>
            <a:ext cx="64" cy="193836"/>
          </a:xfrm>
          <a:prstGeom prst="straightConnector1">
            <a:avLst/>
          </a:prstGeom>
          <a:noFill/>
          <a:ln w="12700" cap="flat" cmpd="sng" algn="ctr">
            <a:solidFill>
              <a:srgbClr val="0063C3"/>
            </a:solidFill>
            <a:prstDash val="solid"/>
            <a:round/>
            <a:headEnd type="none" w="med" len="med"/>
            <a:tailEnd type="triangl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Rechteck 10">
            <a:extLst>
              <a:ext uri="{FF2B5EF4-FFF2-40B4-BE49-F238E27FC236}">
                <a16:creationId xmlns:a16="http://schemas.microsoft.com/office/drawing/2014/main" id="{C130A3BA-9FA5-4F99-9FC7-955A373260A7}"/>
              </a:ext>
            </a:extLst>
          </p:cNvPr>
          <p:cNvSpPr/>
          <p:nvPr/>
        </p:nvSpPr>
        <p:spPr bwMode="auto">
          <a:xfrm>
            <a:off x="9424265" y="1880606"/>
            <a:ext cx="1514145" cy="369332"/>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a:ln>
                  <a:noFill/>
                </a:ln>
                <a:solidFill>
                  <a:schemeClr val="tx1"/>
                </a:solidFill>
                <a:effectLst/>
                <a:latin typeface="Verdana" pitchFamily="34" charset="0"/>
              </a:rPr>
              <a:t>Randomisierung n=3.425</a:t>
            </a:r>
          </a:p>
        </p:txBody>
      </p:sp>
      <p:sp>
        <p:nvSpPr>
          <p:cNvPr id="109" name="Rechteck 11">
            <a:extLst>
              <a:ext uri="{FF2B5EF4-FFF2-40B4-BE49-F238E27FC236}">
                <a16:creationId xmlns:a16="http://schemas.microsoft.com/office/drawing/2014/main" id="{1D42086B-F702-48F6-8146-7F0914B7A764}"/>
              </a:ext>
            </a:extLst>
          </p:cNvPr>
          <p:cNvSpPr/>
          <p:nvPr/>
        </p:nvSpPr>
        <p:spPr bwMode="auto">
          <a:xfrm>
            <a:off x="9424265" y="2437206"/>
            <a:ext cx="1514145" cy="369332"/>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err="1">
                <a:ln>
                  <a:noFill/>
                </a:ln>
                <a:solidFill>
                  <a:schemeClr val="tx1"/>
                </a:solidFill>
                <a:effectLst/>
                <a:latin typeface="Verdana" pitchFamily="34" charset="0"/>
              </a:rPr>
              <a:t>Full</a:t>
            </a:r>
            <a:r>
              <a:rPr kumimoji="0" lang="de-DE" sz="900" b="0" i="0" u="none" strike="noStrike" cap="none" normalizeH="0" baseline="0" dirty="0">
                <a:ln>
                  <a:noFill/>
                </a:ln>
                <a:solidFill>
                  <a:schemeClr val="tx1"/>
                </a:solidFill>
                <a:effectLst/>
                <a:latin typeface="Verdana" pitchFamily="34" charset="0"/>
              </a:rPr>
              <a:t> Analysis Set</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dirty="0">
                <a:ln>
                  <a:noFill/>
                </a:ln>
                <a:solidFill>
                  <a:schemeClr val="tx1"/>
                </a:solidFill>
                <a:effectLst/>
                <a:latin typeface="Verdana" pitchFamily="34" charset="0"/>
              </a:rPr>
              <a:t>n=3.420</a:t>
            </a:r>
          </a:p>
        </p:txBody>
      </p:sp>
      <p:cxnSp>
        <p:nvCxnSpPr>
          <p:cNvPr id="110" name="Gerade Verbindung mit Pfeil 12">
            <a:extLst>
              <a:ext uri="{FF2B5EF4-FFF2-40B4-BE49-F238E27FC236}">
                <a16:creationId xmlns:a16="http://schemas.microsoft.com/office/drawing/2014/main" id="{FA802971-F247-4C36-A8B6-C5A164F69668}"/>
              </a:ext>
            </a:extLst>
          </p:cNvPr>
          <p:cNvCxnSpPr>
            <a:stCxn id="108" idx="2"/>
            <a:endCxn id="109" idx="0"/>
          </p:cNvCxnSpPr>
          <p:nvPr/>
        </p:nvCxnSpPr>
        <p:spPr bwMode="auto">
          <a:xfrm>
            <a:off x="10181338" y="2249938"/>
            <a:ext cx="0" cy="187268"/>
          </a:xfrm>
          <a:prstGeom prst="straightConnector1">
            <a:avLst/>
          </a:prstGeom>
          <a:noFill/>
          <a:ln w="12700" cap="flat" cmpd="sng" algn="ctr">
            <a:solidFill>
              <a:srgbClr val="0063C3"/>
            </a:solidFill>
            <a:prstDash val="solid"/>
            <a:round/>
            <a:headEnd type="none" w="med" len="med"/>
            <a:tailEnd type="triangl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3" name="Rechteck 25">
            <a:extLst>
              <a:ext uri="{FF2B5EF4-FFF2-40B4-BE49-F238E27FC236}">
                <a16:creationId xmlns:a16="http://schemas.microsoft.com/office/drawing/2014/main" id="{09C6C2D1-3B5B-4595-BCAA-D6C0302A70A7}"/>
              </a:ext>
            </a:extLst>
          </p:cNvPr>
          <p:cNvSpPr/>
          <p:nvPr/>
        </p:nvSpPr>
        <p:spPr bwMode="auto">
          <a:xfrm>
            <a:off x="10369062" y="3048662"/>
            <a:ext cx="1404000" cy="507831"/>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Denosumab </a:t>
            </a:r>
            <a:r>
              <a:rPr lang="de-DE" sz="900" dirty="0" err="1">
                <a:solidFill>
                  <a:schemeClr val="tx1"/>
                </a:solidFill>
                <a:latin typeface="Verdana" pitchFamily="34" charset="0"/>
              </a:rPr>
              <a:t>s.c</a:t>
            </a:r>
            <a:r>
              <a:rPr lang="de-DE" sz="900" dirty="0">
                <a:solidFill>
                  <a:schemeClr val="tx1"/>
                </a:solidFill>
                <a:latin typeface="Verdana"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60 mg alle 6 Monate</a:t>
            </a:r>
          </a:p>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 </a:t>
            </a:r>
            <a:r>
              <a:rPr kumimoji="0" lang="de-DE" sz="900" b="0" i="0" u="none" strike="noStrike" cap="none" normalizeH="0" baseline="0" dirty="0">
                <a:ln>
                  <a:noFill/>
                </a:ln>
                <a:solidFill>
                  <a:schemeClr val="tx1"/>
                </a:solidFill>
                <a:effectLst/>
                <a:latin typeface="Verdana" pitchFamily="34" charset="0"/>
              </a:rPr>
              <a:t>n=1.711</a:t>
            </a:r>
          </a:p>
        </p:txBody>
      </p:sp>
      <p:sp>
        <p:nvSpPr>
          <p:cNvPr id="114" name="Rechteck 33">
            <a:extLst>
              <a:ext uri="{FF2B5EF4-FFF2-40B4-BE49-F238E27FC236}">
                <a16:creationId xmlns:a16="http://schemas.microsoft.com/office/drawing/2014/main" id="{9819A3AE-7A95-4253-BE24-38C661733CEF}"/>
              </a:ext>
            </a:extLst>
          </p:cNvPr>
          <p:cNvSpPr/>
          <p:nvPr/>
        </p:nvSpPr>
        <p:spPr bwMode="auto">
          <a:xfrm>
            <a:off x="8628141" y="3052722"/>
            <a:ext cx="1404000" cy="507831"/>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Placebo </a:t>
            </a:r>
            <a:r>
              <a:rPr lang="de-DE" sz="900" dirty="0" err="1">
                <a:solidFill>
                  <a:schemeClr val="tx1"/>
                </a:solidFill>
                <a:latin typeface="Verdana" pitchFamily="34" charset="0"/>
              </a:rPr>
              <a:t>s.c</a:t>
            </a:r>
            <a:r>
              <a:rPr lang="de-DE" sz="900" dirty="0">
                <a:solidFill>
                  <a:schemeClr val="tx1"/>
                </a:solidFill>
                <a:latin typeface="Verdana"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alle 6 Monate</a:t>
            </a:r>
          </a:p>
          <a:p>
            <a:pPr marL="0" marR="0" indent="0" algn="ctr" defTabSz="914400" rtl="0" eaLnBrk="1" fontAlgn="base" latinLnBrk="0" hangingPunct="1">
              <a:lnSpc>
                <a:spcPct val="100000"/>
              </a:lnSpc>
              <a:spcBef>
                <a:spcPct val="0"/>
              </a:spcBef>
              <a:spcAft>
                <a:spcPct val="0"/>
              </a:spcAft>
              <a:buClrTx/>
              <a:buSzTx/>
              <a:buFontTx/>
              <a:buNone/>
              <a:tabLst/>
            </a:pPr>
            <a:r>
              <a:rPr lang="de-DE" sz="900" dirty="0">
                <a:solidFill>
                  <a:schemeClr val="tx1"/>
                </a:solidFill>
                <a:latin typeface="Verdana" pitchFamily="34" charset="0"/>
              </a:rPr>
              <a:t> </a:t>
            </a:r>
            <a:r>
              <a:rPr kumimoji="0" lang="de-DE" sz="900" b="0" i="0" u="none" strike="noStrike" cap="none" normalizeH="0" baseline="0" dirty="0">
                <a:ln>
                  <a:noFill/>
                </a:ln>
                <a:solidFill>
                  <a:schemeClr val="tx1"/>
                </a:solidFill>
                <a:effectLst/>
                <a:latin typeface="Verdana" pitchFamily="34" charset="0"/>
              </a:rPr>
              <a:t>n=1.709</a:t>
            </a:r>
          </a:p>
        </p:txBody>
      </p:sp>
      <p:cxnSp>
        <p:nvCxnSpPr>
          <p:cNvPr id="13" name="Connector: Elbow 12">
            <a:extLst>
              <a:ext uri="{FF2B5EF4-FFF2-40B4-BE49-F238E27FC236}">
                <a16:creationId xmlns:a16="http://schemas.microsoft.com/office/drawing/2014/main" id="{CF123F6D-51AD-4738-8807-98E2E0DEF245}"/>
              </a:ext>
            </a:extLst>
          </p:cNvPr>
          <p:cNvCxnSpPr>
            <a:cxnSpLocks/>
            <a:stCxn id="109" idx="2"/>
            <a:endCxn id="113" idx="0"/>
          </p:cNvCxnSpPr>
          <p:nvPr/>
        </p:nvCxnSpPr>
        <p:spPr bwMode="auto">
          <a:xfrm rot="16200000" flipH="1">
            <a:off x="10505138" y="2482738"/>
            <a:ext cx="242124" cy="889724"/>
          </a:xfrm>
          <a:prstGeom prst="bentConnector3">
            <a:avLst/>
          </a:prstGeom>
          <a:noFill/>
          <a:ln w="12700" cap="flat" cmpd="sng" algn="ctr">
            <a:solidFill>
              <a:srgbClr val="0063C3"/>
            </a:solidFill>
            <a:prstDash val="solid"/>
            <a:round/>
            <a:headEnd type="none" w="med" len="med"/>
            <a:tailEnd type="triangl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Connector: Elbow 16">
            <a:extLst>
              <a:ext uri="{FF2B5EF4-FFF2-40B4-BE49-F238E27FC236}">
                <a16:creationId xmlns:a16="http://schemas.microsoft.com/office/drawing/2014/main" id="{6EEEB589-3689-4FD6-9F9F-62A1DE5CB062}"/>
              </a:ext>
            </a:extLst>
          </p:cNvPr>
          <p:cNvCxnSpPr>
            <a:stCxn id="109" idx="2"/>
            <a:endCxn id="114" idx="0"/>
          </p:cNvCxnSpPr>
          <p:nvPr/>
        </p:nvCxnSpPr>
        <p:spPr bwMode="auto">
          <a:xfrm rot="5400000">
            <a:off x="9632648" y="2504032"/>
            <a:ext cx="246184" cy="851197"/>
          </a:xfrm>
          <a:prstGeom prst="bentConnector3">
            <a:avLst/>
          </a:prstGeom>
          <a:noFill/>
          <a:ln w="12700" cap="flat" cmpd="sng" algn="ctr">
            <a:solidFill>
              <a:srgbClr val="0063C3"/>
            </a:solidFill>
            <a:prstDash val="solid"/>
            <a:round/>
            <a:headEnd type="none" w="med" len="med"/>
            <a:tailEnd type="triangle" w="med" len="med"/>
          </a:ln>
          <a:effectLst/>
          <a:extLst>
            <a:ext uri="{909E8E84-426E-40DD-AFC4-6F175D3DCCD1}">
              <a14:hiddenFill xmlns:a14="http://schemas.microsoft.com/office/drawing/2010/main">
                <a:gradFill rotWithShape="1">
                  <a:gsLst>
                    <a:gs pos="0">
                      <a:srgbClr val="7994D1"/>
                    </a:gs>
                    <a:gs pos="100000">
                      <a:srgbClr val="7994D1">
                        <a:gamma/>
                        <a:shade val="74902"/>
                        <a:invGamma/>
                      </a:srgbClr>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16" name="Picture 4" descr="Michael Gnant - ABCSG-18">
            <a:extLst>
              <a:ext uri="{FF2B5EF4-FFF2-40B4-BE49-F238E27FC236}">
                <a16:creationId xmlns:a16="http://schemas.microsoft.com/office/drawing/2014/main" id="{507101B0-4845-4FEC-9278-6EC709A0BC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544" r="-4317"/>
          <a:stretch/>
        </p:blipFill>
        <p:spPr bwMode="auto">
          <a:xfrm>
            <a:off x="11320130" y="137821"/>
            <a:ext cx="87187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9530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7">
            <a:extLst>
              <a:ext uri="{FF2B5EF4-FFF2-40B4-BE49-F238E27FC236}">
                <a16:creationId xmlns:a16="http://schemas.microsoft.com/office/drawing/2014/main" id="{B6571BBF-2799-4634-AA91-7804C1F1A754}"/>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lnSpc>
                <a:spcPct val="100000"/>
              </a:lnSpc>
              <a:spcBef>
                <a:spcPct val="0"/>
              </a:spcBef>
              <a:buClrTx/>
            </a:pPr>
            <a:r>
              <a:rPr lang="en-US" altLang="de-DE" sz="900" dirty="0" err="1">
                <a:solidFill>
                  <a:schemeClr val="tx1"/>
                </a:solidFill>
              </a:rPr>
              <a:t>Daten</a:t>
            </a:r>
            <a:r>
              <a:rPr lang="en-US" altLang="de-DE" sz="900" dirty="0">
                <a:solidFill>
                  <a:schemeClr val="tx1"/>
                </a:solidFill>
              </a:rPr>
              <a:t> </a:t>
            </a:r>
            <a:r>
              <a:rPr lang="en-US" altLang="de-DE" sz="900" dirty="0" err="1">
                <a:solidFill>
                  <a:schemeClr val="tx1"/>
                </a:solidFill>
              </a:rPr>
              <a:t>sind</a:t>
            </a:r>
            <a:r>
              <a:rPr lang="en-US" altLang="de-DE" sz="900" dirty="0">
                <a:solidFill>
                  <a:schemeClr val="tx1"/>
                </a:solidFill>
              </a:rPr>
              <a:t> </a:t>
            </a:r>
            <a:r>
              <a:rPr lang="en-US" altLang="de-DE" sz="900" dirty="0" err="1">
                <a:solidFill>
                  <a:schemeClr val="tx1"/>
                </a:solidFill>
              </a:rPr>
              <a:t>dargestellt</a:t>
            </a:r>
            <a:r>
              <a:rPr lang="en-US" altLang="de-DE" sz="900" dirty="0">
                <a:solidFill>
                  <a:schemeClr val="tx1"/>
                </a:solidFill>
              </a:rPr>
              <a:t> </a:t>
            </a:r>
            <a:r>
              <a:rPr lang="en-US" altLang="de-DE" sz="900" dirty="0" err="1">
                <a:solidFill>
                  <a:schemeClr val="tx1"/>
                </a:solidFill>
              </a:rPr>
              <a:t>als</a:t>
            </a:r>
            <a:r>
              <a:rPr lang="en-US" altLang="de-DE" sz="900" dirty="0">
                <a:solidFill>
                  <a:schemeClr val="tx1"/>
                </a:solidFill>
              </a:rPr>
              <a:t> </a:t>
            </a:r>
            <a:r>
              <a:rPr lang="en-US" altLang="de-DE" sz="900" dirty="0" err="1">
                <a:solidFill>
                  <a:schemeClr val="tx1"/>
                </a:solidFill>
              </a:rPr>
              <a:t>Mittelwert</a:t>
            </a:r>
            <a:r>
              <a:rPr lang="en-US" altLang="de-DE" sz="900" dirty="0">
                <a:solidFill>
                  <a:schemeClr val="tx1"/>
                </a:solidFill>
              </a:rPr>
              <a:t> </a:t>
            </a:r>
            <a:r>
              <a:rPr lang="en-US" altLang="de-DE" sz="900" dirty="0" err="1">
                <a:solidFill>
                  <a:schemeClr val="tx1"/>
                </a:solidFill>
              </a:rPr>
              <a:t>mit</a:t>
            </a:r>
            <a:r>
              <a:rPr lang="en-US" altLang="de-DE" sz="900" dirty="0">
                <a:solidFill>
                  <a:schemeClr val="tx1"/>
                </a:solidFill>
              </a:rPr>
              <a:t> 95% </a:t>
            </a:r>
            <a:r>
              <a:rPr lang="en-US" altLang="de-DE" sz="900" dirty="0" err="1">
                <a:solidFill>
                  <a:schemeClr val="tx1"/>
                </a:solidFill>
              </a:rPr>
              <a:t>Konfidenzintervall</a:t>
            </a:r>
            <a:endParaRPr lang="en-US" altLang="de-DE" sz="900" dirty="0">
              <a:solidFill>
                <a:schemeClr val="tx1"/>
              </a:solidFill>
            </a:endParaRPr>
          </a:p>
          <a:p>
            <a:pPr eaLnBrk="1" hangingPunct="1">
              <a:lnSpc>
                <a:spcPct val="100000"/>
              </a:lnSpc>
              <a:spcBef>
                <a:spcPct val="0"/>
              </a:spcBef>
              <a:buClrTx/>
            </a:pPr>
            <a:r>
              <a:rPr lang="de-DE" altLang="de-DE" sz="900" dirty="0" err="1">
                <a:solidFill>
                  <a:schemeClr val="tx1"/>
                </a:solidFill>
              </a:rPr>
              <a:t>Orwoll</a:t>
            </a:r>
            <a:r>
              <a:rPr lang="de-DE" altLang="de-DE" sz="900" dirty="0">
                <a:solidFill>
                  <a:schemeClr val="tx1"/>
                </a:solidFill>
              </a:rPr>
              <a:t> E et al. </a:t>
            </a:r>
            <a:r>
              <a:rPr lang="de-DE" altLang="de-DE" sz="900" i="1" dirty="0">
                <a:solidFill>
                  <a:schemeClr val="tx1"/>
                </a:solidFill>
              </a:rPr>
              <a:t>J </a:t>
            </a:r>
            <a:r>
              <a:rPr lang="de-DE" altLang="de-DE" sz="900" i="1" dirty="0" err="1">
                <a:solidFill>
                  <a:schemeClr val="tx1"/>
                </a:solidFill>
              </a:rPr>
              <a:t>Clin</a:t>
            </a:r>
            <a:r>
              <a:rPr lang="de-DE" altLang="de-DE" sz="900" i="1" dirty="0">
                <a:solidFill>
                  <a:schemeClr val="tx1"/>
                </a:solidFill>
              </a:rPr>
              <a:t> </a:t>
            </a:r>
            <a:r>
              <a:rPr lang="de-DE" altLang="de-DE" sz="900" i="1" dirty="0" err="1">
                <a:solidFill>
                  <a:schemeClr val="tx1"/>
                </a:solidFill>
              </a:rPr>
              <a:t>Endocrinol</a:t>
            </a:r>
            <a:r>
              <a:rPr lang="de-DE" altLang="de-DE" sz="900" i="1" dirty="0">
                <a:solidFill>
                  <a:schemeClr val="tx1"/>
                </a:solidFill>
              </a:rPr>
              <a:t> </a:t>
            </a:r>
            <a:r>
              <a:rPr lang="de-DE" altLang="de-DE" sz="900" i="1" dirty="0" err="1">
                <a:solidFill>
                  <a:schemeClr val="tx1"/>
                </a:solidFill>
              </a:rPr>
              <a:t>Metab</a:t>
            </a:r>
            <a:r>
              <a:rPr lang="de-DE" altLang="de-DE" sz="900" dirty="0">
                <a:solidFill>
                  <a:schemeClr val="tx1"/>
                </a:solidFill>
              </a:rPr>
              <a:t>. 2012 Sep;97(9):3161-9</a:t>
            </a:r>
            <a:endParaRPr lang="en-US" altLang="de-DE" sz="900" dirty="0">
              <a:solidFill>
                <a:schemeClr val="tx1"/>
              </a:solidFill>
            </a:endParaRPr>
          </a:p>
        </p:txBody>
      </p:sp>
      <p:sp>
        <p:nvSpPr>
          <p:cNvPr id="2" name="Title 1">
            <a:extLst>
              <a:ext uri="{FF2B5EF4-FFF2-40B4-BE49-F238E27FC236}">
                <a16:creationId xmlns:a16="http://schemas.microsoft.com/office/drawing/2014/main" id="{B6244667-C319-404A-963C-62E88B278B40}"/>
              </a:ext>
            </a:extLst>
          </p:cNvPr>
          <p:cNvSpPr>
            <a:spLocks noGrp="1"/>
          </p:cNvSpPr>
          <p:nvPr>
            <p:ph type="title"/>
          </p:nvPr>
        </p:nvSpPr>
        <p:spPr/>
        <p:txBody>
          <a:bodyPr/>
          <a:lstStyle/>
          <a:p>
            <a:r>
              <a:rPr lang="de-DE" altLang="de-DE" dirty="0"/>
              <a:t>Änderung der Knochenmineraldichte in Abhängigkeit vom Testosteron-Spiegel</a:t>
            </a:r>
            <a:endParaRPr lang="de-AT" b="1" dirty="0"/>
          </a:p>
        </p:txBody>
      </p:sp>
      <p:sp>
        <p:nvSpPr>
          <p:cNvPr id="4" name="Rectangle 3">
            <a:extLst>
              <a:ext uri="{FF2B5EF4-FFF2-40B4-BE49-F238E27FC236}">
                <a16:creationId xmlns:a16="http://schemas.microsoft.com/office/drawing/2014/main" id="{CB224DF8-5D60-4530-9322-8838F8AE4D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3">
            <a:extLst>
              <a:ext uri="{FF2B5EF4-FFF2-40B4-BE49-F238E27FC236}">
                <a16:creationId xmlns:a16="http://schemas.microsoft.com/office/drawing/2014/main" id="{A1A67ED0-52CB-4E0B-85F9-4C923A17A955}"/>
              </a:ext>
            </a:extLst>
          </p:cNvPr>
          <p:cNvGrpSpPr>
            <a:grpSpLocks/>
          </p:cNvGrpSpPr>
          <p:nvPr/>
        </p:nvGrpSpPr>
        <p:grpSpPr bwMode="auto">
          <a:xfrm>
            <a:off x="2424355" y="2138528"/>
            <a:ext cx="6718300" cy="3957638"/>
            <a:chOff x="1055797" y="1608147"/>
            <a:chExt cx="6718190" cy="3957423"/>
          </a:xfrm>
        </p:grpSpPr>
        <p:sp>
          <p:nvSpPr>
            <p:cNvPr id="7" name="Rectangle 128">
              <a:extLst>
                <a:ext uri="{FF2B5EF4-FFF2-40B4-BE49-F238E27FC236}">
                  <a16:creationId xmlns:a16="http://schemas.microsoft.com/office/drawing/2014/main" id="{A633ABE8-0D67-4F73-A85F-14F301BDB84F}"/>
                </a:ext>
              </a:extLst>
            </p:cNvPr>
            <p:cNvSpPr>
              <a:spLocks noChangeArrowheads="1"/>
            </p:cNvSpPr>
            <p:nvPr/>
          </p:nvSpPr>
          <p:spPr bwMode="auto">
            <a:xfrm>
              <a:off x="5965988" y="2409951"/>
              <a:ext cx="862013" cy="2395538"/>
            </a:xfrm>
            <a:prstGeom prst="rect">
              <a:avLst/>
            </a:prstGeom>
            <a:solidFill>
              <a:schemeClr val="accent3"/>
            </a:solidFill>
            <a:ln w="19050">
              <a:noFill/>
              <a:miter lim="800000"/>
              <a:headEnd/>
              <a:tailEnd/>
            </a:ln>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8" name="Rectangle 135">
              <a:extLst>
                <a:ext uri="{FF2B5EF4-FFF2-40B4-BE49-F238E27FC236}">
                  <a16:creationId xmlns:a16="http://schemas.microsoft.com/office/drawing/2014/main" id="{C9D1DAE7-E032-4BCF-9168-C18E03417873}"/>
                </a:ext>
              </a:extLst>
            </p:cNvPr>
            <p:cNvSpPr>
              <a:spLocks noChangeArrowheads="1"/>
            </p:cNvSpPr>
            <p:nvPr/>
          </p:nvSpPr>
          <p:spPr bwMode="auto">
            <a:xfrm>
              <a:off x="5060950" y="4424060"/>
              <a:ext cx="896937" cy="381000"/>
            </a:xfrm>
            <a:prstGeom prst="rect">
              <a:avLst/>
            </a:prstGeom>
            <a:solidFill>
              <a:schemeClr val="tx1"/>
            </a:solidFill>
            <a:ln w="19050">
              <a:solidFill>
                <a:schemeClr val="tx1"/>
              </a:solidFill>
              <a:miter lim="800000"/>
              <a:headEnd/>
              <a:tailEnd/>
            </a:ln>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9" name="Rectangle 115">
              <a:extLst>
                <a:ext uri="{FF2B5EF4-FFF2-40B4-BE49-F238E27FC236}">
                  <a16:creationId xmlns:a16="http://schemas.microsoft.com/office/drawing/2014/main" id="{58EE7860-75D1-4B79-BA85-3F72E377FCC2}"/>
                </a:ext>
              </a:extLst>
            </p:cNvPr>
            <p:cNvSpPr>
              <a:spLocks noChangeArrowheads="1"/>
            </p:cNvSpPr>
            <p:nvPr/>
          </p:nvSpPr>
          <p:spPr bwMode="auto">
            <a:xfrm>
              <a:off x="2522537" y="4478035"/>
              <a:ext cx="860425" cy="327025"/>
            </a:xfrm>
            <a:prstGeom prst="rect">
              <a:avLst/>
            </a:prstGeom>
            <a:solidFill>
              <a:schemeClr val="tx1"/>
            </a:solidFill>
            <a:ln w="12700">
              <a:solidFill>
                <a:schemeClr val="tx1"/>
              </a:solidFill>
              <a:miter lim="800000"/>
              <a:headEnd/>
              <a:tailEnd/>
            </a:ln>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10" name="Rectangle 123">
              <a:extLst>
                <a:ext uri="{FF2B5EF4-FFF2-40B4-BE49-F238E27FC236}">
                  <a16:creationId xmlns:a16="http://schemas.microsoft.com/office/drawing/2014/main" id="{CFA022FE-3CC4-4B66-B31E-EEC1A619DB98}"/>
                </a:ext>
              </a:extLst>
            </p:cNvPr>
            <p:cNvSpPr>
              <a:spLocks noChangeArrowheads="1"/>
            </p:cNvSpPr>
            <p:nvPr/>
          </p:nvSpPr>
          <p:spPr bwMode="auto">
            <a:xfrm>
              <a:off x="3389312" y="2611135"/>
              <a:ext cx="892175" cy="2193925"/>
            </a:xfrm>
            <a:prstGeom prst="rect">
              <a:avLst/>
            </a:prstGeom>
            <a:solidFill>
              <a:schemeClr val="accent3"/>
            </a:solidFill>
            <a:ln w="12700">
              <a:noFill/>
              <a:miter lim="800000"/>
              <a:headEnd/>
              <a:tailEnd/>
            </a:ln>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11" name="TextBox 178">
              <a:extLst>
                <a:ext uri="{FF2B5EF4-FFF2-40B4-BE49-F238E27FC236}">
                  <a16:creationId xmlns:a16="http://schemas.microsoft.com/office/drawing/2014/main" id="{3061C454-6FA5-465D-84FD-8901A78FB88C}"/>
                </a:ext>
              </a:extLst>
            </p:cNvPr>
            <p:cNvSpPr txBox="1">
              <a:spLocks noChangeArrowheads="1"/>
            </p:cNvSpPr>
            <p:nvPr/>
          </p:nvSpPr>
          <p:spPr bwMode="auto">
            <a:xfrm>
              <a:off x="3433569" y="5257809"/>
              <a:ext cx="2535637"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t>Testosteron-Ausgangswert</a:t>
              </a:r>
            </a:p>
          </p:txBody>
        </p:sp>
        <p:cxnSp>
          <p:nvCxnSpPr>
            <p:cNvPr id="12" name="Elbow Connector 10">
              <a:extLst>
                <a:ext uri="{FF2B5EF4-FFF2-40B4-BE49-F238E27FC236}">
                  <a16:creationId xmlns:a16="http://schemas.microsoft.com/office/drawing/2014/main" id="{6A73D04A-BD28-4708-8421-BD5E748FAAAF}"/>
                </a:ext>
              </a:extLst>
            </p:cNvPr>
            <p:cNvCxnSpPr/>
            <p:nvPr/>
          </p:nvCxnSpPr>
          <p:spPr bwMode="auto">
            <a:xfrm rot="5400000">
              <a:off x="2257549" y="2989178"/>
              <a:ext cx="1841400" cy="1003284"/>
            </a:xfrm>
            <a:prstGeom prst="bentConnector3">
              <a:avLst>
                <a:gd name="adj1" fmla="val -19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1">
              <a:extLst>
                <a:ext uri="{FF2B5EF4-FFF2-40B4-BE49-F238E27FC236}">
                  <a16:creationId xmlns:a16="http://schemas.microsoft.com/office/drawing/2014/main" id="{E1548695-7D35-4FDE-8C6C-224C7D873CA1}"/>
                </a:ext>
              </a:extLst>
            </p:cNvPr>
            <p:cNvCxnSpPr/>
            <p:nvPr/>
          </p:nvCxnSpPr>
          <p:spPr bwMode="auto">
            <a:xfrm rot="5400000">
              <a:off x="4743537" y="2839960"/>
              <a:ext cx="1960455" cy="1049320"/>
            </a:xfrm>
            <a:prstGeom prst="bentConnector3">
              <a:avLst>
                <a:gd name="adj1" fmla="val -1042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07">
              <a:extLst>
                <a:ext uri="{FF2B5EF4-FFF2-40B4-BE49-F238E27FC236}">
                  <a16:creationId xmlns:a16="http://schemas.microsoft.com/office/drawing/2014/main" id="{337C487E-0778-4CE3-BB62-408308597D97}"/>
                </a:ext>
              </a:extLst>
            </p:cNvPr>
            <p:cNvSpPr txBox="1">
              <a:spLocks noChangeArrowheads="1"/>
            </p:cNvSpPr>
            <p:nvPr/>
          </p:nvSpPr>
          <p:spPr bwMode="auto">
            <a:xfrm>
              <a:off x="2895622" y="1930400"/>
              <a:ext cx="622256"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a:t>4,4%*</a:t>
              </a:r>
              <a:r>
                <a:rPr lang="en-US" altLang="de-DE" sz="1200" b="0" baseline="30000"/>
                <a:t> </a:t>
              </a:r>
            </a:p>
          </p:txBody>
        </p:sp>
        <p:sp>
          <p:nvSpPr>
            <p:cNvPr id="15" name="TextBox 108">
              <a:extLst>
                <a:ext uri="{FF2B5EF4-FFF2-40B4-BE49-F238E27FC236}">
                  <a16:creationId xmlns:a16="http://schemas.microsoft.com/office/drawing/2014/main" id="{F4D6F455-3A36-475A-A642-0BAB9CA3010B}"/>
                </a:ext>
              </a:extLst>
            </p:cNvPr>
            <p:cNvSpPr txBox="1">
              <a:spLocks noChangeArrowheads="1"/>
            </p:cNvSpPr>
            <p:nvPr/>
          </p:nvSpPr>
          <p:spPr bwMode="auto">
            <a:xfrm>
              <a:off x="5442911" y="1900237"/>
              <a:ext cx="591800"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a:t>4,8%</a:t>
              </a:r>
              <a:r>
                <a:rPr lang="en-US" altLang="de-DE" sz="1200" b="0" baseline="30000"/>
                <a:t>†</a:t>
              </a:r>
            </a:p>
          </p:txBody>
        </p:sp>
        <p:sp>
          <p:nvSpPr>
            <p:cNvPr id="16" name="TextBox 109">
              <a:extLst>
                <a:ext uri="{FF2B5EF4-FFF2-40B4-BE49-F238E27FC236}">
                  <a16:creationId xmlns:a16="http://schemas.microsoft.com/office/drawing/2014/main" id="{2964845A-C0FF-4B6B-9CC8-8EC570BFD627}"/>
                </a:ext>
              </a:extLst>
            </p:cNvPr>
            <p:cNvSpPr txBox="1">
              <a:spLocks noChangeArrowheads="1"/>
            </p:cNvSpPr>
            <p:nvPr/>
          </p:nvSpPr>
          <p:spPr bwMode="auto">
            <a:xfrm>
              <a:off x="2927021" y="4862520"/>
              <a:ext cx="1112751"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t>&lt; 250 ng/dl</a:t>
              </a:r>
            </a:p>
          </p:txBody>
        </p:sp>
        <p:sp>
          <p:nvSpPr>
            <p:cNvPr id="17" name="TextBox 110">
              <a:extLst>
                <a:ext uri="{FF2B5EF4-FFF2-40B4-BE49-F238E27FC236}">
                  <a16:creationId xmlns:a16="http://schemas.microsoft.com/office/drawing/2014/main" id="{3536C9DC-7BC8-4C9A-B3E4-2F897C7A4A1E}"/>
                </a:ext>
              </a:extLst>
            </p:cNvPr>
            <p:cNvSpPr txBox="1">
              <a:spLocks noChangeArrowheads="1"/>
            </p:cNvSpPr>
            <p:nvPr/>
          </p:nvSpPr>
          <p:spPr bwMode="auto">
            <a:xfrm>
              <a:off x="5419796" y="4862520"/>
              <a:ext cx="1106340"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400"/>
                <a:t>≥ 250 ng/dl</a:t>
              </a:r>
            </a:p>
          </p:txBody>
        </p:sp>
        <p:sp>
          <p:nvSpPr>
            <p:cNvPr id="18" name="TextBox 111">
              <a:extLst>
                <a:ext uri="{FF2B5EF4-FFF2-40B4-BE49-F238E27FC236}">
                  <a16:creationId xmlns:a16="http://schemas.microsoft.com/office/drawing/2014/main" id="{D22FF8A5-4DC4-4480-9CA3-ED6D9EAC2966}"/>
                </a:ext>
              </a:extLst>
            </p:cNvPr>
            <p:cNvSpPr txBox="1">
              <a:spLocks noChangeArrowheads="1"/>
            </p:cNvSpPr>
            <p:nvPr/>
          </p:nvSpPr>
          <p:spPr bwMode="auto">
            <a:xfrm rot="-5400000">
              <a:off x="-561884" y="3225828"/>
              <a:ext cx="3543123"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de-DE" sz="1400"/>
                <a:t>BMD-Änderung vs. Ausgangswert (%)</a:t>
              </a:r>
            </a:p>
          </p:txBody>
        </p:sp>
        <p:sp>
          <p:nvSpPr>
            <p:cNvPr id="19" name="Line 79">
              <a:extLst>
                <a:ext uri="{FF2B5EF4-FFF2-40B4-BE49-F238E27FC236}">
                  <a16:creationId xmlns:a16="http://schemas.microsoft.com/office/drawing/2014/main" id="{C7A142BC-F22B-4913-B621-5842ADADEA71}"/>
                </a:ext>
              </a:extLst>
            </p:cNvPr>
            <p:cNvSpPr>
              <a:spLocks noChangeShapeType="1"/>
            </p:cNvSpPr>
            <p:nvPr/>
          </p:nvSpPr>
          <p:spPr bwMode="auto">
            <a:xfrm flipV="1">
              <a:off x="1998662" y="1855787"/>
              <a:ext cx="4763" cy="3373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0" name="Line 80">
              <a:extLst>
                <a:ext uri="{FF2B5EF4-FFF2-40B4-BE49-F238E27FC236}">
                  <a16:creationId xmlns:a16="http://schemas.microsoft.com/office/drawing/2014/main" id="{893F5D34-BB0D-4E0D-9F15-6C682E778B81}"/>
                </a:ext>
              </a:extLst>
            </p:cNvPr>
            <p:cNvSpPr>
              <a:spLocks noChangeShapeType="1"/>
            </p:cNvSpPr>
            <p:nvPr/>
          </p:nvSpPr>
          <p:spPr bwMode="auto">
            <a:xfrm flipV="1">
              <a:off x="1930273" y="5232400"/>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1" name="Line 83">
              <a:extLst>
                <a:ext uri="{FF2B5EF4-FFF2-40B4-BE49-F238E27FC236}">
                  <a16:creationId xmlns:a16="http://schemas.microsoft.com/office/drawing/2014/main" id="{08AA665E-453D-43DD-8AB7-11C9637EDF9F}"/>
                </a:ext>
              </a:extLst>
            </p:cNvPr>
            <p:cNvSpPr>
              <a:spLocks noChangeShapeType="1"/>
            </p:cNvSpPr>
            <p:nvPr/>
          </p:nvSpPr>
          <p:spPr bwMode="auto">
            <a:xfrm>
              <a:off x="1930273" y="3965574"/>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2" name="Line 86">
              <a:extLst>
                <a:ext uri="{FF2B5EF4-FFF2-40B4-BE49-F238E27FC236}">
                  <a16:creationId xmlns:a16="http://schemas.microsoft.com/office/drawing/2014/main" id="{2DED155C-6F61-4411-BD4C-4D42E80F96F0}"/>
                </a:ext>
              </a:extLst>
            </p:cNvPr>
            <p:cNvSpPr>
              <a:spLocks noChangeShapeType="1"/>
            </p:cNvSpPr>
            <p:nvPr/>
          </p:nvSpPr>
          <p:spPr bwMode="auto">
            <a:xfrm>
              <a:off x="1930273" y="2700337"/>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3" name="Line 87">
              <a:extLst>
                <a:ext uri="{FF2B5EF4-FFF2-40B4-BE49-F238E27FC236}">
                  <a16:creationId xmlns:a16="http://schemas.microsoft.com/office/drawing/2014/main" id="{D68F4DA0-AA57-4685-866E-B1371328956D}"/>
                </a:ext>
              </a:extLst>
            </p:cNvPr>
            <p:cNvSpPr>
              <a:spLocks noChangeShapeType="1"/>
            </p:cNvSpPr>
            <p:nvPr/>
          </p:nvSpPr>
          <p:spPr bwMode="auto">
            <a:xfrm>
              <a:off x="1930273" y="2278062"/>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4" name="Line 88">
              <a:extLst>
                <a:ext uri="{FF2B5EF4-FFF2-40B4-BE49-F238E27FC236}">
                  <a16:creationId xmlns:a16="http://schemas.microsoft.com/office/drawing/2014/main" id="{B6C4515F-2FCB-44F0-8A08-44B4C5CE8AF2}"/>
                </a:ext>
              </a:extLst>
            </p:cNvPr>
            <p:cNvSpPr>
              <a:spLocks noChangeShapeType="1"/>
            </p:cNvSpPr>
            <p:nvPr/>
          </p:nvSpPr>
          <p:spPr bwMode="auto">
            <a:xfrm flipV="1">
              <a:off x="1930273" y="1857375"/>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 name="Rectangle 97">
              <a:extLst>
                <a:ext uri="{FF2B5EF4-FFF2-40B4-BE49-F238E27FC236}">
                  <a16:creationId xmlns:a16="http://schemas.microsoft.com/office/drawing/2014/main" id="{5A62DA3C-7CA1-4AC1-A81C-03F3CB47BEAC}"/>
                </a:ext>
              </a:extLst>
            </p:cNvPr>
            <p:cNvSpPr>
              <a:spLocks noChangeArrowheads="1"/>
            </p:cNvSpPr>
            <p:nvPr/>
          </p:nvSpPr>
          <p:spPr bwMode="auto">
            <a:xfrm>
              <a:off x="1579562" y="5127625"/>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–1</a:t>
              </a:r>
            </a:p>
          </p:txBody>
        </p:sp>
        <p:sp>
          <p:nvSpPr>
            <p:cNvPr id="26" name="Rectangle 98">
              <a:extLst>
                <a:ext uri="{FF2B5EF4-FFF2-40B4-BE49-F238E27FC236}">
                  <a16:creationId xmlns:a16="http://schemas.microsoft.com/office/drawing/2014/main" id="{C790D3D7-4F22-436B-A189-5DF069951860}"/>
                </a:ext>
              </a:extLst>
            </p:cNvPr>
            <p:cNvSpPr>
              <a:spLocks noChangeArrowheads="1"/>
            </p:cNvSpPr>
            <p:nvPr/>
          </p:nvSpPr>
          <p:spPr bwMode="auto">
            <a:xfrm>
              <a:off x="1677987" y="470535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0</a:t>
              </a:r>
            </a:p>
          </p:txBody>
        </p:sp>
        <p:sp>
          <p:nvSpPr>
            <p:cNvPr id="27" name="Rectangle 99">
              <a:extLst>
                <a:ext uri="{FF2B5EF4-FFF2-40B4-BE49-F238E27FC236}">
                  <a16:creationId xmlns:a16="http://schemas.microsoft.com/office/drawing/2014/main" id="{849339DF-89E6-4996-BBF7-6CECD4859C1B}"/>
                </a:ext>
              </a:extLst>
            </p:cNvPr>
            <p:cNvSpPr>
              <a:spLocks noChangeArrowheads="1"/>
            </p:cNvSpPr>
            <p:nvPr/>
          </p:nvSpPr>
          <p:spPr bwMode="auto">
            <a:xfrm>
              <a:off x="1677987" y="4284662"/>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1</a:t>
              </a:r>
            </a:p>
          </p:txBody>
        </p:sp>
        <p:sp>
          <p:nvSpPr>
            <p:cNvPr id="28" name="Rectangle 100">
              <a:extLst>
                <a:ext uri="{FF2B5EF4-FFF2-40B4-BE49-F238E27FC236}">
                  <a16:creationId xmlns:a16="http://schemas.microsoft.com/office/drawing/2014/main" id="{C8EA4EFD-0B57-4916-BA89-6F0FD8C05F8E}"/>
                </a:ext>
              </a:extLst>
            </p:cNvPr>
            <p:cNvSpPr>
              <a:spLocks noChangeArrowheads="1"/>
            </p:cNvSpPr>
            <p:nvPr/>
          </p:nvSpPr>
          <p:spPr bwMode="auto">
            <a:xfrm>
              <a:off x="1677987" y="386080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2</a:t>
              </a:r>
            </a:p>
          </p:txBody>
        </p:sp>
        <p:sp>
          <p:nvSpPr>
            <p:cNvPr id="29" name="Rectangle 101">
              <a:extLst>
                <a:ext uri="{FF2B5EF4-FFF2-40B4-BE49-F238E27FC236}">
                  <a16:creationId xmlns:a16="http://schemas.microsoft.com/office/drawing/2014/main" id="{1ECB50E0-2E96-44B4-B19C-25DAF902E567}"/>
                </a:ext>
              </a:extLst>
            </p:cNvPr>
            <p:cNvSpPr>
              <a:spLocks noChangeArrowheads="1"/>
            </p:cNvSpPr>
            <p:nvPr/>
          </p:nvSpPr>
          <p:spPr bwMode="auto">
            <a:xfrm>
              <a:off x="1677987" y="3440112"/>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3</a:t>
              </a:r>
            </a:p>
          </p:txBody>
        </p:sp>
        <p:sp>
          <p:nvSpPr>
            <p:cNvPr id="30" name="Rectangle 102">
              <a:extLst>
                <a:ext uri="{FF2B5EF4-FFF2-40B4-BE49-F238E27FC236}">
                  <a16:creationId xmlns:a16="http://schemas.microsoft.com/office/drawing/2014/main" id="{2D203722-4AAD-47D2-A755-5986B0E04BAE}"/>
                </a:ext>
              </a:extLst>
            </p:cNvPr>
            <p:cNvSpPr>
              <a:spLocks noChangeArrowheads="1"/>
            </p:cNvSpPr>
            <p:nvPr/>
          </p:nvSpPr>
          <p:spPr bwMode="auto">
            <a:xfrm>
              <a:off x="1677987" y="3017837"/>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4</a:t>
              </a:r>
            </a:p>
          </p:txBody>
        </p:sp>
        <p:sp>
          <p:nvSpPr>
            <p:cNvPr id="31" name="Rectangle 103">
              <a:extLst>
                <a:ext uri="{FF2B5EF4-FFF2-40B4-BE49-F238E27FC236}">
                  <a16:creationId xmlns:a16="http://schemas.microsoft.com/office/drawing/2014/main" id="{20BD1F13-CD85-4538-AEFD-5636B2E5475D}"/>
                </a:ext>
              </a:extLst>
            </p:cNvPr>
            <p:cNvSpPr>
              <a:spLocks noChangeArrowheads="1"/>
            </p:cNvSpPr>
            <p:nvPr/>
          </p:nvSpPr>
          <p:spPr bwMode="auto">
            <a:xfrm>
              <a:off x="1677987" y="2595562"/>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5</a:t>
              </a:r>
            </a:p>
          </p:txBody>
        </p:sp>
        <p:sp>
          <p:nvSpPr>
            <p:cNvPr id="32" name="Rectangle 104">
              <a:extLst>
                <a:ext uri="{FF2B5EF4-FFF2-40B4-BE49-F238E27FC236}">
                  <a16:creationId xmlns:a16="http://schemas.microsoft.com/office/drawing/2014/main" id="{B187BBC2-6AAE-432F-82B8-3ABFAD46D63F}"/>
                </a:ext>
              </a:extLst>
            </p:cNvPr>
            <p:cNvSpPr>
              <a:spLocks noChangeArrowheads="1"/>
            </p:cNvSpPr>
            <p:nvPr/>
          </p:nvSpPr>
          <p:spPr bwMode="auto">
            <a:xfrm>
              <a:off x="1677987" y="2173287"/>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6</a:t>
              </a:r>
            </a:p>
          </p:txBody>
        </p:sp>
        <p:sp>
          <p:nvSpPr>
            <p:cNvPr id="33" name="Rectangle 105">
              <a:extLst>
                <a:ext uri="{FF2B5EF4-FFF2-40B4-BE49-F238E27FC236}">
                  <a16:creationId xmlns:a16="http://schemas.microsoft.com/office/drawing/2014/main" id="{CCACFB93-E5AC-4D21-AAE0-1F23242A70B5}"/>
                </a:ext>
              </a:extLst>
            </p:cNvPr>
            <p:cNvSpPr>
              <a:spLocks noChangeArrowheads="1"/>
            </p:cNvSpPr>
            <p:nvPr/>
          </p:nvSpPr>
          <p:spPr bwMode="auto">
            <a:xfrm>
              <a:off x="1677987" y="175260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Bef>
                  <a:spcPct val="50000"/>
                </a:spcBef>
                <a:buClrTx/>
                <a:buFontTx/>
                <a:buNone/>
              </a:pPr>
              <a:r>
                <a:rPr lang="en-US" altLang="de-DE" sz="1400"/>
                <a:t>7</a:t>
              </a:r>
            </a:p>
          </p:txBody>
        </p:sp>
        <p:sp>
          <p:nvSpPr>
            <p:cNvPr id="34" name="Rectangle 106">
              <a:extLst>
                <a:ext uri="{FF2B5EF4-FFF2-40B4-BE49-F238E27FC236}">
                  <a16:creationId xmlns:a16="http://schemas.microsoft.com/office/drawing/2014/main" id="{E84DD1A8-D9C5-4BC9-B4A6-023EEF51C5A3}"/>
                </a:ext>
              </a:extLst>
            </p:cNvPr>
            <p:cNvSpPr>
              <a:spLocks noChangeArrowheads="1"/>
            </p:cNvSpPr>
            <p:nvPr/>
          </p:nvSpPr>
          <p:spPr bwMode="auto">
            <a:xfrm>
              <a:off x="3389312" y="2614612"/>
              <a:ext cx="8921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36" name="Rectangle 110">
              <a:extLst>
                <a:ext uri="{FF2B5EF4-FFF2-40B4-BE49-F238E27FC236}">
                  <a16:creationId xmlns:a16="http://schemas.microsoft.com/office/drawing/2014/main" id="{E631B443-3181-40A3-97AF-C9E5DFBDCA7A}"/>
                </a:ext>
              </a:extLst>
            </p:cNvPr>
            <p:cNvSpPr>
              <a:spLocks noChangeArrowheads="1"/>
            </p:cNvSpPr>
            <p:nvPr/>
          </p:nvSpPr>
          <p:spPr bwMode="auto">
            <a:xfrm>
              <a:off x="5953125" y="2403475"/>
              <a:ext cx="8905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38" name="Rectangle 114">
              <a:extLst>
                <a:ext uri="{FF2B5EF4-FFF2-40B4-BE49-F238E27FC236}">
                  <a16:creationId xmlns:a16="http://schemas.microsoft.com/office/drawing/2014/main" id="{9F977995-3184-4F8B-A031-BBF6A538513D}"/>
                </a:ext>
              </a:extLst>
            </p:cNvPr>
            <p:cNvSpPr>
              <a:spLocks noChangeArrowheads="1"/>
            </p:cNvSpPr>
            <p:nvPr/>
          </p:nvSpPr>
          <p:spPr bwMode="auto">
            <a:xfrm>
              <a:off x="3040062" y="4470400"/>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39" name="Line 117">
              <a:extLst>
                <a:ext uri="{FF2B5EF4-FFF2-40B4-BE49-F238E27FC236}">
                  <a16:creationId xmlns:a16="http://schemas.microsoft.com/office/drawing/2014/main" id="{489C0A06-6154-4E94-924C-800C3CE28A80}"/>
                </a:ext>
              </a:extLst>
            </p:cNvPr>
            <p:cNvSpPr>
              <a:spLocks noChangeShapeType="1"/>
            </p:cNvSpPr>
            <p:nvPr/>
          </p:nvSpPr>
          <p:spPr bwMode="auto">
            <a:xfrm>
              <a:off x="2816225" y="3795712"/>
              <a:ext cx="290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0" name="Rectangle 118">
              <a:extLst>
                <a:ext uri="{FF2B5EF4-FFF2-40B4-BE49-F238E27FC236}">
                  <a16:creationId xmlns:a16="http://schemas.microsoft.com/office/drawing/2014/main" id="{851F1C91-6378-48EC-A84E-37B3EBDCE0C4}"/>
                </a:ext>
              </a:extLst>
            </p:cNvPr>
            <p:cNvSpPr>
              <a:spLocks noChangeArrowheads="1"/>
            </p:cNvSpPr>
            <p:nvPr/>
          </p:nvSpPr>
          <p:spPr bwMode="auto">
            <a:xfrm>
              <a:off x="5076825" y="4427537"/>
              <a:ext cx="8969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42" name="Line 122">
              <a:extLst>
                <a:ext uri="{FF2B5EF4-FFF2-40B4-BE49-F238E27FC236}">
                  <a16:creationId xmlns:a16="http://schemas.microsoft.com/office/drawing/2014/main" id="{EB35638F-C72C-406F-831A-54BF25FC5E62}"/>
                </a:ext>
              </a:extLst>
            </p:cNvPr>
            <p:cNvSpPr>
              <a:spLocks noChangeShapeType="1"/>
            </p:cNvSpPr>
            <p:nvPr/>
          </p:nvSpPr>
          <p:spPr bwMode="auto">
            <a:xfrm>
              <a:off x="1998662" y="4808537"/>
              <a:ext cx="57753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5" name="Rectangle 131">
              <a:extLst>
                <a:ext uri="{FF2B5EF4-FFF2-40B4-BE49-F238E27FC236}">
                  <a16:creationId xmlns:a16="http://schemas.microsoft.com/office/drawing/2014/main" id="{A97C8806-2FAB-47B4-AA5B-A8C87246B318}"/>
                </a:ext>
              </a:extLst>
            </p:cNvPr>
            <p:cNvSpPr>
              <a:spLocks noChangeArrowheads="1"/>
            </p:cNvSpPr>
            <p:nvPr/>
          </p:nvSpPr>
          <p:spPr bwMode="auto">
            <a:xfrm>
              <a:off x="3040062" y="4470400"/>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endParaRPr lang="de-DE" altLang="de-DE" sz="1200"/>
            </a:p>
          </p:txBody>
        </p:sp>
        <p:sp>
          <p:nvSpPr>
            <p:cNvPr id="46" name="Line 133">
              <a:extLst>
                <a:ext uri="{FF2B5EF4-FFF2-40B4-BE49-F238E27FC236}">
                  <a16:creationId xmlns:a16="http://schemas.microsoft.com/office/drawing/2014/main" id="{1B10E028-EB94-4F72-9611-5D9C82B6FB3C}"/>
                </a:ext>
              </a:extLst>
            </p:cNvPr>
            <p:cNvSpPr>
              <a:spLocks noChangeShapeType="1"/>
            </p:cNvSpPr>
            <p:nvPr/>
          </p:nvSpPr>
          <p:spPr bwMode="auto">
            <a:xfrm>
              <a:off x="2967037" y="3795712"/>
              <a:ext cx="0" cy="1392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 name="Line 134">
              <a:extLst>
                <a:ext uri="{FF2B5EF4-FFF2-40B4-BE49-F238E27FC236}">
                  <a16:creationId xmlns:a16="http://schemas.microsoft.com/office/drawing/2014/main" id="{53E5CF28-4122-4978-B981-0E167C76C95E}"/>
                </a:ext>
              </a:extLst>
            </p:cNvPr>
            <p:cNvSpPr>
              <a:spLocks noChangeShapeType="1"/>
            </p:cNvSpPr>
            <p:nvPr/>
          </p:nvSpPr>
          <p:spPr bwMode="auto">
            <a:xfrm>
              <a:off x="2816225" y="5187949"/>
              <a:ext cx="290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8" name="Line 138">
              <a:extLst>
                <a:ext uri="{FF2B5EF4-FFF2-40B4-BE49-F238E27FC236}">
                  <a16:creationId xmlns:a16="http://schemas.microsoft.com/office/drawing/2014/main" id="{DD5AF25F-0AA1-4FDB-8BEB-970F28A4F6CD}"/>
                </a:ext>
              </a:extLst>
            </p:cNvPr>
            <p:cNvSpPr>
              <a:spLocks noChangeShapeType="1"/>
            </p:cNvSpPr>
            <p:nvPr/>
          </p:nvSpPr>
          <p:spPr bwMode="auto">
            <a:xfrm>
              <a:off x="5373687" y="4681537"/>
              <a:ext cx="2905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9" name="TextBox 174">
              <a:extLst>
                <a:ext uri="{FF2B5EF4-FFF2-40B4-BE49-F238E27FC236}">
                  <a16:creationId xmlns:a16="http://schemas.microsoft.com/office/drawing/2014/main" id="{3682CC2B-D91D-474A-9273-C60B5EF3307F}"/>
                </a:ext>
              </a:extLst>
            </p:cNvPr>
            <p:cNvSpPr txBox="1">
              <a:spLocks noChangeArrowheads="1"/>
            </p:cNvSpPr>
            <p:nvPr/>
          </p:nvSpPr>
          <p:spPr bwMode="auto">
            <a:xfrm>
              <a:off x="3568259" y="3403600"/>
              <a:ext cx="534095"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dirty="0"/>
                <a:t>5,2%</a:t>
              </a:r>
            </a:p>
          </p:txBody>
        </p:sp>
        <p:sp>
          <p:nvSpPr>
            <p:cNvPr id="50" name="TextBox 176">
              <a:extLst>
                <a:ext uri="{FF2B5EF4-FFF2-40B4-BE49-F238E27FC236}">
                  <a16:creationId xmlns:a16="http://schemas.microsoft.com/office/drawing/2014/main" id="{0819A7ED-976C-4E4E-B815-C48AF2981400}"/>
                </a:ext>
              </a:extLst>
            </p:cNvPr>
            <p:cNvSpPr txBox="1">
              <a:spLocks noChangeArrowheads="1"/>
            </p:cNvSpPr>
            <p:nvPr/>
          </p:nvSpPr>
          <p:spPr bwMode="auto">
            <a:xfrm>
              <a:off x="6127029" y="2814637"/>
              <a:ext cx="534095"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dirty="0"/>
                <a:t>5,7%</a:t>
              </a:r>
            </a:p>
          </p:txBody>
        </p:sp>
        <p:cxnSp>
          <p:nvCxnSpPr>
            <p:cNvPr id="51" name="Straight Connector 79">
              <a:extLst>
                <a:ext uri="{FF2B5EF4-FFF2-40B4-BE49-F238E27FC236}">
                  <a16:creationId xmlns:a16="http://schemas.microsoft.com/office/drawing/2014/main" id="{F9A4E371-F9FC-4E06-A511-FFAFA95E05E6}"/>
                </a:ext>
              </a:extLst>
            </p:cNvPr>
            <p:cNvCxnSpPr>
              <a:cxnSpLocks noChangeShapeType="1"/>
            </p:cNvCxnSpPr>
            <p:nvPr/>
          </p:nvCxnSpPr>
          <p:spPr bwMode="auto">
            <a:xfrm>
              <a:off x="5519737" y="4175125"/>
              <a:ext cx="0" cy="509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81">
              <a:extLst>
                <a:ext uri="{FF2B5EF4-FFF2-40B4-BE49-F238E27FC236}">
                  <a16:creationId xmlns:a16="http://schemas.microsoft.com/office/drawing/2014/main" id="{34A7A4FC-A414-4918-85C8-53656723A3B4}"/>
                </a:ext>
              </a:extLst>
            </p:cNvPr>
            <p:cNvCxnSpPr>
              <a:cxnSpLocks noChangeShapeType="1"/>
            </p:cNvCxnSpPr>
            <p:nvPr/>
          </p:nvCxnSpPr>
          <p:spPr bwMode="auto">
            <a:xfrm>
              <a:off x="6397625" y="2151062"/>
              <a:ext cx="0" cy="5095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83">
              <a:extLst>
                <a:ext uri="{FF2B5EF4-FFF2-40B4-BE49-F238E27FC236}">
                  <a16:creationId xmlns:a16="http://schemas.microsoft.com/office/drawing/2014/main" id="{9B0D72DF-5909-4003-A25F-E63C616268D0}"/>
                </a:ext>
              </a:extLst>
            </p:cNvPr>
            <p:cNvCxnSpPr>
              <a:cxnSpLocks noChangeShapeType="1"/>
            </p:cNvCxnSpPr>
            <p:nvPr/>
          </p:nvCxnSpPr>
          <p:spPr bwMode="auto">
            <a:xfrm>
              <a:off x="3833812" y="1898650"/>
              <a:ext cx="0" cy="14239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4" name="Line 86">
              <a:extLst>
                <a:ext uri="{FF2B5EF4-FFF2-40B4-BE49-F238E27FC236}">
                  <a16:creationId xmlns:a16="http://schemas.microsoft.com/office/drawing/2014/main" id="{EBAF71E5-D215-4EF8-AF68-AF3883B502E6}"/>
                </a:ext>
              </a:extLst>
            </p:cNvPr>
            <p:cNvSpPr>
              <a:spLocks noChangeShapeType="1"/>
            </p:cNvSpPr>
            <p:nvPr/>
          </p:nvSpPr>
          <p:spPr bwMode="auto">
            <a:xfrm>
              <a:off x="1930273" y="4387849"/>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5" name="Line 86">
              <a:extLst>
                <a:ext uri="{FF2B5EF4-FFF2-40B4-BE49-F238E27FC236}">
                  <a16:creationId xmlns:a16="http://schemas.microsoft.com/office/drawing/2014/main" id="{36DBED63-73D5-4C72-B8EF-A8DBC2AA3A4D}"/>
                </a:ext>
              </a:extLst>
            </p:cNvPr>
            <p:cNvSpPr>
              <a:spLocks noChangeShapeType="1"/>
            </p:cNvSpPr>
            <p:nvPr/>
          </p:nvSpPr>
          <p:spPr bwMode="auto">
            <a:xfrm>
              <a:off x="1930273" y="4810124"/>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6" name="Line 86">
              <a:extLst>
                <a:ext uri="{FF2B5EF4-FFF2-40B4-BE49-F238E27FC236}">
                  <a16:creationId xmlns:a16="http://schemas.microsoft.com/office/drawing/2014/main" id="{B5205D1D-3CDD-458F-BC77-5B3E32B18B5F}"/>
                </a:ext>
              </a:extLst>
            </p:cNvPr>
            <p:cNvSpPr>
              <a:spLocks noChangeShapeType="1"/>
            </p:cNvSpPr>
            <p:nvPr/>
          </p:nvSpPr>
          <p:spPr bwMode="auto">
            <a:xfrm>
              <a:off x="1930273" y="3122612"/>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7" name="Line 86">
              <a:extLst>
                <a:ext uri="{FF2B5EF4-FFF2-40B4-BE49-F238E27FC236}">
                  <a16:creationId xmlns:a16="http://schemas.microsoft.com/office/drawing/2014/main" id="{85B92157-9249-4330-B944-514B9911C1AD}"/>
                </a:ext>
              </a:extLst>
            </p:cNvPr>
            <p:cNvSpPr>
              <a:spLocks noChangeShapeType="1"/>
            </p:cNvSpPr>
            <p:nvPr/>
          </p:nvSpPr>
          <p:spPr bwMode="auto">
            <a:xfrm>
              <a:off x="1930273" y="3544887"/>
              <a:ext cx="73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58" name="TextBox 175">
              <a:extLst>
                <a:ext uri="{FF2B5EF4-FFF2-40B4-BE49-F238E27FC236}">
                  <a16:creationId xmlns:a16="http://schemas.microsoft.com/office/drawing/2014/main" id="{54D1EFD5-7F0B-4DEC-9D6F-4E06B2219DEB}"/>
                </a:ext>
              </a:extLst>
            </p:cNvPr>
            <p:cNvSpPr txBox="1">
              <a:spLocks noChangeArrowheads="1"/>
            </p:cNvSpPr>
            <p:nvPr/>
          </p:nvSpPr>
          <p:spPr bwMode="auto">
            <a:xfrm>
              <a:off x="2710251" y="4522787"/>
              <a:ext cx="534095"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a:solidFill>
                    <a:schemeClr val="bg2"/>
                  </a:solidFill>
                </a:rPr>
                <a:t>0,8%</a:t>
              </a:r>
            </a:p>
          </p:txBody>
        </p:sp>
        <p:sp>
          <p:nvSpPr>
            <p:cNvPr id="59" name="TextBox 177">
              <a:extLst>
                <a:ext uri="{FF2B5EF4-FFF2-40B4-BE49-F238E27FC236}">
                  <a16:creationId xmlns:a16="http://schemas.microsoft.com/office/drawing/2014/main" id="{8BC51E14-146D-4602-A62E-9B2DDE7BF399}"/>
                </a:ext>
              </a:extLst>
            </p:cNvPr>
            <p:cNvSpPr txBox="1">
              <a:spLocks noChangeArrowheads="1"/>
            </p:cNvSpPr>
            <p:nvPr/>
          </p:nvSpPr>
          <p:spPr bwMode="auto">
            <a:xfrm>
              <a:off x="5247637" y="4494212"/>
              <a:ext cx="534095"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US" altLang="de-DE" sz="1200" b="0">
                  <a:solidFill>
                    <a:schemeClr val="bg2"/>
                  </a:solidFill>
                </a:rPr>
                <a:t>0,9%</a:t>
              </a:r>
            </a:p>
          </p:txBody>
        </p:sp>
      </p:grpSp>
      <p:sp>
        <p:nvSpPr>
          <p:cNvPr id="60" name="Rectangle 58">
            <a:extLst>
              <a:ext uri="{FF2B5EF4-FFF2-40B4-BE49-F238E27FC236}">
                <a16:creationId xmlns:a16="http://schemas.microsoft.com/office/drawing/2014/main" id="{37DC1320-EAA3-4ADA-861B-53BB09D2DB14}"/>
              </a:ext>
            </a:extLst>
          </p:cNvPr>
          <p:cNvSpPr>
            <a:spLocks noChangeArrowheads="1"/>
          </p:cNvSpPr>
          <p:nvPr/>
        </p:nvSpPr>
        <p:spPr bwMode="auto">
          <a:xfrm>
            <a:off x="8683867" y="2356016"/>
            <a:ext cx="1931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t>*p = 0,0007 vs. Placebo</a:t>
            </a:r>
          </a:p>
          <a:p>
            <a:pPr eaLnBrk="1" hangingPunct="1">
              <a:lnSpc>
                <a:spcPct val="100000"/>
              </a:lnSpc>
              <a:spcBef>
                <a:spcPct val="0"/>
              </a:spcBef>
              <a:buClrTx/>
              <a:buFontTx/>
              <a:buNone/>
            </a:pPr>
            <a:r>
              <a:rPr lang="de-DE" altLang="de-DE" sz="1200"/>
              <a:t>†p &lt; 0,0001 vs. Placebo</a:t>
            </a:r>
          </a:p>
        </p:txBody>
      </p:sp>
      <p:grpSp>
        <p:nvGrpSpPr>
          <p:cNvPr id="61" name="Group 62">
            <a:extLst>
              <a:ext uri="{FF2B5EF4-FFF2-40B4-BE49-F238E27FC236}">
                <a16:creationId xmlns:a16="http://schemas.microsoft.com/office/drawing/2014/main" id="{73D1555E-07D6-4429-8670-F42FD278D328}"/>
              </a:ext>
            </a:extLst>
          </p:cNvPr>
          <p:cNvGrpSpPr>
            <a:grpSpLocks/>
          </p:cNvGrpSpPr>
          <p:nvPr/>
        </p:nvGrpSpPr>
        <p:grpSpPr bwMode="auto">
          <a:xfrm>
            <a:off x="8736255" y="1857541"/>
            <a:ext cx="1106487" cy="461962"/>
            <a:chOff x="7135799" y="1536490"/>
            <a:chExt cx="1104952" cy="461665"/>
          </a:xfrm>
        </p:grpSpPr>
        <p:sp>
          <p:nvSpPr>
            <p:cNvPr id="62" name="Rectangle 59">
              <a:extLst>
                <a:ext uri="{FF2B5EF4-FFF2-40B4-BE49-F238E27FC236}">
                  <a16:creationId xmlns:a16="http://schemas.microsoft.com/office/drawing/2014/main" id="{AE7C1046-AE84-421A-B900-878F8A27B3B2}"/>
                </a:ext>
              </a:extLst>
            </p:cNvPr>
            <p:cNvSpPr>
              <a:spLocks noChangeArrowheads="1"/>
            </p:cNvSpPr>
            <p:nvPr/>
          </p:nvSpPr>
          <p:spPr bwMode="auto">
            <a:xfrm>
              <a:off x="7135799" y="1634769"/>
              <a:ext cx="87783" cy="80467"/>
            </a:xfrm>
            <a:prstGeom prst="rect">
              <a:avLst/>
            </a:prstGeom>
            <a:solidFill>
              <a:schemeClr val="tx1"/>
            </a:solidFill>
            <a:ln w="9525" algn="ctr">
              <a:solidFill>
                <a:schemeClr val="tx1"/>
              </a:solidFill>
              <a:round/>
              <a:headEnd/>
              <a:tailEnd/>
            </a:ln>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50000"/>
                </a:spcBef>
                <a:buClrTx/>
                <a:buFontTx/>
                <a:buNone/>
              </a:pPr>
              <a:endParaRPr lang="de-DE" altLang="de-DE" sz="1200" b="0"/>
            </a:p>
          </p:txBody>
        </p:sp>
        <p:sp>
          <p:nvSpPr>
            <p:cNvPr id="63" name="Rectangle 60">
              <a:extLst>
                <a:ext uri="{FF2B5EF4-FFF2-40B4-BE49-F238E27FC236}">
                  <a16:creationId xmlns:a16="http://schemas.microsoft.com/office/drawing/2014/main" id="{FA248CC6-FB76-45D5-827D-AB4915190CEE}"/>
                </a:ext>
              </a:extLst>
            </p:cNvPr>
            <p:cNvSpPr>
              <a:spLocks noChangeArrowheads="1"/>
            </p:cNvSpPr>
            <p:nvPr/>
          </p:nvSpPr>
          <p:spPr bwMode="auto">
            <a:xfrm>
              <a:off x="7138182" y="1820622"/>
              <a:ext cx="87783" cy="80467"/>
            </a:xfrm>
            <a:prstGeom prst="rect">
              <a:avLst/>
            </a:prstGeom>
            <a:solidFill>
              <a:schemeClr val="accent3"/>
            </a:solidFill>
            <a:ln w="9525" algn="ctr">
              <a:solidFill>
                <a:srgbClr val="92D050"/>
              </a:solidFill>
              <a:round/>
              <a:headEnd/>
              <a:tailEnd/>
            </a:ln>
          </p:spPr>
          <p:txBody>
            <a:bodyPr lIns="0" tIns="0" rIns="0" bIns="0">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50000"/>
                </a:spcBef>
                <a:buClrTx/>
                <a:buFontTx/>
                <a:buNone/>
              </a:pPr>
              <a:endParaRPr lang="de-DE" altLang="de-DE" sz="1200" b="0"/>
            </a:p>
          </p:txBody>
        </p:sp>
        <p:sp>
          <p:nvSpPr>
            <p:cNvPr id="64" name="Rectangle 61">
              <a:extLst>
                <a:ext uri="{FF2B5EF4-FFF2-40B4-BE49-F238E27FC236}">
                  <a16:creationId xmlns:a16="http://schemas.microsoft.com/office/drawing/2014/main" id="{5B028056-682A-4A5A-A0D0-99FD87CF72D0}"/>
                </a:ext>
              </a:extLst>
            </p:cNvPr>
            <p:cNvSpPr>
              <a:spLocks noChangeArrowheads="1"/>
            </p:cNvSpPr>
            <p:nvPr/>
          </p:nvSpPr>
          <p:spPr bwMode="auto">
            <a:xfrm>
              <a:off x="7168328" y="1536490"/>
              <a:ext cx="107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200"/>
                <a:t>Placebo</a:t>
              </a:r>
            </a:p>
            <a:p>
              <a:pPr eaLnBrk="1" hangingPunct="1">
                <a:lnSpc>
                  <a:spcPct val="100000"/>
                </a:lnSpc>
                <a:spcBef>
                  <a:spcPct val="0"/>
                </a:spcBef>
                <a:buClrTx/>
                <a:buFontTx/>
                <a:buNone/>
              </a:pPr>
              <a:r>
                <a:rPr lang="de-DE" altLang="de-DE" sz="1200"/>
                <a:t>Denosumab</a:t>
              </a:r>
            </a:p>
          </p:txBody>
        </p:sp>
      </p:grpSp>
      <p:sp>
        <p:nvSpPr>
          <p:cNvPr id="65" name="TextBox 63">
            <a:extLst>
              <a:ext uri="{FF2B5EF4-FFF2-40B4-BE49-F238E27FC236}">
                <a16:creationId xmlns:a16="http://schemas.microsoft.com/office/drawing/2014/main" id="{498703E7-6D9D-4196-AD2E-BB847A0324BF}"/>
              </a:ext>
            </a:extLst>
          </p:cNvPr>
          <p:cNvSpPr txBox="1">
            <a:spLocks noChangeArrowheads="1"/>
          </p:cNvSpPr>
          <p:nvPr/>
        </p:nvSpPr>
        <p:spPr bwMode="auto">
          <a:xfrm>
            <a:off x="5175492" y="1759116"/>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lr>
                <a:schemeClr val="accent2"/>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0000"/>
              </a:lnSpc>
              <a:spcBef>
                <a:spcPct val="30000"/>
              </a:spcBef>
              <a:buClr>
                <a:schemeClr val="accent2"/>
              </a:buClr>
              <a:buChar char="–"/>
              <a:defRPr sz="2000">
                <a:solidFill>
                  <a:schemeClr val="tx1"/>
                </a:solidFill>
                <a:latin typeface="Arial" panose="020B0604020202020204" pitchFamily="34" charset="0"/>
              </a:defRPr>
            </a:lvl2pPr>
            <a:lvl3pPr marL="1143000" indent="-228600">
              <a:lnSpc>
                <a:spcPct val="90000"/>
              </a:lnSpc>
              <a:spcBef>
                <a:spcPct val="30000"/>
              </a:spcBef>
              <a:buClr>
                <a:schemeClr val="accent2"/>
              </a:buClr>
              <a:buChar char="•"/>
              <a:defRPr sz="2400">
                <a:solidFill>
                  <a:schemeClr val="tx1"/>
                </a:solidFill>
                <a:latin typeface="Arial" panose="020B0604020202020204" pitchFamily="34" charset="0"/>
              </a:defRPr>
            </a:lvl3pPr>
            <a:lvl4pPr marL="1600200" indent="-228600">
              <a:lnSpc>
                <a:spcPct val="90000"/>
              </a:lnSpc>
              <a:spcBef>
                <a:spcPct val="30000"/>
              </a:spcBef>
              <a:buClr>
                <a:schemeClr val="accent2"/>
              </a:buClr>
              <a:buChar char="–"/>
              <a:defRPr sz="1600">
                <a:solidFill>
                  <a:schemeClr val="tx1"/>
                </a:solidFill>
                <a:latin typeface="Arial" panose="020B0604020202020204" pitchFamily="34" charset="0"/>
              </a:defRPr>
            </a:lvl4pPr>
            <a:lvl5pPr marL="2057400" indent="-228600">
              <a:lnSpc>
                <a:spcPct val="90000"/>
              </a:lnSpc>
              <a:spcBef>
                <a:spcPct val="30000"/>
              </a:spcBef>
              <a:buClr>
                <a:schemeClr val="accent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Clr>
                <a:schemeClr val="accent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ClrTx/>
              <a:buFontTx/>
              <a:buNone/>
            </a:pPr>
            <a:r>
              <a:rPr lang="de-DE" altLang="de-DE" sz="1800" dirty="0"/>
              <a:t>Lendenwirbelsäule</a:t>
            </a:r>
          </a:p>
        </p:txBody>
      </p:sp>
      <p:cxnSp>
        <p:nvCxnSpPr>
          <p:cNvPr id="5" name="Straight Connector 4">
            <a:extLst>
              <a:ext uri="{FF2B5EF4-FFF2-40B4-BE49-F238E27FC236}">
                <a16:creationId xmlns:a16="http://schemas.microsoft.com/office/drawing/2014/main" id="{E49A7F85-ADDF-48BD-914F-C36B0E69F324}"/>
              </a:ext>
            </a:extLst>
          </p:cNvPr>
          <p:cNvCxnSpPr/>
          <p:nvPr/>
        </p:nvCxnSpPr>
        <p:spPr bwMode="auto">
          <a:xfrm>
            <a:off x="5048492" y="2429047"/>
            <a:ext cx="3015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3A6C1522-4B90-4C36-908F-ED15B5BD0592}"/>
              </a:ext>
            </a:extLst>
          </p:cNvPr>
          <p:cNvCxnSpPr/>
          <p:nvPr/>
        </p:nvCxnSpPr>
        <p:spPr bwMode="auto">
          <a:xfrm>
            <a:off x="5056239" y="3853111"/>
            <a:ext cx="3015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BF1CDD8A-4556-4D22-BB56-0F1CFDDC2A93}"/>
              </a:ext>
            </a:extLst>
          </p:cNvPr>
          <p:cNvCxnSpPr/>
          <p:nvPr/>
        </p:nvCxnSpPr>
        <p:spPr bwMode="auto">
          <a:xfrm>
            <a:off x="6740611" y="4700910"/>
            <a:ext cx="3015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F1CD2A8E-67EB-45E0-A4FD-479CCBC0898D}"/>
              </a:ext>
            </a:extLst>
          </p:cNvPr>
          <p:cNvCxnSpPr/>
          <p:nvPr/>
        </p:nvCxnSpPr>
        <p:spPr bwMode="auto">
          <a:xfrm>
            <a:off x="7618675" y="2676738"/>
            <a:ext cx="3015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A01FF044-DE45-438A-8D9D-1530F01F4978}"/>
              </a:ext>
            </a:extLst>
          </p:cNvPr>
          <p:cNvCxnSpPr/>
          <p:nvPr/>
        </p:nvCxnSpPr>
        <p:spPr bwMode="auto">
          <a:xfrm>
            <a:off x="7622494" y="3186353"/>
            <a:ext cx="3015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3491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7F9157-3DF8-4989-8FDF-D40E37E229C7}"/>
              </a:ext>
            </a:extLst>
          </p:cNvPr>
          <p:cNvSpPr>
            <a:spLocks noGrp="1"/>
          </p:cNvSpPr>
          <p:nvPr>
            <p:ph type="body" sz="quarter" idx="10"/>
          </p:nvPr>
        </p:nvSpPr>
        <p:spPr>
          <a:xfrm>
            <a:off x="89204" y="6274996"/>
            <a:ext cx="5056616" cy="456330"/>
          </a:xfrm>
        </p:spPr>
        <p:txBody>
          <a:bodyPr/>
          <a:lstStyle/>
          <a:p>
            <a:pPr lvl="0">
              <a:lnSpc>
                <a:spcPct val="100000"/>
              </a:lnSpc>
              <a:spcBef>
                <a:spcPct val="0"/>
              </a:spcBef>
              <a:buClrTx/>
            </a:pPr>
            <a:r>
              <a:rPr lang="de-AT" sz="900" dirty="0">
                <a:solidFill>
                  <a:schemeClr val="tx1"/>
                </a:solidFill>
              </a:rPr>
              <a:t>McCloskey E. et al, </a:t>
            </a:r>
            <a:r>
              <a:rPr lang="de-DE" sz="900" dirty="0">
                <a:solidFill>
                  <a:schemeClr val="tx1"/>
                </a:solidFill>
              </a:rPr>
              <a:t> </a:t>
            </a:r>
            <a:r>
              <a:rPr lang="de-DE" sz="900" dirty="0" err="1">
                <a:solidFill>
                  <a:schemeClr val="tx1"/>
                </a:solidFill>
              </a:rPr>
              <a:t>Osteoporos</a:t>
            </a:r>
            <a:r>
              <a:rPr lang="de-DE" sz="900" dirty="0">
                <a:solidFill>
                  <a:schemeClr val="tx1"/>
                </a:solidFill>
              </a:rPr>
              <a:t> Int</a:t>
            </a:r>
            <a:r>
              <a:rPr lang="de-DE" altLang="de-DE" sz="900" dirty="0">
                <a:solidFill>
                  <a:schemeClr val="tx1"/>
                </a:solidFill>
              </a:rPr>
              <a:t>. 2021 Feb;32(2):251-259. </a:t>
            </a:r>
            <a:br>
              <a:rPr lang="de-DE" altLang="de-DE" sz="900" dirty="0">
                <a:solidFill>
                  <a:schemeClr val="tx1"/>
                </a:solidFill>
              </a:rPr>
            </a:br>
            <a:r>
              <a:rPr lang="de-DE" altLang="de-DE" sz="900" dirty="0">
                <a:solidFill>
                  <a:schemeClr val="tx1"/>
                </a:solidFill>
              </a:rPr>
              <a:t>FF – Fragilitätsfrakturrisiko; *n=2077 mit erhöhtem </a:t>
            </a:r>
            <a:r>
              <a:rPr lang="de-DE" altLang="de-DE" sz="900" dirty="0" err="1">
                <a:solidFill>
                  <a:schemeClr val="tx1"/>
                </a:solidFill>
              </a:rPr>
              <a:t>Fragilitästfrakturrisiko</a:t>
            </a:r>
            <a:r>
              <a:rPr lang="de-DE" altLang="de-DE" sz="900" dirty="0">
                <a:solidFill>
                  <a:schemeClr val="tx1"/>
                </a:solidFill>
              </a:rPr>
              <a:t>.</a:t>
            </a:r>
            <a:endParaRPr lang="de-AT" sz="900" dirty="0">
              <a:solidFill>
                <a:schemeClr val="tx1"/>
              </a:solidFill>
            </a:endParaRPr>
          </a:p>
        </p:txBody>
      </p:sp>
      <p:pic>
        <p:nvPicPr>
          <p:cNvPr id="17" name="Picture 16">
            <a:extLst>
              <a:ext uri="{FF2B5EF4-FFF2-40B4-BE49-F238E27FC236}">
                <a16:creationId xmlns:a16="http://schemas.microsoft.com/office/drawing/2014/main" id="{FC490C14-37AD-4429-965A-ACB15591E2F7}"/>
              </a:ext>
            </a:extLst>
          </p:cNvPr>
          <p:cNvPicPr>
            <a:picLocks noChangeAspect="1"/>
          </p:cNvPicPr>
          <p:nvPr/>
        </p:nvPicPr>
        <p:blipFill>
          <a:blip r:embed="rId3"/>
          <a:stretch>
            <a:fillRect/>
          </a:stretch>
        </p:blipFill>
        <p:spPr>
          <a:xfrm>
            <a:off x="4107954" y="2825508"/>
            <a:ext cx="5056615" cy="2522574"/>
          </a:xfrm>
          <a:prstGeom prst="rect">
            <a:avLst/>
          </a:prstGeom>
        </p:spPr>
      </p:pic>
      <p:pic>
        <p:nvPicPr>
          <p:cNvPr id="18" name="Picture 17">
            <a:extLst>
              <a:ext uri="{FF2B5EF4-FFF2-40B4-BE49-F238E27FC236}">
                <a16:creationId xmlns:a16="http://schemas.microsoft.com/office/drawing/2014/main" id="{75DB5CA4-D821-43CF-8392-9926C61DA021}"/>
              </a:ext>
            </a:extLst>
          </p:cNvPr>
          <p:cNvPicPr>
            <a:picLocks noChangeAspect="1"/>
          </p:cNvPicPr>
          <p:nvPr/>
        </p:nvPicPr>
        <p:blipFill>
          <a:blip r:embed="rId4"/>
          <a:stretch>
            <a:fillRect/>
          </a:stretch>
        </p:blipFill>
        <p:spPr>
          <a:xfrm>
            <a:off x="7832046" y="1159930"/>
            <a:ext cx="4263553" cy="2348923"/>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59C17CBF-3143-4968-873F-CE00210941B7}"/>
              </a:ext>
            </a:extLst>
          </p:cNvPr>
          <p:cNvSpPr txBox="1"/>
          <p:nvPr/>
        </p:nvSpPr>
        <p:spPr>
          <a:xfrm>
            <a:off x="11765763" y="-647313"/>
            <a:ext cx="184731" cy="307777"/>
          </a:xfrm>
          <a:prstGeom prst="rect">
            <a:avLst/>
          </a:prstGeom>
          <a:noFill/>
          <a:ln>
            <a:solidFill>
              <a:srgbClr val="FF0000"/>
            </a:solidFill>
          </a:ln>
        </p:spPr>
        <p:txBody>
          <a:bodyPr wrap="none" rtlCol="0">
            <a:spAutoFit/>
          </a:bodyPr>
          <a:lstStyle/>
          <a:p>
            <a:endParaRPr lang="de-AT" sz="1400" dirty="0">
              <a:latin typeface="Arial Nova Cond" panose="020B0506020202020204" pitchFamily="34" charset="0"/>
            </a:endParaRPr>
          </a:p>
        </p:txBody>
      </p:sp>
      <p:sp>
        <p:nvSpPr>
          <p:cNvPr id="23" name="Arrow: Pentagon 22">
            <a:extLst>
              <a:ext uri="{FF2B5EF4-FFF2-40B4-BE49-F238E27FC236}">
                <a16:creationId xmlns:a16="http://schemas.microsoft.com/office/drawing/2014/main" id="{0E057A85-21D4-4020-BF1F-C6BAF4D783F2}"/>
              </a:ext>
            </a:extLst>
          </p:cNvPr>
          <p:cNvSpPr/>
          <p:nvPr/>
        </p:nvSpPr>
        <p:spPr bwMode="auto">
          <a:xfrm>
            <a:off x="3770114" y="2844175"/>
            <a:ext cx="357809" cy="2348923"/>
          </a:xfrm>
          <a:prstGeom prst="homePlate">
            <a:avLst/>
          </a:prstGeom>
          <a:solidFill>
            <a:schemeClr val="accent6">
              <a:lumMod val="60000"/>
              <a:lumOff val="40000"/>
            </a:schemeClr>
          </a:solidFill>
          <a:ln w="15875" cap="rnd">
            <a:noFill/>
            <a:round/>
            <a:headEnd/>
            <a:tailEnd/>
          </a:ln>
        </p:spPr>
        <p:txBody>
          <a:bodyPr rtlCol="0" anchor="ctr"/>
          <a:lstStyle/>
          <a:p>
            <a:pPr algn="l"/>
            <a:endParaRPr lang="de-AT" dirty="0"/>
          </a:p>
        </p:txBody>
      </p:sp>
      <p:pic>
        <p:nvPicPr>
          <p:cNvPr id="27" name="Picture 26">
            <a:extLst>
              <a:ext uri="{FF2B5EF4-FFF2-40B4-BE49-F238E27FC236}">
                <a16:creationId xmlns:a16="http://schemas.microsoft.com/office/drawing/2014/main" id="{0CB48ACB-56E6-4B97-AB6A-D887C111344B}"/>
              </a:ext>
            </a:extLst>
          </p:cNvPr>
          <p:cNvPicPr>
            <a:picLocks noChangeAspect="1"/>
          </p:cNvPicPr>
          <p:nvPr/>
        </p:nvPicPr>
        <p:blipFill>
          <a:blip r:embed="rId5"/>
          <a:stretch>
            <a:fillRect/>
          </a:stretch>
        </p:blipFill>
        <p:spPr>
          <a:xfrm>
            <a:off x="7502209" y="4530249"/>
            <a:ext cx="4263554" cy="232774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8AE1DD4-F94B-48DB-9A7B-3FF53BBE74CD}"/>
              </a:ext>
            </a:extLst>
          </p:cNvPr>
          <p:cNvPicPr>
            <a:picLocks noChangeAspect="1"/>
          </p:cNvPicPr>
          <p:nvPr/>
        </p:nvPicPr>
        <p:blipFill rotWithShape="1">
          <a:blip r:embed="rId6"/>
          <a:srcRect l="41596"/>
          <a:stretch/>
        </p:blipFill>
        <p:spPr>
          <a:xfrm>
            <a:off x="22840" y="2852127"/>
            <a:ext cx="3800893" cy="2348923"/>
          </a:xfrm>
          <a:prstGeom prst="rect">
            <a:avLst/>
          </a:prstGeom>
          <a:ln>
            <a:solidFill>
              <a:srgbClr val="00B0F0"/>
            </a:solid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F52F29D7-42A7-461D-93A6-72474F4F552E}"/>
              </a:ext>
            </a:extLst>
          </p:cNvPr>
          <p:cNvSpPr/>
          <p:nvPr/>
        </p:nvSpPr>
        <p:spPr>
          <a:xfrm>
            <a:off x="0" y="1715737"/>
            <a:ext cx="3800893" cy="1107996"/>
          </a:xfrm>
          <a:prstGeom prst="rect">
            <a:avLst/>
          </a:prstGeom>
        </p:spPr>
        <p:txBody>
          <a:bodyPr wrap="square">
            <a:spAutoFit/>
          </a:bodyPr>
          <a:lstStyle/>
          <a:p>
            <a:r>
              <a:rPr lang="de-AT" b="1" dirty="0">
                <a:solidFill>
                  <a:srgbClr val="D14221"/>
                </a:solidFill>
                <a:latin typeface="Arial Nova" panose="020B0504020202020204" pitchFamily="34" charset="0"/>
              </a:rPr>
              <a:t>Wer hat ein erhöhtes FF-Risiko?</a:t>
            </a:r>
          </a:p>
          <a:p>
            <a:r>
              <a:rPr lang="da-DK" sz="1600" dirty="0">
                <a:solidFill>
                  <a:srgbClr val="1D1D1B"/>
                </a:solidFill>
                <a:latin typeface="Arial Nova" panose="020B0504020202020204" pitchFamily="34" charset="0"/>
              </a:rPr>
              <a:t>Nach McCloskey et al., 2020: </a:t>
            </a:r>
            <a:r>
              <a:rPr lang="de-AT" sz="1600" dirty="0">
                <a:solidFill>
                  <a:srgbClr val="1D1D1B"/>
                </a:solidFill>
                <a:latin typeface="Arial Nova" panose="020B0504020202020204" pitchFamily="34" charset="0"/>
              </a:rPr>
              <a:t>Frauen, die eines oder mehrere der folgenden Merkmale erfüllen:</a:t>
            </a:r>
            <a:endParaRPr lang="de-AT" sz="1600" dirty="0">
              <a:latin typeface="Arial Nova" panose="020B0504020202020204" pitchFamily="34" charset="0"/>
            </a:endParaRPr>
          </a:p>
        </p:txBody>
      </p:sp>
      <p:sp>
        <p:nvSpPr>
          <p:cNvPr id="30" name="Rectangle 29">
            <a:extLst>
              <a:ext uri="{FF2B5EF4-FFF2-40B4-BE49-F238E27FC236}">
                <a16:creationId xmlns:a16="http://schemas.microsoft.com/office/drawing/2014/main" id="{619550B2-6AC2-4CD0-A0C3-B2E56D257C13}"/>
              </a:ext>
            </a:extLst>
          </p:cNvPr>
          <p:cNvSpPr/>
          <p:nvPr/>
        </p:nvSpPr>
        <p:spPr>
          <a:xfrm>
            <a:off x="7939233" y="2362051"/>
            <a:ext cx="2024589" cy="646331"/>
          </a:xfrm>
          <a:prstGeom prst="rect">
            <a:avLst/>
          </a:prstGeom>
        </p:spPr>
        <p:txBody>
          <a:bodyPr wrap="square">
            <a:spAutoFit/>
          </a:bodyPr>
          <a:lstStyle/>
          <a:p>
            <a:pPr algn="ctr"/>
            <a:r>
              <a:rPr lang="de-AT" b="1" dirty="0">
                <a:solidFill>
                  <a:srgbClr val="D14221"/>
                </a:solidFill>
                <a:effectLst>
                  <a:outerShdw blurRad="38100" dist="38100" dir="2700000" algn="tl">
                    <a:srgbClr val="000000">
                      <a:alpha val="43137"/>
                    </a:srgbClr>
                  </a:outerShdw>
                </a:effectLst>
                <a:latin typeface="Arial Nova" panose="020B0504020202020204" pitchFamily="34" charset="0"/>
              </a:rPr>
              <a:t>Diagnose-</a:t>
            </a:r>
          </a:p>
          <a:p>
            <a:pPr algn="ctr"/>
            <a:r>
              <a:rPr lang="de-AT" b="1" dirty="0" err="1">
                <a:solidFill>
                  <a:srgbClr val="D14221"/>
                </a:solidFill>
                <a:effectLst>
                  <a:outerShdw blurRad="38100" dist="38100" dir="2700000" algn="tl">
                    <a:srgbClr val="000000">
                      <a:alpha val="43137"/>
                    </a:srgbClr>
                  </a:outerShdw>
                </a:effectLst>
                <a:latin typeface="Arial Nova" panose="020B0504020202020204" pitchFamily="34" charset="0"/>
              </a:rPr>
              <a:t>lücke</a:t>
            </a:r>
            <a:endParaRPr lang="de-AT" b="1" dirty="0">
              <a:solidFill>
                <a:srgbClr val="D14221"/>
              </a:solidFill>
              <a:effectLst>
                <a:outerShdw blurRad="38100" dist="38100" dir="2700000" algn="tl">
                  <a:srgbClr val="000000">
                    <a:alpha val="43137"/>
                  </a:srgbClr>
                </a:outerShdw>
              </a:effectLst>
              <a:latin typeface="Arial Nova" panose="020B0504020202020204" pitchFamily="34" charset="0"/>
            </a:endParaRPr>
          </a:p>
        </p:txBody>
      </p:sp>
      <p:sp>
        <p:nvSpPr>
          <p:cNvPr id="31" name="Rectangle 30">
            <a:extLst>
              <a:ext uri="{FF2B5EF4-FFF2-40B4-BE49-F238E27FC236}">
                <a16:creationId xmlns:a16="http://schemas.microsoft.com/office/drawing/2014/main" id="{C9A6E66A-1F2F-406F-B42B-745DDEB67279}"/>
              </a:ext>
            </a:extLst>
          </p:cNvPr>
          <p:cNvSpPr/>
          <p:nvPr/>
        </p:nvSpPr>
        <p:spPr>
          <a:xfrm>
            <a:off x="7444899" y="5652519"/>
            <a:ext cx="2266133" cy="615553"/>
          </a:xfrm>
          <a:prstGeom prst="rect">
            <a:avLst/>
          </a:prstGeom>
        </p:spPr>
        <p:txBody>
          <a:bodyPr wrap="square">
            <a:spAutoFit/>
          </a:bodyPr>
          <a:lstStyle/>
          <a:p>
            <a:pPr algn="ctr"/>
            <a:r>
              <a:rPr lang="de-AT" sz="1700" b="1" dirty="0">
                <a:solidFill>
                  <a:srgbClr val="D14221"/>
                </a:solidFill>
                <a:effectLst>
                  <a:outerShdw blurRad="38100" dist="38100" dir="2700000" algn="tl">
                    <a:srgbClr val="000000">
                      <a:alpha val="43137"/>
                    </a:srgbClr>
                  </a:outerShdw>
                </a:effectLst>
                <a:latin typeface="Arial Nova" panose="020B0504020202020204" pitchFamily="34" charset="0"/>
              </a:rPr>
              <a:t>Behandlungs-</a:t>
            </a:r>
          </a:p>
          <a:p>
            <a:pPr algn="ctr"/>
            <a:r>
              <a:rPr lang="de-AT" sz="1700" b="1" dirty="0" err="1">
                <a:solidFill>
                  <a:srgbClr val="D14221"/>
                </a:solidFill>
                <a:effectLst>
                  <a:outerShdw blurRad="38100" dist="38100" dir="2700000" algn="tl">
                    <a:srgbClr val="000000">
                      <a:alpha val="43137"/>
                    </a:srgbClr>
                  </a:outerShdw>
                </a:effectLst>
                <a:latin typeface="Arial Nova" panose="020B0504020202020204" pitchFamily="34" charset="0"/>
              </a:rPr>
              <a:t>lücke</a:t>
            </a:r>
            <a:endParaRPr lang="de-AT" sz="1700" b="1" dirty="0">
              <a:solidFill>
                <a:srgbClr val="D14221"/>
              </a:solidFill>
              <a:effectLst>
                <a:outerShdw blurRad="38100" dist="38100" dir="2700000" algn="tl">
                  <a:srgbClr val="000000">
                    <a:alpha val="43137"/>
                  </a:srgbClr>
                </a:outerShdw>
              </a:effectLst>
              <a:latin typeface="Arial Nova" panose="020B0504020202020204" pitchFamily="34" charset="0"/>
            </a:endParaRPr>
          </a:p>
        </p:txBody>
      </p:sp>
      <p:sp>
        <p:nvSpPr>
          <p:cNvPr id="34" name="Speech Bubble: Oval 33">
            <a:extLst>
              <a:ext uri="{FF2B5EF4-FFF2-40B4-BE49-F238E27FC236}">
                <a16:creationId xmlns:a16="http://schemas.microsoft.com/office/drawing/2014/main" id="{2E3CB8F9-D56F-4311-9F16-413F517FC1BD}"/>
              </a:ext>
            </a:extLst>
          </p:cNvPr>
          <p:cNvSpPr/>
          <p:nvPr/>
        </p:nvSpPr>
        <p:spPr bwMode="auto">
          <a:xfrm>
            <a:off x="9660834" y="302151"/>
            <a:ext cx="1924383" cy="1101778"/>
          </a:xfrm>
          <a:prstGeom prst="wedgeEllipseCallout">
            <a:avLst>
              <a:gd name="adj1" fmla="val -46864"/>
              <a:gd name="adj2" fmla="val 66319"/>
            </a:avLst>
          </a:prstGeom>
          <a:solidFill>
            <a:schemeClr val="bg1"/>
          </a:solidFill>
          <a:ln w="15875" cap="rnd">
            <a:solidFill>
              <a:srgbClr val="FF0000"/>
            </a:solidFill>
            <a:round/>
            <a:headEnd/>
            <a:tailEnd/>
          </a:ln>
        </p:spPr>
        <p:txBody>
          <a:bodyPr rtlCol="0" anchor="ctr"/>
          <a:lstStyle/>
          <a:p>
            <a:r>
              <a:rPr lang="de-AT" b="1" dirty="0">
                <a:solidFill>
                  <a:srgbClr val="FF0000"/>
                </a:solidFill>
                <a:latin typeface="Arial Nova Cond" panose="020B0506020202020204" pitchFamily="34" charset="0"/>
              </a:rPr>
              <a:t>31</a:t>
            </a:r>
            <a:r>
              <a:rPr lang="de-AT" sz="1200" b="1" dirty="0">
                <a:solidFill>
                  <a:srgbClr val="FF0000"/>
                </a:solidFill>
                <a:latin typeface="Arial Nova Cond" panose="020B0506020202020204" pitchFamily="34" charset="0"/>
              </a:rPr>
              <a:t>% </a:t>
            </a:r>
            <a:r>
              <a:rPr lang="de-AT" sz="1200" dirty="0">
                <a:latin typeface="Arial Nova Cond" panose="020B0506020202020204" pitchFamily="34" charset="0"/>
              </a:rPr>
              <a:t>bekommen </a:t>
            </a:r>
          </a:p>
          <a:p>
            <a:r>
              <a:rPr lang="de-AT" sz="1200" dirty="0">
                <a:latin typeface="Arial Nova Cond" panose="020B0506020202020204" pitchFamily="34" charset="0"/>
              </a:rPr>
              <a:t>trotz Diagnose </a:t>
            </a:r>
          </a:p>
          <a:p>
            <a:r>
              <a:rPr lang="de-AT" sz="1400" u="sng" dirty="0">
                <a:solidFill>
                  <a:srgbClr val="FF0000"/>
                </a:solidFill>
                <a:latin typeface="Arial Nova Cond" panose="020B0506020202020204" pitchFamily="34" charset="0"/>
              </a:rPr>
              <a:t>keine</a:t>
            </a:r>
            <a:r>
              <a:rPr lang="de-AT" sz="1200" dirty="0">
                <a:solidFill>
                  <a:srgbClr val="FF0000"/>
                </a:solidFill>
                <a:latin typeface="Arial Nova Cond" panose="020B0506020202020204" pitchFamily="34" charset="0"/>
              </a:rPr>
              <a:t> Behandlung </a:t>
            </a:r>
            <a:br>
              <a:rPr lang="de-AT" sz="1200" dirty="0">
                <a:solidFill>
                  <a:srgbClr val="FF0000"/>
                </a:solidFill>
                <a:latin typeface="Arial Nova Cond" panose="020B0506020202020204" pitchFamily="34" charset="0"/>
              </a:rPr>
            </a:br>
            <a:r>
              <a:rPr lang="de-AT" sz="1050" dirty="0">
                <a:latin typeface="Arial Nova Cond" panose="020B0506020202020204" pitchFamily="34" charset="0"/>
              </a:rPr>
              <a:t>(n=198)</a:t>
            </a:r>
            <a:endParaRPr lang="de-AT" sz="1200" dirty="0"/>
          </a:p>
        </p:txBody>
      </p:sp>
      <p:sp>
        <p:nvSpPr>
          <p:cNvPr id="35" name="Rectangle 34">
            <a:extLst>
              <a:ext uri="{FF2B5EF4-FFF2-40B4-BE49-F238E27FC236}">
                <a16:creationId xmlns:a16="http://schemas.microsoft.com/office/drawing/2014/main" id="{5B3DE97C-B799-4F31-A131-81D2463C1A26}"/>
              </a:ext>
            </a:extLst>
          </p:cNvPr>
          <p:cNvSpPr/>
          <p:nvPr/>
        </p:nvSpPr>
        <p:spPr>
          <a:xfrm>
            <a:off x="89204" y="5564322"/>
            <a:ext cx="6096000" cy="646331"/>
          </a:xfrm>
          <a:prstGeom prst="rect">
            <a:avLst/>
          </a:prstGeom>
        </p:spPr>
        <p:txBody>
          <a:bodyPr>
            <a:spAutoFit/>
          </a:bodyPr>
          <a:lstStyle/>
          <a:p>
            <a:pPr algn="ctr"/>
            <a:r>
              <a:rPr lang="de-AT" b="1" dirty="0">
                <a:solidFill>
                  <a:srgbClr val="0070C0"/>
                </a:solidFill>
                <a:latin typeface="DINPro-Medium"/>
              </a:rPr>
              <a:t>Um die Behandlungslücke zu schließen, muss das Bewusstsein für Osteoporose geschärft werden</a:t>
            </a:r>
            <a:endParaRPr lang="de-AT" b="1" dirty="0">
              <a:solidFill>
                <a:srgbClr val="0070C0"/>
              </a:solidFill>
            </a:endParaRPr>
          </a:p>
        </p:txBody>
      </p:sp>
      <p:sp>
        <p:nvSpPr>
          <p:cNvPr id="6" name="Title 5"/>
          <p:cNvSpPr>
            <a:spLocks noGrp="1"/>
          </p:cNvSpPr>
          <p:nvPr>
            <p:ph type="title"/>
          </p:nvPr>
        </p:nvSpPr>
        <p:spPr>
          <a:xfrm>
            <a:off x="89204" y="112064"/>
            <a:ext cx="9773168" cy="767283"/>
          </a:xfrm>
        </p:spPr>
        <p:txBody>
          <a:bodyPr/>
          <a:lstStyle/>
          <a:p>
            <a:r>
              <a:rPr lang="de-AT" sz="2400" b="0" dirty="0"/>
              <a:t>Diagnose &amp; Behandlung von Osteoporose von Frauen ≥ 70 in der Primärversorgung: Ergebnisse einer europäischen Querschnittsanalyse</a:t>
            </a:r>
          </a:p>
        </p:txBody>
      </p:sp>
    </p:spTree>
    <p:extLst>
      <p:ext uri="{BB962C8B-B14F-4D97-AF65-F5344CB8AC3E}">
        <p14:creationId xmlns:p14="http://schemas.microsoft.com/office/powerpoint/2010/main" val="3577162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4667-C319-404A-963C-62E88B278B40}"/>
              </a:ext>
            </a:extLst>
          </p:cNvPr>
          <p:cNvSpPr>
            <a:spLocks noGrp="1"/>
          </p:cNvSpPr>
          <p:nvPr>
            <p:ph type="title"/>
          </p:nvPr>
        </p:nvSpPr>
        <p:spPr/>
        <p:txBody>
          <a:bodyPr/>
          <a:lstStyle/>
          <a:p>
            <a:r>
              <a:rPr lang="de-AT" altLang="de-DE" sz="2400" dirty="0" err="1">
                <a:latin typeface="Arial" panose="020B0604020202020204" pitchFamily="34" charset="0"/>
                <a:cs typeface="Arial" panose="020B0604020202020204" pitchFamily="34" charset="0"/>
              </a:rPr>
              <a:t>Androgendeprivationstherapie</a:t>
            </a:r>
            <a:r>
              <a:rPr lang="de-AT" altLang="de-DE" sz="2400" dirty="0">
                <a:latin typeface="Arial" panose="020B0604020202020204" pitchFamily="34" charset="0"/>
                <a:cs typeface="Arial" panose="020B0604020202020204" pitchFamily="34" charset="0"/>
              </a:rPr>
              <a:t> beim Prostatakarzinom: Denosumab bewirkte eine signifikante BMD-Zunahme vs. Placebo bereits nach 1 Monat</a:t>
            </a:r>
            <a:endParaRPr lang="de-AT" sz="2400" b="1" dirty="0"/>
          </a:p>
        </p:txBody>
      </p:sp>
      <p:sp>
        <p:nvSpPr>
          <p:cNvPr id="4" name="Rectangle 3">
            <a:extLst>
              <a:ext uri="{FF2B5EF4-FFF2-40B4-BE49-F238E27FC236}">
                <a16:creationId xmlns:a16="http://schemas.microsoft.com/office/drawing/2014/main" id="{CB224DF8-5D60-4530-9322-8838F8AE4D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249" name="Rectangle 311">
            <a:extLst>
              <a:ext uri="{FF2B5EF4-FFF2-40B4-BE49-F238E27FC236}">
                <a16:creationId xmlns:a16="http://schemas.microsoft.com/office/drawing/2014/main" id="{6EF87E24-69C8-468A-ACD6-323BCDF9EA2B}"/>
              </a:ext>
            </a:extLst>
          </p:cNvPr>
          <p:cNvSpPr>
            <a:spLocks noChangeArrowheads="1"/>
          </p:cNvSpPr>
          <p:nvPr/>
        </p:nvSpPr>
        <p:spPr bwMode="auto">
          <a:xfrm>
            <a:off x="3862657" y="2318545"/>
            <a:ext cx="749300" cy="21431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72000" tIns="0" rIns="0" b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US" altLang="de-DE" sz="1400" b="1" dirty="0">
                <a:solidFill>
                  <a:srgbClr val="000000"/>
                </a:solidFill>
                <a:latin typeface="Arial" panose="020B0604020202020204" pitchFamily="34" charset="0"/>
              </a:rPr>
              <a:t>+ 6,7%</a:t>
            </a:r>
          </a:p>
        </p:txBody>
      </p:sp>
      <p:sp>
        <p:nvSpPr>
          <p:cNvPr id="250" name="Rectangle 127">
            <a:extLst>
              <a:ext uri="{FF2B5EF4-FFF2-40B4-BE49-F238E27FC236}">
                <a16:creationId xmlns:a16="http://schemas.microsoft.com/office/drawing/2014/main" id="{AB0EBF35-04B7-4BDB-AD42-BD671E80C3B5}"/>
              </a:ext>
            </a:extLst>
          </p:cNvPr>
          <p:cNvSpPr txBox="1">
            <a:spLocks noChangeArrowheads="1"/>
          </p:cNvSpPr>
          <p:nvPr/>
        </p:nvSpPr>
        <p:spPr bwMode="auto">
          <a:xfrm>
            <a:off x="2414063" y="5410339"/>
            <a:ext cx="8229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chemeClr val="tx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chemeClr val="tx1"/>
                </a:solidFill>
                <a:latin typeface="+mn-lt"/>
              </a:defRPr>
            </a:lvl4pPr>
            <a:lvl5pPr marL="2057400" indent="-228600" algn="l" rtl="0" eaLnBrk="0" fontAlgn="base" hangingPunct="0">
              <a:lnSpc>
                <a:spcPct val="90000"/>
              </a:lnSpc>
              <a:spcBef>
                <a:spcPct val="30000"/>
              </a:spcBef>
              <a:spcAft>
                <a:spcPct val="0"/>
              </a:spcAft>
              <a:buClr>
                <a:schemeClr val="tx2"/>
              </a:buClr>
              <a:buFont typeface="Arial" charset="0"/>
              <a:buChar char="–"/>
              <a:defRPr sz="1400">
                <a:solidFill>
                  <a:schemeClr val="tx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eaLnBrk="1" hangingPunct="1">
              <a:lnSpc>
                <a:spcPct val="80000"/>
              </a:lnSpc>
              <a:buFont typeface="Wingdings" panose="05000000000000000000" pitchFamily="2" charset="2"/>
              <a:buNone/>
            </a:pPr>
            <a:r>
              <a:rPr lang="de-DE" altLang="de-DE" sz="1800" kern="0" dirty="0">
                <a:latin typeface="Arial" panose="020B0604020202020204" pitchFamily="34" charset="0"/>
                <a:cs typeface="Arial" panose="020B0604020202020204" pitchFamily="34" charset="0"/>
              </a:rPr>
              <a:t>Signifikante BMD-Zunahme an allen untersuchten Skelettlokalisationen  </a:t>
            </a:r>
          </a:p>
          <a:p>
            <a:pPr eaLnBrk="1" hangingPunct="1">
              <a:lnSpc>
                <a:spcPct val="100000"/>
              </a:lnSpc>
              <a:spcBef>
                <a:spcPct val="0"/>
              </a:spcBef>
              <a:buFont typeface="Wingdings" pitchFamily="2" charset="2"/>
              <a:buNone/>
            </a:pPr>
            <a:r>
              <a:rPr lang="de-DE" altLang="de-DE" sz="1800" kern="0" dirty="0">
                <a:latin typeface="Arial" panose="020B0604020202020204" pitchFamily="34" charset="0"/>
                <a:cs typeface="Arial" panose="020B0604020202020204" pitchFamily="34" charset="0"/>
              </a:rPr>
              <a:t>(</a:t>
            </a:r>
            <a:r>
              <a:rPr lang="de-DE" altLang="de-DE" sz="1600" kern="0" dirty="0">
                <a:latin typeface="Arial" panose="020B0604020202020204" pitchFamily="34" charset="0"/>
                <a:cs typeface="Arial" panose="020B0604020202020204" pitchFamily="34" charset="0"/>
              </a:rPr>
              <a:t>LWS, Gesamthüfte, Oberschenkelhals und distaler 1/3 Radius (</a:t>
            </a:r>
            <a:r>
              <a:rPr lang="de-DE" altLang="de-DE" sz="1600" i="1" kern="0" dirty="0">
                <a:latin typeface="Arial" panose="020B0604020202020204" pitchFamily="34" charset="0"/>
                <a:cs typeface="Arial" panose="020B0604020202020204" pitchFamily="34" charset="0"/>
              </a:rPr>
              <a:t>p</a:t>
            </a:r>
            <a:r>
              <a:rPr lang="de-DE" altLang="de-DE" sz="1600" kern="0" dirty="0">
                <a:latin typeface="Arial" panose="020B0604020202020204" pitchFamily="34" charset="0"/>
                <a:cs typeface="Arial" panose="020B0604020202020204" pitchFamily="34" charset="0"/>
              </a:rPr>
              <a:t> ≤ 0,001))</a:t>
            </a:r>
          </a:p>
        </p:txBody>
      </p:sp>
      <p:sp>
        <p:nvSpPr>
          <p:cNvPr id="251" name="Rectangle 607">
            <a:extLst>
              <a:ext uri="{FF2B5EF4-FFF2-40B4-BE49-F238E27FC236}">
                <a16:creationId xmlns:a16="http://schemas.microsoft.com/office/drawing/2014/main" id="{AB0B5ED9-7332-471D-B50E-8D2D9F9BECBA}"/>
              </a:ext>
            </a:extLst>
          </p:cNvPr>
          <p:cNvSpPr>
            <a:spLocks noChangeArrowheads="1"/>
          </p:cNvSpPr>
          <p:nvPr/>
        </p:nvSpPr>
        <p:spPr bwMode="auto">
          <a:xfrm>
            <a:off x="4088082" y="2526507"/>
            <a:ext cx="225425" cy="2486025"/>
          </a:xfrm>
          <a:prstGeom prst="rect">
            <a:avLst/>
          </a:prstGeom>
          <a:solidFill>
            <a:srgbClr val="E7E7E7"/>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de-DE" altLang="de-DE" sz="1400">
              <a:solidFill>
                <a:srgbClr val="000000"/>
              </a:solidFill>
              <a:latin typeface="Arial" charset="0"/>
            </a:endParaRPr>
          </a:p>
        </p:txBody>
      </p:sp>
      <p:sp>
        <p:nvSpPr>
          <p:cNvPr id="252" name="Freeform 1211">
            <a:extLst>
              <a:ext uri="{FF2B5EF4-FFF2-40B4-BE49-F238E27FC236}">
                <a16:creationId xmlns:a16="http://schemas.microsoft.com/office/drawing/2014/main" id="{5C3DAB16-6385-4571-809E-CEDFCE589154}"/>
              </a:ext>
            </a:extLst>
          </p:cNvPr>
          <p:cNvSpPr>
            <a:spLocks noChangeArrowheads="1"/>
          </p:cNvSpPr>
          <p:nvPr/>
        </p:nvSpPr>
        <p:spPr bwMode="auto">
          <a:xfrm>
            <a:off x="2543444" y="3721895"/>
            <a:ext cx="2493963" cy="177800"/>
          </a:xfrm>
          <a:custGeom>
            <a:avLst/>
            <a:gdLst>
              <a:gd name="T0" fmla="*/ 0 w 2814584"/>
              <a:gd name="T1" fmla="*/ 0 h 207355"/>
              <a:gd name="T2" fmla="*/ 132436 w 2814584"/>
              <a:gd name="T3" fmla="*/ 36260 h 207355"/>
              <a:gd name="T4" fmla="*/ 302712 w 2814584"/>
              <a:gd name="T5" fmla="*/ 27728 h 207355"/>
              <a:gd name="T6" fmla="*/ 633803 w 2814584"/>
              <a:gd name="T7" fmla="*/ 70387 h 207355"/>
              <a:gd name="T8" fmla="*/ 1295983 w 2814584"/>
              <a:gd name="T9" fmla="*/ 117311 h 207355"/>
              <a:gd name="T10" fmla="*/ 1958164 w 2814584"/>
              <a:gd name="T11" fmla="*/ 130109 h 207355"/>
              <a:gd name="T12" fmla="*/ 1958164 w 2814584"/>
              <a:gd name="T13" fmla="*/ 130109 h 207355"/>
              <a:gd name="T14" fmla="*/ 0 60000 65536"/>
              <a:gd name="T15" fmla="*/ 0 60000 65536"/>
              <a:gd name="T16" fmla="*/ 0 60000 65536"/>
              <a:gd name="T17" fmla="*/ 0 60000 65536"/>
              <a:gd name="T18" fmla="*/ 0 60000 65536"/>
              <a:gd name="T19" fmla="*/ 0 60000 65536"/>
              <a:gd name="T20" fmla="*/ 0 60000 65536"/>
              <a:gd name="T21" fmla="*/ 0 w 2814584"/>
              <a:gd name="T22" fmla="*/ 0 h 207355"/>
              <a:gd name="T23" fmla="*/ 2814584 w 2814584"/>
              <a:gd name="T24" fmla="*/ 207355 h 2073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4584" h="207355">
                <a:moveTo>
                  <a:pt x="0" y="0"/>
                </a:moveTo>
                <a:lnTo>
                  <a:pt x="190358" y="57787"/>
                </a:lnTo>
                <a:lnTo>
                  <a:pt x="435105" y="44190"/>
                </a:lnTo>
                <a:lnTo>
                  <a:pt x="911001" y="112175"/>
                </a:lnTo>
                <a:lnTo>
                  <a:pt x="1862792" y="186959"/>
                </a:lnTo>
                <a:lnTo>
                  <a:pt x="2814584" y="207355"/>
                </a:lnTo>
              </a:path>
            </a:pathLst>
          </a:custGeom>
          <a:ln>
            <a:headEnd/>
            <a:tailEnd/>
          </a:ln>
          <a:effectLst>
            <a:outerShdw sx="1000" sy="1000" rotWithShape="0">
              <a:srgbClr val="000000"/>
            </a:outerShdw>
          </a:effectLst>
        </p:spPr>
        <p:style>
          <a:lnRef idx="3">
            <a:schemeClr val="accent5"/>
          </a:lnRef>
          <a:fillRef idx="0">
            <a:schemeClr val="accent5"/>
          </a:fillRef>
          <a:effectRef idx="2">
            <a:schemeClr val="accent5"/>
          </a:effectRef>
          <a:fontRef idx="minor">
            <a:schemeClr val="tx1"/>
          </a:fontRef>
        </p:style>
        <p:txBody>
          <a:bodyPr/>
          <a:lstStyle/>
          <a:p>
            <a:pPr eaLnBrk="1" fontAlgn="auto" hangingPunct="1">
              <a:spcBef>
                <a:spcPts val="0"/>
              </a:spcBef>
              <a:spcAft>
                <a:spcPts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253" name="Rectangle 1193">
            <a:extLst>
              <a:ext uri="{FF2B5EF4-FFF2-40B4-BE49-F238E27FC236}">
                <a16:creationId xmlns:a16="http://schemas.microsoft.com/office/drawing/2014/main" id="{02E1CA1F-263C-4BCC-9382-8C88A441522F}"/>
              </a:ext>
            </a:extLst>
          </p:cNvPr>
          <p:cNvSpPr>
            <a:spLocks noChangeArrowheads="1"/>
          </p:cNvSpPr>
          <p:nvPr/>
        </p:nvSpPr>
        <p:spPr bwMode="auto">
          <a:xfrm>
            <a:off x="7815532" y="1475582"/>
            <a:ext cx="1255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600" b="1">
                <a:solidFill>
                  <a:srgbClr val="000000"/>
                </a:solidFill>
                <a:latin typeface="Arial" panose="020B0604020202020204" pitchFamily="34" charset="0"/>
              </a:rPr>
              <a:t>Gesamthüfte</a:t>
            </a:r>
            <a:endParaRPr lang="en-US" altLang="de-DE" sz="1600">
              <a:solidFill>
                <a:srgbClr val="000000"/>
              </a:solidFill>
              <a:latin typeface="Arial" panose="020B0604020202020204" pitchFamily="34" charset="0"/>
            </a:endParaRPr>
          </a:p>
        </p:txBody>
      </p:sp>
      <p:sp>
        <p:nvSpPr>
          <p:cNvPr id="254" name="Rectangle 1183">
            <a:extLst>
              <a:ext uri="{FF2B5EF4-FFF2-40B4-BE49-F238E27FC236}">
                <a16:creationId xmlns:a16="http://schemas.microsoft.com/office/drawing/2014/main" id="{941BBC7A-8877-4DBE-A69D-A60E1EF238B6}"/>
              </a:ext>
            </a:extLst>
          </p:cNvPr>
          <p:cNvSpPr>
            <a:spLocks noChangeArrowheads="1"/>
          </p:cNvSpPr>
          <p:nvPr/>
        </p:nvSpPr>
        <p:spPr bwMode="auto">
          <a:xfrm>
            <a:off x="2965719" y="1461295"/>
            <a:ext cx="1847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600" b="1">
                <a:solidFill>
                  <a:srgbClr val="000000"/>
                </a:solidFill>
                <a:latin typeface="Arial" panose="020B0604020202020204" pitchFamily="34" charset="0"/>
              </a:rPr>
              <a:t>Lendenwirbelsäule</a:t>
            </a:r>
            <a:endParaRPr lang="en-US" altLang="de-DE" sz="1600">
              <a:solidFill>
                <a:srgbClr val="000000"/>
              </a:solidFill>
              <a:latin typeface="Arial" panose="020B0604020202020204" pitchFamily="34" charset="0"/>
            </a:endParaRPr>
          </a:p>
        </p:txBody>
      </p:sp>
      <p:sp>
        <p:nvSpPr>
          <p:cNvPr id="255" name="Line 268">
            <a:extLst>
              <a:ext uri="{FF2B5EF4-FFF2-40B4-BE49-F238E27FC236}">
                <a16:creationId xmlns:a16="http://schemas.microsoft.com/office/drawing/2014/main" id="{A4802951-14D6-4A96-BB5E-519E6F7C45FF}"/>
              </a:ext>
            </a:extLst>
          </p:cNvPr>
          <p:cNvSpPr>
            <a:spLocks noChangeShapeType="1"/>
          </p:cNvSpPr>
          <p:nvPr/>
        </p:nvSpPr>
        <p:spPr bwMode="auto">
          <a:xfrm flipV="1">
            <a:off x="9498282" y="3175795"/>
            <a:ext cx="0" cy="85725"/>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 name="Line 267">
            <a:extLst>
              <a:ext uri="{FF2B5EF4-FFF2-40B4-BE49-F238E27FC236}">
                <a16:creationId xmlns:a16="http://schemas.microsoft.com/office/drawing/2014/main" id="{38839189-C31B-4C7D-B37C-AC7559674187}"/>
              </a:ext>
            </a:extLst>
          </p:cNvPr>
          <p:cNvSpPr>
            <a:spLocks noChangeShapeType="1"/>
          </p:cNvSpPr>
          <p:nvPr/>
        </p:nvSpPr>
        <p:spPr bwMode="auto">
          <a:xfrm>
            <a:off x="9488757" y="3261520"/>
            <a:ext cx="19050"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7" name="Line 266">
            <a:extLst>
              <a:ext uri="{FF2B5EF4-FFF2-40B4-BE49-F238E27FC236}">
                <a16:creationId xmlns:a16="http://schemas.microsoft.com/office/drawing/2014/main" id="{E2EF816B-356B-4EFC-BC9F-38944253D249}"/>
              </a:ext>
            </a:extLst>
          </p:cNvPr>
          <p:cNvSpPr>
            <a:spLocks noChangeShapeType="1"/>
          </p:cNvSpPr>
          <p:nvPr/>
        </p:nvSpPr>
        <p:spPr bwMode="auto">
          <a:xfrm>
            <a:off x="9488757" y="3175795"/>
            <a:ext cx="19050"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8" name="Rectangle 10">
            <a:extLst>
              <a:ext uri="{FF2B5EF4-FFF2-40B4-BE49-F238E27FC236}">
                <a16:creationId xmlns:a16="http://schemas.microsoft.com/office/drawing/2014/main" id="{736D3CEF-CAED-4B84-B298-2FE9E26A0B7F}"/>
              </a:ext>
            </a:extLst>
          </p:cNvPr>
          <p:cNvSpPr>
            <a:spLocks noChangeArrowheads="1"/>
          </p:cNvSpPr>
          <p:nvPr/>
        </p:nvSpPr>
        <p:spPr bwMode="auto">
          <a:xfrm>
            <a:off x="9463357" y="2991645"/>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259" name="Rectangle 308">
            <a:extLst>
              <a:ext uri="{FF2B5EF4-FFF2-40B4-BE49-F238E27FC236}">
                <a16:creationId xmlns:a16="http://schemas.microsoft.com/office/drawing/2014/main" id="{494B571C-F10A-4F4D-84EC-DEA286014A44}"/>
              </a:ext>
            </a:extLst>
          </p:cNvPr>
          <p:cNvSpPr>
            <a:spLocks noChangeArrowheads="1"/>
          </p:cNvSpPr>
          <p:nvPr/>
        </p:nvSpPr>
        <p:spPr bwMode="auto">
          <a:xfrm>
            <a:off x="8525144" y="2985295"/>
            <a:ext cx="241300" cy="2027237"/>
          </a:xfrm>
          <a:prstGeom prst="rect">
            <a:avLst/>
          </a:prstGeom>
          <a:solidFill>
            <a:srgbClr val="E7E7E7"/>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de-DE" altLang="de-DE" sz="1400">
              <a:solidFill>
                <a:srgbClr val="000000"/>
              </a:solidFill>
              <a:latin typeface="Arial" charset="0"/>
            </a:endParaRPr>
          </a:p>
        </p:txBody>
      </p:sp>
      <p:sp>
        <p:nvSpPr>
          <p:cNvPr id="260" name="Freeform 1271">
            <a:extLst>
              <a:ext uri="{FF2B5EF4-FFF2-40B4-BE49-F238E27FC236}">
                <a16:creationId xmlns:a16="http://schemas.microsoft.com/office/drawing/2014/main" id="{237AD4CC-043C-4EC2-B1AC-087F2EFA9235}"/>
              </a:ext>
            </a:extLst>
          </p:cNvPr>
          <p:cNvSpPr>
            <a:spLocks noChangeArrowheads="1"/>
          </p:cNvSpPr>
          <p:nvPr/>
        </p:nvSpPr>
        <p:spPr bwMode="auto">
          <a:xfrm>
            <a:off x="6967807" y="3720307"/>
            <a:ext cx="2498725" cy="400050"/>
          </a:xfrm>
          <a:custGeom>
            <a:avLst/>
            <a:gdLst>
              <a:gd name="T0" fmla="*/ 0 w 2820439"/>
              <a:gd name="T1" fmla="*/ 0 h 465920"/>
              <a:gd name="T2" fmla="*/ 29459 w 2820439"/>
              <a:gd name="T3" fmla="*/ 23617 h 465920"/>
              <a:gd name="T4" fmla="*/ 140360 w 2820439"/>
              <a:gd name="T5" fmla="*/ 20469 h 465920"/>
              <a:gd name="T6" fmla="*/ 303248 w 2820439"/>
              <a:gd name="T7" fmla="*/ 40937 h 465920"/>
              <a:gd name="T8" fmla="*/ 634223 w 2820439"/>
              <a:gd name="T9" fmla="*/ 121239 h 465920"/>
              <a:gd name="T10" fmla="*/ 1296171 w 2820439"/>
              <a:gd name="T11" fmla="*/ 231455 h 465920"/>
              <a:gd name="T12" fmla="*/ 1961585 w 2820439"/>
              <a:gd name="T13" fmla="*/ 294436 h 465920"/>
              <a:gd name="T14" fmla="*/ 0 60000 65536"/>
              <a:gd name="T15" fmla="*/ 0 60000 65536"/>
              <a:gd name="T16" fmla="*/ 0 60000 65536"/>
              <a:gd name="T17" fmla="*/ 0 60000 65536"/>
              <a:gd name="T18" fmla="*/ 0 60000 65536"/>
              <a:gd name="T19" fmla="*/ 0 60000 65536"/>
              <a:gd name="T20" fmla="*/ 0 60000 65536"/>
              <a:gd name="T21" fmla="*/ 0 w 2820439"/>
              <a:gd name="T22" fmla="*/ 0 h 465920"/>
              <a:gd name="T23" fmla="*/ 2820439 w 2820439"/>
              <a:gd name="T24" fmla="*/ 465920 h 465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0439" h="465920">
                <a:moveTo>
                  <a:pt x="0" y="0"/>
                </a:moveTo>
                <a:lnTo>
                  <a:pt x="42357" y="37373"/>
                </a:lnTo>
                <a:lnTo>
                  <a:pt x="201816" y="32390"/>
                </a:lnTo>
                <a:lnTo>
                  <a:pt x="436022" y="64780"/>
                </a:lnTo>
                <a:lnTo>
                  <a:pt x="911909" y="191849"/>
                </a:lnTo>
                <a:lnTo>
                  <a:pt x="1863682" y="366258"/>
                </a:lnTo>
                <a:lnTo>
                  <a:pt x="2820439" y="465920"/>
                </a:lnTo>
              </a:path>
            </a:pathLst>
          </a:custGeom>
          <a:ln>
            <a:headEnd/>
            <a:tailEnd/>
          </a:ln>
          <a:effectLst>
            <a:outerShdw rotWithShape="0">
              <a:srgbClr val="000000"/>
            </a:outerShdw>
          </a:effectLst>
        </p:spPr>
        <p:style>
          <a:lnRef idx="3">
            <a:schemeClr val="accent5"/>
          </a:lnRef>
          <a:fillRef idx="0">
            <a:schemeClr val="accent5"/>
          </a:fillRef>
          <a:effectRef idx="2">
            <a:schemeClr val="accent5"/>
          </a:effectRef>
          <a:fontRef idx="minor">
            <a:schemeClr val="tx1"/>
          </a:fontRef>
        </p:style>
        <p:txBody>
          <a:bodyPr/>
          <a:lstStyle/>
          <a:p>
            <a:pPr eaLnBrk="1" fontAlgn="auto" hangingPunct="1">
              <a:spcBef>
                <a:spcPts val="0"/>
              </a:spcBef>
              <a:spcAft>
                <a:spcPts val="0"/>
              </a:spcAft>
              <a:defRPr/>
            </a:pPr>
            <a:endParaRPr lang="en-GB" dirty="0">
              <a:solidFill>
                <a:srgbClr val="000000"/>
              </a:solidFill>
              <a:latin typeface="Arial" panose="020B0604020202020204" pitchFamily="34" charset="0"/>
              <a:cs typeface="Arial" panose="020B0604020202020204" pitchFamily="34" charset="0"/>
            </a:endParaRPr>
          </a:p>
        </p:txBody>
      </p:sp>
      <p:cxnSp>
        <p:nvCxnSpPr>
          <p:cNvPr id="261" name="Straight Connector 1224">
            <a:extLst>
              <a:ext uri="{FF2B5EF4-FFF2-40B4-BE49-F238E27FC236}">
                <a16:creationId xmlns:a16="http://schemas.microsoft.com/office/drawing/2014/main" id="{B569E92F-0072-4DD9-BB27-17CB75B6569F}"/>
              </a:ext>
            </a:extLst>
          </p:cNvPr>
          <p:cNvCxnSpPr>
            <a:cxnSpLocks noChangeShapeType="1"/>
          </p:cNvCxnSpPr>
          <p:nvPr/>
        </p:nvCxnSpPr>
        <p:spPr bwMode="auto">
          <a:xfrm>
            <a:off x="6848744" y="3688557"/>
            <a:ext cx="2592388" cy="1588"/>
          </a:xfrm>
          <a:prstGeom prst="line">
            <a:avLst/>
          </a:prstGeom>
          <a:noFill/>
          <a:ln w="19050" algn="ctr">
            <a:solidFill>
              <a:schemeClr val="accent5"/>
            </a:solidFill>
            <a:prstDash val="sysDash"/>
            <a:round/>
            <a:headEnd/>
            <a:tailEnd/>
          </a:ln>
        </p:spPr>
      </p:cxnSp>
      <p:sp>
        <p:nvSpPr>
          <p:cNvPr id="262" name="Rectangle 875">
            <a:extLst>
              <a:ext uri="{FF2B5EF4-FFF2-40B4-BE49-F238E27FC236}">
                <a16:creationId xmlns:a16="http://schemas.microsoft.com/office/drawing/2014/main" id="{01A4901E-33A3-4E79-8EA7-9BF7AD63C4B4}"/>
              </a:ext>
            </a:extLst>
          </p:cNvPr>
          <p:cNvSpPr>
            <a:spLocks noChangeArrowheads="1"/>
          </p:cNvSpPr>
          <p:nvPr/>
        </p:nvSpPr>
        <p:spPr bwMode="auto">
          <a:xfrm>
            <a:off x="7918719" y="4982370"/>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Monate</a:t>
            </a:r>
          </a:p>
        </p:txBody>
      </p:sp>
      <p:sp>
        <p:nvSpPr>
          <p:cNvPr id="264" name="Freeform 347">
            <a:extLst>
              <a:ext uri="{FF2B5EF4-FFF2-40B4-BE49-F238E27FC236}">
                <a16:creationId xmlns:a16="http://schemas.microsoft.com/office/drawing/2014/main" id="{B65C8429-CE0A-41CF-B29D-9313C784CEFF}"/>
              </a:ext>
            </a:extLst>
          </p:cNvPr>
          <p:cNvSpPr>
            <a:spLocks/>
          </p:cNvSpPr>
          <p:nvPr/>
        </p:nvSpPr>
        <p:spPr bwMode="auto">
          <a:xfrm>
            <a:off x="6847157" y="4610895"/>
            <a:ext cx="2719387" cy="3175"/>
          </a:xfrm>
          <a:custGeom>
            <a:avLst/>
            <a:gdLst>
              <a:gd name="T0" fmla="*/ 2147483647 w 3687"/>
              <a:gd name="T1" fmla="*/ 0 h 3"/>
              <a:gd name="T2" fmla="*/ 2147483647 w 3687"/>
              <a:gd name="T3" fmla="*/ 2147483647 h 3"/>
              <a:gd name="T4" fmla="*/ 0 w 3687"/>
              <a:gd name="T5" fmla="*/ 2147483647 h 3"/>
              <a:gd name="T6" fmla="*/ 0 w 3687"/>
              <a:gd name="T7" fmla="*/ 2147483647 h 3"/>
              <a:gd name="T8" fmla="*/ 2147483647 w 3687"/>
              <a:gd name="T9" fmla="*/ 2147483647 h 3"/>
              <a:gd name="T10" fmla="*/ 2147483647 w 3687"/>
              <a:gd name="T11" fmla="*/ 0 h 3"/>
              <a:gd name="T12" fmla="*/ 0 w 3687"/>
              <a:gd name="T13" fmla="*/ 0 h 3"/>
              <a:gd name="T14" fmla="*/ 0 w 368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687"/>
              <a:gd name="T25" fmla="*/ 0 h 3"/>
              <a:gd name="T26" fmla="*/ 3687 w 368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7" h="3">
                <a:moveTo>
                  <a:pt x="3687" y="0"/>
                </a:moveTo>
                <a:lnTo>
                  <a:pt x="3687" y="3"/>
                </a:lnTo>
                <a:lnTo>
                  <a:pt x="0" y="3"/>
                </a:lnTo>
                <a:lnTo>
                  <a:pt x="3687" y="3"/>
                </a:lnTo>
                <a:lnTo>
                  <a:pt x="3687" y="0"/>
                </a:lnTo>
                <a:lnTo>
                  <a:pt x="0" y="0"/>
                </a:lnTo>
              </a:path>
            </a:pathLst>
          </a:cu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278" name="Line 304">
            <a:extLst>
              <a:ext uri="{FF2B5EF4-FFF2-40B4-BE49-F238E27FC236}">
                <a16:creationId xmlns:a16="http://schemas.microsoft.com/office/drawing/2014/main" id="{C9908A03-7569-4837-A4CA-C32BAE4B432E}"/>
              </a:ext>
            </a:extLst>
          </p:cNvPr>
          <p:cNvSpPr>
            <a:spLocks noChangeShapeType="1"/>
          </p:cNvSpPr>
          <p:nvPr/>
        </p:nvSpPr>
        <p:spPr bwMode="auto">
          <a:xfrm flipV="1">
            <a:off x="7007494" y="3721895"/>
            <a:ext cx="0" cy="4603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79" name="Line 303">
            <a:extLst>
              <a:ext uri="{FF2B5EF4-FFF2-40B4-BE49-F238E27FC236}">
                <a16:creationId xmlns:a16="http://schemas.microsoft.com/office/drawing/2014/main" id="{4CDEFB05-BF03-4879-8890-DAFD46BDE6BE}"/>
              </a:ext>
            </a:extLst>
          </p:cNvPr>
          <p:cNvSpPr>
            <a:spLocks noChangeShapeType="1"/>
          </p:cNvSpPr>
          <p:nvPr/>
        </p:nvSpPr>
        <p:spPr bwMode="auto">
          <a:xfrm>
            <a:off x="6997969" y="3767932"/>
            <a:ext cx="19050"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0" name="Line 302">
            <a:extLst>
              <a:ext uri="{FF2B5EF4-FFF2-40B4-BE49-F238E27FC236}">
                <a16:creationId xmlns:a16="http://schemas.microsoft.com/office/drawing/2014/main" id="{E2A1EC1A-20DE-4201-8A4E-239427703475}"/>
              </a:ext>
            </a:extLst>
          </p:cNvPr>
          <p:cNvSpPr>
            <a:spLocks noChangeShapeType="1"/>
          </p:cNvSpPr>
          <p:nvPr/>
        </p:nvSpPr>
        <p:spPr bwMode="auto">
          <a:xfrm>
            <a:off x="6997969" y="3721895"/>
            <a:ext cx="19050"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nvGrpSpPr>
          <p:cNvPr id="281" name="Group 190">
            <a:extLst>
              <a:ext uri="{FF2B5EF4-FFF2-40B4-BE49-F238E27FC236}">
                <a16:creationId xmlns:a16="http://schemas.microsoft.com/office/drawing/2014/main" id="{A222F5D5-C372-430E-9178-1D5C93E4D65B}"/>
              </a:ext>
            </a:extLst>
          </p:cNvPr>
          <p:cNvGrpSpPr>
            <a:grpSpLocks/>
          </p:cNvGrpSpPr>
          <p:nvPr/>
        </p:nvGrpSpPr>
        <p:grpSpPr bwMode="auto">
          <a:xfrm>
            <a:off x="7144019" y="3706020"/>
            <a:ext cx="38100" cy="63500"/>
            <a:chOff x="3541" y="2667"/>
            <a:chExt cx="14" cy="38"/>
          </a:xfrm>
        </p:grpSpPr>
        <p:sp>
          <p:nvSpPr>
            <p:cNvPr id="282" name="Line 301">
              <a:extLst>
                <a:ext uri="{FF2B5EF4-FFF2-40B4-BE49-F238E27FC236}">
                  <a16:creationId xmlns:a16="http://schemas.microsoft.com/office/drawing/2014/main" id="{30FFD734-6D3D-4CEB-B81E-D0A11C2B9C53}"/>
                </a:ext>
              </a:extLst>
            </p:cNvPr>
            <p:cNvSpPr>
              <a:spLocks noChangeShapeType="1"/>
            </p:cNvSpPr>
            <p:nvPr/>
          </p:nvSpPr>
          <p:spPr bwMode="auto">
            <a:xfrm flipV="1">
              <a:off x="3548" y="2667"/>
              <a:ext cx="1" cy="3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3" name="Line 300">
              <a:extLst>
                <a:ext uri="{FF2B5EF4-FFF2-40B4-BE49-F238E27FC236}">
                  <a16:creationId xmlns:a16="http://schemas.microsoft.com/office/drawing/2014/main" id="{6F27DD61-AB5F-42CE-9C78-240921535120}"/>
                </a:ext>
              </a:extLst>
            </p:cNvPr>
            <p:cNvSpPr>
              <a:spLocks noChangeShapeType="1"/>
            </p:cNvSpPr>
            <p:nvPr/>
          </p:nvSpPr>
          <p:spPr bwMode="auto">
            <a:xfrm>
              <a:off x="3541" y="2705"/>
              <a:ext cx="14"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4" name="Line 299">
              <a:extLst>
                <a:ext uri="{FF2B5EF4-FFF2-40B4-BE49-F238E27FC236}">
                  <a16:creationId xmlns:a16="http://schemas.microsoft.com/office/drawing/2014/main" id="{6C1B7DBF-E510-4E68-AC75-BD537E6E1011}"/>
                </a:ext>
              </a:extLst>
            </p:cNvPr>
            <p:cNvSpPr>
              <a:spLocks noChangeShapeType="1"/>
            </p:cNvSpPr>
            <p:nvPr/>
          </p:nvSpPr>
          <p:spPr bwMode="auto">
            <a:xfrm>
              <a:off x="3541" y="2667"/>
              <a:ext cx="14"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285" name="Group 194">
            <a:extLst>
              <a:ext uri="{FF2B5EF4-FFF2-40B4-BE49-F238E27FC236}">
                <a16:creationId xmlns:a16="http://schemas.microsoft.com/office/drawing/2014/main" id="{2D761B44-E1A6-4463-AA73-E6536383C06D}"/>
              </a:ext>
            </a:extLst>
          </p:cNvPr>
          <p:cNvGrpSpPr>
            <a:grpSpLocks/>
          </p:cNvGrpSpPr>
          <p:nvPr/>
        </p:nvGrpSpPr>
        <p:grpSpPr bwMode="auto">
          <a:xfrm>
            <a:off x="7356744" y="3731420"/>
            <a:ext cx="38100" cy="66675"/>
            <a:chOff x="3696" y="2624"/>
            <a:chExt cx="15" cy="38"/>
          </a:xfrm>
        </p:grpSpPr>
        <p:sp>
          <p:nvSpPr>
            <p:cNvPr id="286" name="Line 298">
              <a:extLst>
                <a:ext uri="{FF2B5EF4-FFF2-40B4-BE49-F238E27FC236}">
                  <a16:creationId xmlns:a16="http://schemas.microsoft.com/office/drawing/2014/main" id="{C6BCDFAF-6453-4488-AEE8-E7C33CF49D0D}"/>
                </a:ext>
              </a:extLst>
            </p:cNvPr>
            <p:cNvSpPr>
              <a:spLocks noChangeShapeType="1"/>
            </p:cNvSpPr>
            <p:nvPr/>
          </p:nvSpPr>
          <p:spPr bwMode="auto">
            <a:xfrm flipV="1">
              <a:off x="3704" y="2624"/>
              <a:ext cx="1" cy="3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7" name="Line 297">
              <a:extLst>
                <a:ext uri="{FF2B5EF4-FFF2-40B4-BE49-F238E27FC236}">
                  <a16:creationId xmlns:a16="http://schemas.microsoft.com/office/drawing/2014/main" id="{3F498121-B903-4424-9A39-FAC5C28DB496}"/>
                </a:ext>
              </a:extLst>
            </p:cNvPr>
            <p:cNvSpPr>
              <a:spLocks noChangeShapeType="1"/>
            </p:cNvSpPr>
            <p:nvPr/>
          </p:nvSpPr>
          <p:spPr bwMode="auto">
            <a:xfrm>
              <a:off x="3696" y="2661"/>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8" name="Line 296">
              <a:extLst>
                <a:ext uri="{FF2B5EF4-FFF2-40B4-BE49-F238E27FC236}">
                  <a16:creationId xmlns:a16="http://schemas.microsoft.com/office/drawing/2014/main" id="{1151F0EB-036B-4CA0-B227-99FB26930C27}"/>
                </a:ext>
              </a:extLst>
            </p:cNvPr>
            <p:cNvSpPr>
              <a:spLocks noChangeShapeType="1"/>
            </p:cNvSpPr>
            <p:nvPr/>
          </p:nvSpPr>
          <p:spPr bwMode="auto">
            <a:xfrm>
              <a:off x="3696" y="2624"/>
              <a:ext cx="1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289" name="Group 198">
            <a:extLst>
              <a:ext uri="{FF2B5EF4-FFF2-40B4-BE49-F238E27FC236}">
                <a16:creationId xmlns:a16="http://schemas.microsoft.com/office/drawing/2014/main" id="{A12A050D-B081-463C-B850-2A844FC87F8B}"/>
              </a:ext>
            </a:extLst>
          </p:cNvPr>
          <p:cNvGrpSpPr>
            <a:grpSpLocks/>
          </p:cNvGrpSpPr>
          <p:nvPr/>
        </p:nvGrpSpPr>
        <p:grpSpPr bwMode="auto">
          <a:xfrm>
            <a:off x="7777432" y="3840957"/>
            <a:ext cx="38100" cy="76200"/>
            <a:chOff x="3996" y="2702"/>
            <a:chExt cx="15" cy="45"/>
          </a:xfrm>
        </p:grpSpPr>
        <p:sp>
          <p:nvSpPr>
            <p:cNvPr id="290" name="Line 295">
              <a:extLst>
                <a:ext uri="{FF2B5EF4-FFF2-40B4-BE49-F238E27FC236}">
                  <a16:creationId xmlns:a16="http://schemas.microsoft.com/office/drawing/2014/main" id="{A85CDF08-2BE6-4041-A903-5364D8B8504A}"/>
                </a:ext>
              </a:extLst>
            </p:cNvPr>
            <p:cNvSpPr>
              <a:spLocks noChangeShapeType="1"/>
            </p:cNvSpPr>
            <p:nvPr/>
          </p:nvSpPr>
          <p:spPr bwMode="auto">
            <a:xfrm flipV="1">
              <a:off x="4004" y="2702"/>
              <a:ext cx="1" cy="44"/>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1" name="Line 294">
              <a:extLst>
                <a:ext uri="{FF2B5EF4-FFF2-40B4-BE49-F238E27FC236}">
                  <a16:creationId xmlns:a16="http://schemas.microsoft.com/office/drawing/2014/main" id="{9196F875-F2FA-4A26-A1F4-760F9517A677}"/>
                </a:ext>
              </a:extLst>
            </p:cNvPr>
            <p:cNvSpPr>
              <a:spLocks noChangeShapeType="1"/>
            </p:cNvSpPr>
            <p:nvPr/>
          </p:nvSpPr>
          <p:spPr bwMode="auto">
            <a:xfrm>
              <a:off x="3996" y="2746"/>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2" name="Line 293">
              <a:extLst>
                <a:ext uri="{FF2B5EF4-FFF2-40B4-BE49-F238E27FC236}">
                  <a16:creationId xmlns:a16="http://schemas.microsoft.com/office/drawing/2014/main" id="{5355EB93-D00D-44F4-B237-4B909D845C30}"/>
                </a:ext>
              </a:extLst>
            </p:cNvPr>
            <p:cNvSpPr>
              <a:spLocks noChangeShapeType="1"/>
            </p:cNvSpPr>
            <p:nvPr/>
          </p:nvSpPr>
          <p:spPr bwMode="auto">
            <a:xfrm>
              <a:off x="3996" y="2702"/>
              <a:ext cx="1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293" name="Group 202">
            <a:extLst>
              <a:ext uri="{FF2B5EF4-FFF2-40B4-BE49-F238E27FC236}">
                <a16:creationId xmlns:a16="http://schemas.microsoft.com/office/drawing/2014/main" id="{05F419E4-AB35-4F1E-9120-DFC7FF81C96F}"/>
              </a:ext>
            </a:extLst>
          </p:cNvPr>
          <p:cNvGrpSpPr>
            <a:grpSpLocks/>
          </p:cNvGrpSpPr>
          <p:nvPr/>
        </p:nvGrpSpPr>
        <p:grpSpPr bwMode="auto">
          <a:xfrm>
            <a:off x="8609282" y="3994945"/>
            <a:ext cx="20637" cy="71437"/>
            <a:chOff x="4597" y="2809"/>
            <a:chExt cx="15" cy="53"/>
          </a:xfrm>
        </p:grpSpPr>
        <p:sp>
          <p:nvSpPr>
            <p:cNvPr id="294" name="Line 292">
              <a:extLst>
                <a:ext uri="{FF2B5EF4-FFF2-40B4-BE49-F238E27FC236}">
                  <a16:creationId xmlns:a16="http://schemas.microsoft.com/office/drawing/2014/main" id="{ACDBD5CA-EFA1-4128-8B0B-DBC40ABB4029}"/>
                </a:ext>
              </a:extLst>
            </p:cNvPr>
            <p:cNvSpPr>
              <a:spLocks noChangeShapeType="1"/>
            </p:cNvSpPr>
            <p:nvPr/>
          </p:nvSpPr>
          <p:spPr bwMode="auto">
            <a:xfrm flipV="1">
              <a:off x="4604" y="2809"/>
              <a:ext cx="0" cy="52"/>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5" name="Line 291">
              <a:extLst>
                <a:ext uri="{FF2B5EF4-FFF2-40B4-BE49-F238E27FC236}">
                  <a16:creationId xmlns:a16="http://schemas.microsoft.com/office/drawing/2014/main" id="{D2EC3848-9C48-4947-9DCC-2A35A2BFA03A}"/>
                </a:ext>
              </a:extLst>
            </p:cNvPr>
            <p:cNvSpPr>
              <a:spLocks noChangeShapeType="1"/>
            </p:cNvSpPr>
            <p:nvPr/>
          </p:nvSpPr>
          <p:spPr bwMode="auto">
            <a:xfrm>
              <a:off x="4597" y="2861"/>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6" name="Line 290">
              <a:extLst>
                <a:ext uri="{FF2B5EF4-FFF2-40B4-BE49-F238E27FC236}">
                  <a16:creationId xmlns:a16="http://schemas.microsoft.com/office/drawing/2014/main" id="{0091FE59-D878-4434-BD86-D114F5D7F542}"/>
                </a:ext>
              </a:extLst>
            </p:cNvPr>
            <p:cNvSpPr>
              <a:spLocks noChangeShapeType="1"/>
            </p:cNvSpPr>
            <p:nvPr/>
          </p:nvSpPr>
          <p:spPr bwMode="auto">
            <a:xfrm>
              <a:off x="4597" y="2809"/>
              <a:ext cx="1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297" name="Group 206">
            <a:extLst>
              <a:ext uri="{FF2B5EF4-FFF2-40B4-BE49-F238E27FC236}">
                <a16:creationId xmlns:a16="http://schemas.microsoft.com/office/drawing/2014/main" id="{EB21A027-A2D9-4C36-9F78-7378B01204EE}"/>
              </a:ext>
            </a:extLst>
          </p:cNvPr>
          <p:cNvGrpSpPr>
            <a:grpSpLocks/>
          </p:cNvGrpSpPr>
          <p:nvPr/>
        </p:nvGrpSpPr>
        <p:grpSpPr bwMode="auto">
          <a:xfrm>
            <a:off x="9453832" y="4069557"/>
            <a:ext cx="20637" cy="85725"/>
            <a:chOff x="5197" y="2866"/>
            <a:chExt cx="15" cy="63"/>
          </a:xfrm>
        </p:grpSpPr>
        <p:sp>
          <p:nvSpPr>
            <p:cNvPr id="298" name="Line 289">
              <a:extLst>
                <a:ext uri="{FF2B5EF4-FFF2-40B4-BE49-F238E27FC236}">
                  <a16:creationId xmlns:a16="http://schemas.microsoft.com/office/drawing/2014/main" id="{E3893322-085C-449A-B525-34E7AAB40CBB}"/>
                </a:ext>
              </a:extLst>
            </p:cNvPr>
            <p:cNvSpPr>
              <a:spLocks noChangeShapeType="1"/>
            </p:cNvSpPr>
            <p:nvPr/>
          </p:nvSpPr>
          <p:spPr bwMode="auto">
            <a:xfrm flipV="1">
              <a:off x="5205" y="2866"/>
              <a:ext cx="1" cy="62"/>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9" name="Line 288">
              <a:extLst>
                <a:ext uri="{FF2B5EF4-FFF2-40B4-BE49-F238E27FC236}">
                  <a16:creationId xmlns:a16="http://schemas.microsoft.com/office/drawing/2014/main" id="{5E31E78F-6E3A-4F8B-B3D7-E5F8D07BE102}"/>
                </a:ext>
              </a:extLst>
            </p:cNvPr>
            <p:cNvSpPr>
              <a:spLocks noChangeShapeType="1"/>
            </p:cNvSpPr>
            <p:nvPr/>
          </p:nvSpPr>
          <p:spPr bwMode="auto">
            <a:xfrm>
              <a:off x="5197" y="2928"/>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0" name="Line 287">
              <a:extLst>
                <a:ext uri="{FF2B5EF4-FFF2-40B4-BE49-F238E27FC236}">
                  <a16:creationId xmlns:a16="http://schemas.microsoft.com/office/drawing/2014/main" id="{9AFF7DA2-7B6B-410E-9C31-EDE49EEAD3FA}"/>
                </a:ext>
              </a:extLst>
            </p:cNvPr>
            <p:cNvSpPr>
              <a:spLocks noChangeShapeType="1"/>
            </p:cNvSpPr>
            <p:nvPr/>
          </p:nvSpPr>
          <p:spPr bwMode="auto">
            <a:xfrm>
              <a:off x="5197" y="2866"/>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301" name="Line 286">
            <a:extLst>
              <a:ext uri="{FF2B5EF4-FFF2-40B4-BE49-F238E27FC236}">
                <a16:creationId xmlns:a16="http://schemas.microsoft.com/office/drawing/2014/main" id="{E69DE81E-CEBD-43BF-91C3-C05FEFB036EC}"/>
              </a:ext>
            </a:extLst>
          </p:cNvPr>
          <p:cNvSpPr>
            <a:spLocks noChangeShapeType="1"/>
          </p:cNvSpPr>
          <p:nvPr/>
        </p:nvSpPr>
        <p:spPr bwMode="auto">
          <a:xfrm>
            <a:off x="7012257" y="3725070"/>
            <a:ext cx="1587"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nvGrpSpPr>
          <p:cNvPr id="302" name="Group 211">
            <a:extLst>
              <a:ext uri="{FF2B5EF4-FFF2-40B4-BE49-F238E27FC236}">
                <a16:creationId xmlns:a16="http://schemas.microsoft.com/office/drawing/2014/main" id="{BA05BB66-5B20-48C7-B129-55D0E482D8EF}"/>
              </a:ext>
            </a:extLst>
          </p:cNvPr>
          <p:cNvGrpSpPr>
            <a:grpSpLocks/>
          </p:cNvGrpSpPr>
          <p:nvPr/>
        </p:nvGrpSpPr>
        <p:grpSpPr bwMode="auto">
          <a:xfrm>
            <a:off x="7021782" y="3609182"/>
            <a:ext cx="20637" cy="49213"/>
            <a:chOff x="3468" y="2537"/>
            <a:chExt cx="15" cy="36"/>
          </a:xfrm>
        </p:grpSpPr>
        <p:sp>
          <p:nvSpPr>
            <p:cNvPr id="303" name="Line 283">
              <a:extLst>
                <a:ext uri="{FF2B5EF4-FFF2-40B4-BE49-F238E27FC236}">
                  <a16:creationId xmlns:a16="http://schemas.microsoft.com/office/drawing/2014/main" id="{40DEF8F3-9E65-4A32-A020-3FB897FAA572}"/>
                </a:ext>
              </a:extLst>
            </p:cNvPr>
            <p:cNvSpPr>
              <a:spLocks noChangeShapeType="1"/>
            </p:cNvSpPr>
            <p:nvPr/>
          </p:nvSpPr>
          <p:spPr bwMode="auto">
            <a:xfrm flipV="1">
              <a:off x="3476" y="2537"/>
              <a:ext cx="0" cy="35"/>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4" name="Line 282">
              <a:extLst>
                <a:ext uri="{FF2B5EF4-FFF2-40B4-BE49-F238E27FC236}">
                  <a16:creationId xmlns:a16="http://schemas.microsoft.com/office/drawing/2014/main" id="{2A08F156-1EA3-4194-B6A9-2B3A98082EA8}"/>
                </a:ext>
              </a:extLst>
            </p:cNvPr>
            <p:cNvSpPr>
              <a:spLocks noChangeShapeType="1"/>
            </p:cNvSpPr>
            <p:nvPr/>
          </p:nvSpPr>
          <p:spPr bwMode="auto">
            <a:xfrm>
              <a:off x="3468" y="2572"/>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5" name="Line 281">
              <a:extLst>
                <a:ext uri="{FF2B5EF4-FFF2-40B4-BE49-F238E27FC236}">
                  <a16:creationId xmlns:a16="http://schemas.microsoft.com/office/drawing/2014/main" id="{0E15CC6D-4D97-41D4-8A83-4FDE99D2EE4A}"/>
                </a:ext>
              </a:extLst>
            </p:cNvPr>
            <p:cNvSpPr>
              <a:spLocks noChangeShapeType="1"/>
            </p:cNvSpPr>
            <p:nvPr/>
          </p:nvSpPr>
          <p:spPr bwMode="auto">
            <a:xfrm>
              <a:off x="3468" y="2537"/>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06" name="Group 215">
            <a:extLst>
              <a:ext uri="{FF2B5EF4-FFF2-40B4-BE49-F238E27FC236}">
                <a16:creationId xmlns:a16="http://schemas.microsoft.com/office/drawing/2014/main" id="{48B96402-A1FB-45DC-BCD9-22CBF245D461}"/>
              </a:ext>
            </a:extLst>
          </p:cNvPr>
          <p:cNvGrpSpPr>
            <a:grpSpLocks/>
          </p:cNvGrpSpPr>
          <p:nvPr/>
        </p:nvGrpSpPr>
        <p:grpSpPr bwMode="auto">
          <a:xfrm>
            <a:off x="7145607" y="3515520"/>
            <a:ext cx="38100" cy="71437"/>
            <a:chOff x="3568" y="2468"/>
            <a:chExt cx="15" cy="39"/>
          </a:xfrm>
        </p:grpSpPr>
        <p:sp>
          <p:nvSpPr>
            <p:cNvPr id="307" name="Line 280">
              <a:extLst>
                <a:ext uri="{FF2B5EF4-FFF2-40B4-BE49-F238E27FC236}">
                  <a16:creationId xmlns:a16="http://schemas.microsoft.com/office/drawing/2014/main" id="{E51A95B9-F5AD-4666-AC3D-B5BC21A7854F}"/>
                </a:ext>
              </a:extLst>
            </p:cNvPr>
            <p:cNvSpPr>
              <a:spLocks noChangeShapeType="1"/>
            </p:cNvSpPr>
            <p:nvPr/>
          </p:nvSpPr>
          <p:spPr bwMode="auto">
            <a:xfrm flipV="1">
              <a:off x="3575" y="2468"/>
              <a:ext cx="0" cy="3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8" name="Line 279">
              <a:extLst>
                <a:ext uri="{FF2B5EF4-FFF2-40B4-BE49-F238E27FC236}">
                  <a16:creationId xmlns:a16="http://schemas.microsoft.com/office/drawing/2014/main" id="{D256A8BF-BFEB-403C-9A49-BE81384A734B}"/>
                </a:ext>
              </a:extLst>
            </p:cNvPr>
            <p:cNvSpPr>
              <a:spLocks noChangeShapeType="1"/>
            </p:cNvSpPr>
            <p:nvPr/>
          </p:nvSpPr>
          <p:spPr bwMode="auto">
            <a:xfrm>
              <a:off x="3568" y="2506"/>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9" name="Line 278">
              <a:extLst>
                <a:ext uri="{FF2B5EF4-FFF2-40B4-BE49-F238E27FC236}">
                  <a16:creationId xmlns:a16="http://schemas.microsoft.com/office/drawing/2014/main" id="{2003697F-50EA-4D6B-B193-3EABE5D06102}"/>
                </a:ext>
              </a:extLst>
            </p:cNvPr>
            <p:cNvSpPr>
              <a:spLocks noChangeShapeType="1"/>
            </p:cNvSpPr>
            <p:nvPr/>
          </p:nvSpPr>
          <p:spPr bwMode="auto">
            <a:xfrm>
              <a:off x="3568" y="2468"/>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10" name="Group 219">
            <a:extLst>
              <a:ext uri="{FF2B5EF4-FFF2-40B4-BE49-F238E27FC236}">
                <a16:creationId xmlns:a16="http://schemas.microsoft.com/office/drawing/2014/main" id="{94D77F17-1AC8-47DD-A4D8-985AB8D15516}"/>
              </a:ext>
            </a:extLst>
          </p:cNvPr>
          <p:cNvGrpSpPr>
            <a:grpSpLocks/>
          </p:cNvGrpSpPr>
          <p:nvPr/>
        </p:nvGrpSpPr>
        <p:grpSpPr bwMode="auto">
          <a:xfrm>
            <a:off x="7356744" y="3434557"/>
            <a:ext cx="38100" cy="74613"/>
            <a:chOff x="3718" y="2406"/>
            <a:chExt cx="15" cy="38"/>
          </a:xfrm>
        </p:grpSpPr>
        <p:sp>
          <p:nvSpPr>
            <p:cNvPr id="311" name="Line 277">
              <a:extLst>
                <a:ext uri="{FF2B5EF4-FFF2-40B4-BE49-F238E27FC236}">
                  <a16:creationId xmlns:a16="http://schemas.microsoft.com/office/drawing/2014/main" id="{599F8025-4104-4020-AB1F-426F8C8908E2}"/>
                </a:ext>
              </a:extLst>
            </p:cNvPr>
            <p:cNvSpPr>
              <a:spLocks noChangeShapeType="1"/>
            </p:cNvSpPr>
            <p:nvPr/>
          </p:nvSpPr>
          <p:spPr bwMode="auto">
            <a:xfrm flipV="1">
              <a:off x="3725" y="2406"/>
              <a:ext cx="0" cy="3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2" name="Line 276">
              <a:extLst>
                <a:ext uri="{FF2B5EF4-FFF2-40B4-BE49-F238E27FC236}">
                  <a16:creationId xmlns:a16="http://schemas.microsoft.com/office/drawing/2014/main" id="{4DF81787-652D-425D-8F9D-F9275EA105A0}"/>
                </a:ext>
              </a:extLst>
            </p:cNvPr>
            <p:cNvSpPr>
              <a:spLocks noChangeShapeType="1"/>
            </p:cNvSpPr>
            <p:nvPr/>
          </p:nvSpPr>
          <p:spPr bwMode="auto">
            <a:xfrm>
              <a:off x="3718" y="2444"/>
              <a:ext cx="1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3" name="Line 275">
              <a:extLst>
                <a:ext uri="{FF2B5EF4-FFF2-40B4-BE49-F238E27FC236}">
                  <a16:creationId xmlns:a16="http://schemas.microsoft.com/office/drawing/2014/main" id="{8B4D3544-75DA-4C35-AF88-9C66113ADC48}"/>
                </a:ext>
              </a:extLst>
            </p:cNvPr>
            <p:cNvSpPr>
              <a:spLocks noChangeShapeType="1"/>
            </p:cNvSpPr>
            <p:nvPr/>
          </p:nvSpPr>
          <p:spPr bwMode="auto">
            <a:xfrm>
              <a:off x="3718" y="2406"/>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14" name="Group 223">
            <a:extLst>
              <a:ext uri="{FF2B5EF4-FFF2-40B4-BE49-F238E27FC236}">
                <a16:creationId xmlns:a16="http://schemas.microsoft.com/office/drawing/2014/main" id="{A37198D6-66C7-4FC1-8C86-4268565B65CD}"/>
              </a:ext>
            </a:extLst>
          </p:cNvPr>
          <p:cNvGrpSpPr>
            <a:grpSpLocks/>
          </p:cNvGrpSpPr>
          <p:nvPr/>
        </p:nvGrpSpPr>
        <p:grpSpPr bwMode="auto">
          <a:xfrm>
            <a:off x="7777432" y="3358357"/>
            <a:ext cx="38100" cy="77788"/>
            <a:chOff x="4018" y="2348"/>
            <a:chExt cx="15" cy="45"/>
          </a:xfrm>
        </p:grpSpPr>
        <p:sp>
          <p:nvSpPr>
            <p:cNvPr id="315" name="Line 274">
              <a:extLst>
                <a:ext uri="{FF2B5EF4-FFF2-40B4-BE49-F238E27FC236}">
                  <a16:creationId xmlns:a16="http://schemas.microsoft.com/office/drawing/2014/main" id="{68A49AE6-2DE3-4E3E-8119-9C2DC1EFB6A7}"/>
                </a:ext>
              </a:extLst>
            </p:cNvPr>
            <p:cNvSpPr>
              <a:spLocks noChangeShapeType="1"/>
            </p:cNvSpPr>
            <p:nvPr/>
          </p:nvSpPr>
          <p:spPr bwMode="auto">
            <a:xfrm flipV="1">
              <a:off x="4026" y="2348"/>
              <a:ext cx="1" cy="44"/>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6" name="Line 273">
              <a:extLst>
                <a:ext uri="{FF2B5EF4-FFF2-40B4-BE49-F238E27FC236}">
                  <a16:creationId xmlns:a16="http://schemas.microsoft.com/office/drawing/2014/main" id="{F5E03EB6-DEAF-4CC9-AE5D-56311B8EC184}"/>
                </a:ext>
              </a:extLst>
            </p:cNvPr>
            <p:cNvSpPr>
              <a:spLocks noChangeShapeType="1"/>
            </p:cNvSpPr>
            <p:nvPr/>
          </p:nvSpPr>
          <p:spPr bwMode="auto">
            <a:xfrm>
              <a:off x="4018" y="2392"/>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 name="Line 272">
              <a:extLst>
                <a:ext uri="{FF2B5EF4-FFF2-40B4-BE49-F238E27FC236}">
                  <a16:creationId xmlns:a16="http://schemas.microsoft.com/office/drawing/2014/main" id="{A4664CB7-C322-4F17-B58C-AC7F0D066E91}"/>
                </a:ext>
              </a:extLst>
            </p:cNvPr>
            <p:cNvSpPr>
              <a:spLocks noChangeShapeType="1"/>
            </p:cNvSpPr>
            <p:nvPr/>
          </p:nvSpPr>
          <p:spPr bwMode="auto">
            <a:xfrm>
              <a:off x="4018" y="2348"/>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18" name="Group 227">
            <a:extLst>
              <a:ext uri="{FF2B5EF4-FFF2-40B4-BE49-F238E27FC236}">
                <a16:creationId xmlns:a16="http://schemas.microsoft.com/office/drawing/2014/main" id="{2C1C0617-6905-4B9F-AF8B-EBDAB8D6A058}"/>
              </a:ext>
            </a:extLst>
          </p:cNvPr>
          <p:cNvGrpSpPr>
            <a:grpSpLocks/>
          </p:cNvGrpSpPr>
          <p:nvPr/>
        </p:nvGrpSpPr>
        <p:grpSpPr bwMode="auto">
          <a:xfrm>
            <a:off x="8647382" y="3245645"/>
            <a:ext cx="20637" cy="73025"/>
            <a:chOff x="4619" y="2264"/>
            <a:chExt cx="14" cy="54"/>
          </a:xfrm>
        </p:grpSpPr>
        <p:sp>
          <p:nvSpPr>
            <p:cNvPr id="319" name="Line 271">
              <a:extLst>
                <a:ext uri="{FF2B5EF4-FFF2-40B4-BE49-F238E27FC236}">
                  <a16:creationId xmlns:a16="http://schemas.microsoft.com/office/drawing/2014/main" id="{4C706381-D761-4DF7-88FD-D7ED2886B7AC}"/>
                </a:ext>
              </a:extLst>
            </p:cNvPr>
            <p:cNvSpPr>
              <a:spLocks noChangeShapeType="1"/>
            </p:cNvSpPr>
            <p:nvPr/>
          </p:nvSpPr>
          <p:spPr bwMode="auto">
            <a:xfrm flipV="1">
              <a:off x="4626" y="2264"/>
              <a:ext cx="1" cy="53"/>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20" name="Line 270">
              <a:extLst>
                <a:ext uri="{FF2B5EF4-FFF2-40B4-BE49-F238E27FC236}">
                  <a16:creationId xmlns:a16="http://schemas.microsoft.com/office/drawing/2014/main" id="{8F08B7E1-6D99-4ECE-97AE-3580A5D9191E}"/>
                </a:ext>
              </a:extLst>
            </p:cNvPr>
            <p:cNvSpPr>
              <a:spLocks noChangeShapeType="1"/>
            </p:cNvSpPr>
            <p:nvPr/>
          </p:nvSpPr>
          <p:spPr bwMode="auto">
            <a:xfrm>
              <a:off x="4619" y="2317"/>
              <a:ext cx="14"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21" name="Line 269">
              <a:extLst>
                <a:ext uri="{FF2B5EF4-FFF2-40B4-BE49-F238E27FC236}">
                  <a16:creationId xmlns:a16="http://schemas.microsoft.com/office/drawing/2014/main" id="{64BC1629-2A39-4DAB-A0A1-9EBCA95332F5}"/>
                </a:ext>
              </a:extLst>
            </p:cNvPr>
            <p:cNvSpPr>
              <a:spLocks noChangeShapeType="1"/>
            </p:cNvSpPr>
            <p:nvPr/>
          </p:nvSpPr>
          <p:spPr bwMode="auto">
            <a:xfrm>
              <a:off x="4619" y="2264"/>
              <a:ext cx="14"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322" name="Line 148">
            <a:extLst>
              <a:ext uri="{FF2B5EF4-FFF2-40B4-BE49-F238E27FC236}">
                <a16:creationId xmlns:a16="http://schemas.microsoft.com/office/drawing/2014/main" id="{75E2E2A1-BC0C-4F2A-BFD6-343A730D39BB}"/>
              </a:ext>
            </a:extLst>
          </p:cNvPr>
          <p:cNvSpPr>
            <a:spLocks noChangeShapeType="1"/>
          </p:cNvSpPr>
          <p:nvPr/>
        </p:nvSpPr>
        <p:spPr bwMode="auto">
          <a:xfrm>
            <a:off x="6978919" y="3712370"/>
            <a:ext cx="9525" cy="9525"/>
          </a:xfrm>
          <a:prstGeom prst="line">
            <a:avLst/>
          </a:prstGeom>
          <a:noFill/>
          <a:ln w="825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23" name="Line 54">
            <a:extLst>
              <a:ext uri="{FF2B5EF4-FFF2-40B4-BE49-F238E27FC236}">
                <a16:creationId xmlns:a16="http://schemas.microsoft.com/office/drawing/2014/main" id="{2C2E9DC9-BC4A-43D6-9F11-5788310E0FB8}"/>
              </a:ext>
            </a:extLst>
          </p:cNvPr>
          <p:cNvSpPr>
            <a:spLocks noChangeShapeType="1"/>
          </p:cNvSpPr>
          <p:nvPr/>
        </p:nvSpPr>
        <p:spPr bwMode="auto">
          <a:xfrm flipV="1">
            <a:off x="7005907" y="3645695"/>
            <a:ext cx="26987" cy="66675"/>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324" name="Line 53">
            <a:extLst>
              <a:ext uri="{FF2B5EF4-FFF2-40B4-BE49-F238E27FC236}">
                <a16:creationId xmlns:a16="http://schemas.microsoft.com/office/drawing/2014/main" id="{F1A61193-90B2-4A66-82DF-480C0F2B8AFC}"/>
              </a:ext>
            </a:extLst>
          </p:cNvPr>
          <p:cNvSpPr>
            <a:spLocks noChangeShapeType="1"/>
          </p:cNvSpPr>
          <p:nvPr/>
        </p:nvSpPr>
        <p:spPr bwMode="auto">
          <a:xfrm flipV="1">
            <a:off x="7032894" y="3552032"/>
            <a:ext cx="139700" cy="93663"/>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25" name="Line 52">
            <a:extLst>
              <a:ext uri="{FF2B5EF4-FFF2-40B4-BE49-F238E27FC236}">
                <a16:creationId xmlns:a16="http://schemas.microsoft.com/office/drawing/2014/main" id="{A2D63B91-A543-4F4D-B916-FC19393B6577}"/>
              </a:ext>
            </a:extLst>
          </p:cNvPr>
          <p:cNvSpPr>
            <a:spLocks noChangeShapeType="1"/>
          </p:cNvSpPr>
          <p:nvPr/>
        </p:nvSpPr>
        <p:spPr bwMode="auto">
          <a:xfrm flipV="1">
            <a:off x="7172594" y="3469482"/>
            <a:ext cx="211138" cy="82550"/>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26" name="Line 51">
            <a:extLst>
              <a:ext uri="{FF2B5EF4-FFF2-40B4-BE49-F238E27FC236}">
                <a16:creationId xmlns:a16="http://schemas.microsoft.com/office/drawing/2014/main" id="{CF8934A8-4D72-4CE5-9EAA-6693F720280A}"/>
              </a:ext>
            </a:extLst>
          </p:cNvPr>
          <p:cNvSpPr>
            <a:spLocks noChangeShapeType="1"/>
          </p:cNvSpPr>
          <p:nvPr/>
        </p:nvSpPr>
        <p:spPr bwMode="auto">
          <a:xfrm flipV="1">
            <a:off x="7383732" y="3393282"/>
            <a:ext cx="422275" cy="76200"/>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27" name="Line 50">
            <a:extLst>
              <a:ext uri="{FF2B5EF4-FFF2-40B4-BE49-F238E27FC236}">
                <a16:creationId xmlns:a16="http://schemas.microsoft.com/office/drawing/2014/main" id="{DD8862F3-2AD4-4D23-8EB9-71ED5A14568B}"/>
              </a:ext>
            </a:extLst>
          </p:cNvPr>
          <p:cNvSpPr>
            <a:spLocks noChangeShapeType="1"/>
          </p:cNvSpPr>
          <p:nvPr/>
        </p:nvSpPr>
        <p:spPr bwMode="auto">
          <a:xfrm flipV="1">
            <a:off x="7806007" y="3285332"/>
            <a:ext cx="844550" cy="107950"/>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28" name="Line 49">
            <a:extLst>
              <a:ext uri="{FF2B5EF4-FFF2-40B4-BE49-F238E27FC236}">
                <a16:creationId xmlns:a16="http://schemas.microsoft.com/office/drawing/2014/main" id="{E09F3EA7-1545-4B39-854B-D56CA8300928}"/>
              </a:ext>
            </a:extLst>
          </p:cNvPr>
          <p:cNvSpPr>
            <a:spLocks noChangeShapeType="1"/>
          </p:cNvSpPr>
          <p:nvPr/>
        </p:nvSpPr>
        <p:spPr bwMode="auto">
          <a:xfrm flipV="1">
            <a:off x="8650557" y="3218657"/>
            <a:ext cx="842962" cy="66675"/>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29" name="Rectangle 15">
            <a:extLst>
              <a:ext uri="{FF2B5EF4-FFF2-40B4-BE49-F238E27FC236}">
                <a16:creationId xmlns:a16="http://schemas.microsoft.com/office/drawing/2014/main" id="{BB725B04-01C6-4911-A1BF-8B197362C50E}"/>
              </a:ext>
            </a:extLst>
          </p:cNvPr>
          <p:cNvSpPr>
            <a:spLocks noChangeArrowheads="1"/>
          </p:cNvSpPr>
          <p:nvPr/>
        </p:nvSpPr>
        <p:spPr bwMode="auto">
          <a:xfrm>
            <a:off x="7001144" y="3436145"/>
            <a:ext cx="46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30" name="Rectangle 14">
            <a:extLst>
              <a:ext uri="{FF2B5EF4-FFF2-40B4-BE49-F238E27FC236}">
                <a16:creationId xmlns:a16="http://schemas.microsoft.com/office/drawing/2014/main" id="{64DB5FEA-060C-4BCC-850C-437687F51E77}"/>
              </a:ext>
            </a:extLst>
          </p:cNvPr>
          <p:cNvSpPr>
            <a:spLocks noChangeArrowheads="1"/>
          </p:cNvSpPr>
          <p:nvPr/>
        </p:nvSpPr>
        <p:spPr bwMode="auto">
          <a:xfrm>
            <a:off x="7129732" y="3331370"/>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31" name="Rectangle 13">
            <a:extLst>
              <a:ext uri="{FF2B5EF4-FFF2-40B4-BE49-F238E27FC236}">
                <a16:creationId xmlns:a16="http://schemas.microsoft.com/office/drawing/2014/main" id="{F710E615-8CD8-4759-8A13-F81C2315F9FF}"/>
              </a:ext>
            </a:extLst>
          </p:cNvPr>
          <p:cNvSpPr>
            <a:spLocks noChangeArrowheads="1"/>
          </p:cNvSpPr>
          <p:nvPr/>
        </p:nvSpPr>
        <p:spPr bwMode="auto">
          <a:xfrm>
            <a:off x="7340869" y="3258345"/>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dirty="0">
                <a:solidFill>
                  <a:srgbClr val="000000"/>
                </a:solidFill>
                <a:latin typeface="Arial" panose="020B0604020202020204" pitchFamily="34" charset="0"/>
                <a:cs typeface="Times New Roman" panose="02020603050405020304" pitchFamily="18" charset="0"/>
              </a:rPr>
              <a:t>*</a:t>
            </a:r>
          </a:p>
        </p:txBody>
      </p:sp>
      <p:sp>
        <p:nvSpPr>
          <p:cNvPr id="332" name="Rectangle 12">
            <a:extLst>
              <a:ext uri="{FF2B5EF4-FFF2-40B4-BE49-F238E27FC236}">
                <a16:creationId xmlns:a16="http://schemas.microsoft.com/office/drawing/2014/main" id="{FABDADAE-A9D1-4AA2-9769-1B0FDCD77BF2}"/>
              </a:ext>
            </a:extLst>
          </p:cNvPr>
          <p:cNvSpPr>
            <a:spLocks noChangeArrowheads="1"/>
          </p:cNvSpPr>
          <p:nvPr/>
        </p:nvSpPr>
        <p:spPr bwMode="auto">
          <a:xfrm>
            <a:off x="7761557" y="3190082"/>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33" name="Rectangle 11">
            <a:extLst>
              <a:ext uri="{FF2B5EF4-FFF2-40B4-BE49-F238E27FC236}">
                <a16:creationId xmlns:a16="http://schemas.microsoft.com/office/drawing/2014/main" id="{52A9B80C-59E3-4E4E-B806-807A18D8D767}"/>
              </a:ext>
            </a:extLst>
          </p:cNvPr>
          <p:cNvSpPr>
            <a:spLocks noChangeArrowheads="1"/>
          </p:cNvSpPr>
          <p:nvPr/>
        </p:nvSpPr>
        <p:spPr bwMode="auto">
          <a:xfrm>
            <a:off x="8623569" y="3059907"/>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34" name="Rectangle 9">
            <a:extLst>
              <a:ext uri="{FF2B5EF4-FFF2-40B4-BE49-F238E27FC236}">
                <a16:creationId xmlns:a16="http://schemas.microsoft.com/office/drawing/2014/main" id="{FEA6A45B-5860-4C2B-AD15-F5D86338ABE7}"/>
              </a:ext>
            </a:extLst>
          </p:cNvPr>
          <p:cNvSpPr>
            <a:spLocks noChangeArrowheads="1"/>
          </p:cNvSpPr>
          <p:nvPr/>
        </p:nvSpPr>
        <p:spPr bwMode="auto">
          <a:xfrm>
            <a:off x="8331469" y="2742407"/>
            <a:ext cx="636588" cy="2159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72000" tIns="0" rIns="0" b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US" altLang="de-DE" sz="1400" b="1" dirty="0">
                <a:solidFill>
                  <a:srgbClr val="000000"/>
                </a:solidFill>
                <a:latin typeface="Arial" panose="020B0604020202020204" pitchFamily="34" charset="0"/>
              </a:rPr>
              <a:t>+ 4,8%</a:t>
            </a:r>
          </a:p>
        </p:txBody>
      </p:sp>
      <p:cxnSp>
        <p:nvCxnSpPr>
          <p:cNvPr id="335" name="Straight Connector 1223">
            <a:extLst>
              <a:ext uri="{FF2B5EF4-FFF2-40B4-BE49-F238E27FC236}">
                <a16:creationId xmlns:a16="http://schemas.microsoft.com/office/drawing/2014/main" id="{0ED385F3-7BDE-47FD-AC63-1A9DD4F0B2AC}"/>
              </a:ext>
            </a:extLst>
          </p:cNvPr>
          <p:cNvCxnSpPr>
            <a:cxnSpLocks noChangeShapeType="1"/>
          </p:cNvCxnSpPr>
          <p:nvPr/>
        </p:nvCxnSpPr>
        <p:spPr bwMode="auto">
          <a:xfrm>
            <a:off x="2462482" y="3688557"/>
            <a:ext cx="2590800" cy="1588"/>
          </a:xfrm>
          <a:prstGeom prst="line">
            <a:avLst/>
          </a:prstGeom>
          <a:noFill/>
          <a:ln w="19050" algn="ctr">
            <a:solidFill>
              <a:schemeClr val="accent5"/>
            </a:solidFill>
            <a:prstDash val="sysDash"/>
            <a:round/>
            <a:headEnd/>
            <a:tailEnd/>
          </a:ln>
        </p:spPr>
      </p:cxnSp>
      <p:sp>
        <p:nvSpPr>
          <p:cNvPr id="336" name="Rectangle 875">
            <a:extLst>
              <a:ext uri="{FF2B5EF4-FFF2-40B4-BE49-F238E27FC236}">
                <a16:creationId xmlns:a16="http://schemas.microsoft.com/office/drawing/2014/main" id="{AF497AA2-2BC2-4227-A778-C6C8FB116C58}"/>
              </a:ext>
            </a:extLst>
          </p:cNvPr>
          <p:cNvSpPr>
            <a:spLocks noChangeArrowheads="1"/>
          </p:cNvSpPr>
          <p:nvPr/>
        </p:nvSpPr>
        <p:spPr bwMode="auto">
          <a:xfrm>
            <a:off x="3489594" y="4980782"/>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Monate</a:t>
            </a:r>
          </a:p>
        </p:txBody>
      </p:sp>
      <p:sp>
        <p:nvSpPr>
          <p:cNvPr id="337" name="Line 606">
            <a:extLst>
              <a:ext uri="{FF2B5EF4-FFF2-40B4-BE49-F238E27FC236}">
                <a16:creationId xmlns:a16="http://schemas.microsoft.com/office/drawing/2014/main" id="{D15915E9-3697-43FC-B4F8-5812ED52E5A6}"/>
              </a:ext>
            </a:extLst>
          </p:cNvPr>
          <p:cNvSpPr>
            <a:spLocks noChangeShapeType="1"/>
          </p:cNvSpPr>
          <p:nvPr/>
        </p:nvSpPr>
        <p:spPr bwMode="auto">
          <a:xfrm>
            <a:off x="2548207" y="3712370"/>
            <a:ext cx="1587" cy="1587"/>
          </a:xfrm>
          <a:prstGeom prst="line">
            <a:avLst/>
          </a:prstGeom>
          <a:noFill/>
          <a:ln w="825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 name="Line 605">
            <a:extLst>
              <a:ext uri="{FF2B5EF4-FFF2-40B4-BE49-F238E27FC236}">
                <a16:creationId xmlns:a16="http://schemas.microsoft.com/office/drawing/2014/main" id="{5AE4E381-8308-439D-88C7-A307F0BD03A0}"/>
              </a:ext>
            </a:extLst>
          </p:cNvPr>
          <p:cNvSpPr>
            <a:spLocks noChangeShapeType="1"/>
          </p:cNvSpPr>
          <p:nvPr/>
        </p:nvSpPr>
        <p:spPr bwMode="auto">
          <a:xfrm>
            <a:off x="2538682" y="3712370"/>
            <a:ext cx="22225" cy="1587"/>
          </a:xfrm>
          <a:prstGeom prst="line">
            <a:avLst/>
          </a:prstGeom>
          <a:noFill/>
          <a:ln w="825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9" name="Line 604">
            <a:extLst>
              <a:ext uri="{FF2B5EF4-FFF2-40B4-BE49-F238E27FC236}">
                <a16:creationId xmlns:a16="http://schemas.microsoft.com/office/drawing/2014/main" id="{EAA7A52B-89E2-4266-B53D-119D0F975D80}"/>
              </a:ext>
            </a:extLst>
          </p:cNvPr>
          <p:cNvSpPr>
            <a:spLocks noChangeShapeType="1"/>
          </p:cNvSpPr>
          <p:nvPr/>
        </p:nvSpPr>
        <p:spPr bwMode="auto">
          <a:xfrm>
            <a:off x="2538682" y="3712370"/>
            <a:ext cx="22225" cy="1587"/>
          </a:xfrm>
          <a:prstGeom prst="line">
            <a:avLst/>
          </a:prstGeom>
          <a:noFill/>
          <a:ln w="825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0" name="Line 603">
            <a:extLst>
              <a:ext uri="{FF2B5EF4-FFF2-40B4-BE49-F238E27FC236}">
                <a16:creationId xmlns:a16="http://schemas.microsoft.com/office/drawing/2014/main" id="{A47B2923-6236-435D-8945-A2D064F847B6}"/>
              </a:ext>
            </a:extLst>
          </p:cNvPr>
          <p:cNvSpPr>
            <a:spLocks noChangeShapeType="1"/>
          </p:cNvSpPr>
          <p:nvPr/>
        </p:nvSpPr>
        <p:spPr bwMode="auto">
          <a:xfrm flipV="1">
            <a:off x="2575194" y="3709195"/>
            <a:ext cx="0" cy="66675"/>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1" name="Line 602">
            <a:extLst>
              <a:ext uri="{FF2B5EF4-FFF2-40B4-BE49-F238E27FC236}">
                <a16:creationId xmlns:a16="http://schemas.microsoft.com/office/drawing/2014/main" id="{B413FF6D-79D5-4CC3-A0DA-2993F23D674C}"/>
              </a:ext>
            </a:extLst>
          </p:cNvPr>
          <p:cNvSpPr>
            <a:spLocks noChangeShapeType="1"/>
          </p:cNvSpPr>
          <p:nvPr/>
        </p:nvSpPr>
        <p:spPr bwMode="auto">
          <a:xfrm>
            <a:off x="2562494" y="3775870"/>
            <a:ext cx="22225"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2" name="Line 600">
            <a:extLst>
              <a:ext uri="{FF2B5EF4-FFF2-40B4-BE49-F238E27FC236}">
                <a16:creationId xmlns:a16="http://schemas.microsoft.com/office/drawing/2014/main" id="{2AF14241-11D7-4D7B-A7C5-F90BA9921430}"/>
              </a:ext>
            </a:extLst>
          </p:cNvPr>
          <p:cNvSpPr>
            <a:spLocks noChangeShapeType="1"/>
          </p:cNvSpPr>
          <p:nvPr/>
        </p:nvSpPr>
        <p:spPr bwMode="auto">
          <a:xfrm flipV="1">
            <a:off x="2711719" y="3726657"/>
            <a:ext cx="1588" cy="7143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3" name="Line 599">
            <a:extLst>
              <a:ext uri="{FF2B5EF4-FFF2-40B4-BE49-F238E27FC236}">
                <a16:creationId xmlns:a16="http://schemas.microsoft.com/office/drawing/2014/main" id="{9E6D6073-89CC-482D-B87F-DE2E09CD887A}"/>
              </a:ext>
            </a:extLst>
          </p:cNvPr>
          <p:cNvSpPr>
            <a:spLocks noChangeShapeType="1"/>
          </p:cNvSpPr>
          <p:nvPr/>
        </p:nvSpPr>
        <p:spPr bwMode="auto">
          <a:xfrm>
            <a:off x="2703782" y="3798095"/>
            <a:ext cx="20637"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4" name="Line 597">
            <a:extLst>
              <a:ext uri="{FF2B5EF4-FFF2-40B4-BE49-F238E27FC236}">
                <a16:creationId xmlns:a16="http://schemas.microsoft.com/office/drawing/2014/main" id="{3EB8FBEC-EF08-4CB6-8B6E-BEC5944FEFD4}"/>
              </a:ext>
            </a:extLst>
          </p:cNvPr>
          <p:cNvSpPr>
            <a:spLocks noChangeShapeType="1"/>
          </p:cNvSpPr>
          <p:nvPr/>
        </p:nvSpPr>
        <p:spPr bwMode="auto">
          <a:xfrm flipV="1">
            <a:off x="2922857" y="3715545"/>
            <a:ext cx="1587" cy="73025"/>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5" name="Line 596">
            <a:extLst>
              <a:ext uri="{FF2B5EF4-FFF2-40B4-BE49-F238E27FC236}">
                <a16:creationId xmlns:a16="http://schemas.microsoft.com/office/drawing/2014/main" id="{9AD1F9F0-2695-4B51-9E2B-54D1DBE00D5A}"/>
              </a:ext>
            </a:extLst>
          </p:cNvPr>
          <p:cNvSpPr>
            <a:spLocks noChangeShapeType="1"/>
          </p:cNvSpPr>
          <p:nvPr/>
        </p:nvSpPr>
        <p:spPr bwMode="auto">
          <a:xfrm>
            <a:off x="2914919" y="3788570"/>
            <a:ext cx="20638"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6" name="Line 594">
            <a:extLst>
              <a:ext uri="{FF2B5EF4-FFF2-40B4-BE49-F238E27FC236}">
                <a16:creationId xmlns:a16="http://schemas.microsoft.com/office/drawing/2014/main" id="{CA6D9D19-946D-4637-BECD-A91C24098CDF}"/>
              </a:ext>
            </a:extLst>
          </p:cNvPr>
          <p:cNvSpPr>
            <a:spLocks noChangeShapeType="1"/>
          </p:cNvSpPr>
          <p:nvPr/>
        </p:nvSpPr>
        <p:spPr bwMode="auto">
          <a:xfrm flipV="1">
            <a:off x="3349894" y="3769520"/>
            <a:ext cx="0" cy="8890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7" name="Line 592">
            <a:extLst>
              <a:ext uri="{FF2B5EF4-FFF2-40B4-BE49-F238E27FC236}">
                <a16:creationId xmlns:a16="http://schemas.microsoft.com/office/drawing/2014/main" id="{882CB84F-DD24-4983-81B3-D5D637BE5768}"/>
              </a:ext>
            </a:extLst>
          </p:cNvPr>
          <p:cNvSpPr>
            <a:spLocks noChangeShapeType="1"/>
          </p:cNvSpPr>
          <p:nvPr/>
        </p:nvSpPr>
        <p:spPr bwMode="auto">
          <a:xfrm>
            <a:off x="3337194" y="3858420"/>
            <a:ext cx="20638"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8" name="Line 591">
            <a:extLst>
              <a:ext uri="{FF2B5EF4-FFF2-40B4-BE49-F238E27FC236}">
                <a16:creationId xmlns:a16="http://schemas.microsoft.com/office/drawing/2014/main" id="{947A9FFD-2371-4071-8D95-96E8DC4C6BA7}"/>
              </a:ext>
            </a:extLst>
          </p:cNvPr>
          <p:cNvSpPr>
            <a:spLocks noChangeShapeType="1"/>
          </p:cNvSpPr>
          <p:nvPr/>
        </p:nvSpPr>
        <p:spPr bwMode="auto">
          <a:xfrm>
            <a:off x="3337194" y="3769520"/>
            <a:ext cx="20638"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49" name="Line 590">
            <a:extLst>
              <a:ext uri="{FF2B5EF4-FFF2-40B4-BE49-F238E27FC236}">
                <a16:creationId xmlns:a16="http://schemas.microsoft.com/office/drawing/2014/main" id="{746AD462-3992-492E-B5E2-FF1F12A33DCA}"/>
              </a:ext>
            </a:extLst>
          </p:cNvPr>
          <p:cNvSpPr>
            <a:spLocks noChangeShapeType="1"/>
          </p:cNvSpPr>
          <p:nvPr/>
        </p:nvSpPr>
        <p:spPr bwMode="auto">
          <a:xfrm flipV="1">
            <a:off x="4191269" y="3821907"/>
            <a:ext cx="0" cy="106363"/>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0" name="Line 589">
            <a:extLst>
              <a:ext uri="{FF2B5EF4-FFF2-40B4-BE49-F238E27FC236}">
                <a16:creationId xmlns:a16="http://schemas.microsoft.com/office/drawing/2014/main" id="{B4853318-5BA3-41A0-9383-D0D5F82D724F}"/>
              </a:ext>
            </a:extLst>
          </p:cNvPr>
          <p:cNvSpPr>
            <a:spLocks noChangeShapeType="1"/>
          </p:cNvSpPr>
          <p:nvPr/>
        </p:nvSpPr>
        <p:spPr bwMode="auto">
          <a:xfrm>
            <a:off x="4181744" y="3928270"/>
            <a:ext cx="20638"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1" name="Line 588">
            <a:extLst>
              <a:ext uri="{FF2B5EF4-FFF2-40B4-BE49-F238E27FC236}">
                <a16:creationId xmlns:a16="http://schemas.microsoft.com/office/drawing/2014/main" id="{4D19CBF5-3DA4-4585-8748-432562861764}"/>
              </a:ext>
            </a:extLst>
          </p:cNvPr>
          <p:cNvSpPr>
            <a:spLocks noChangeShapeType="1"/>
          </p:cNvSpPr>
          <p:nvPr/>
        </p:nvSpPr>
        <p:spPr bwMode="auto">
          <a:xfrm>
            <a:off x="4181744" y="3821907"/>
            <a:ext cx="20638"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2" name="Line 587">
            <a:extLst>
              <a:ext uri="{FF2B5EF4-FFF2-40B4-BE49-F238E27FC236}">
                <a16:creationId xmlns:a16="http://schemas.microsoft.com/office/drawing/2014/main" id="{E30D17CE-1715-479D-B3EE-AD387E586ADC}"/>
              </a:ext>
            </a:extLst>
          </p:cNvPr>
          <p:cNvSpPr>
            <a:spLocks noChangeShapeType="1"/>
          </p:cNvSpPr>
          <p:nvPr/>
        </p:nvSpPr>
        <p:spPr bwMode="auto">
          <a:xfrm flipV="1">
            <a:off x="5037407" y="3833020"/>
            <a:ext cx="1587" cy="119062"/>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3" name="Line 586">
            <a:extLst>
              <a:ext uri="{FF2B5EF4-FFF2-40B4-BE49-F238E27FC236}">
                <a16:creationId xmlns:a16="http://schemas.microsoft.com/office/drawing/2014/main" id="{15510C99-E900-4185-8A1C-7A86291E86F3}"/>
              </a:ext>
            </a:extLst>
          </p:cNvPr>
          <p:cNvSpPr>
            <a:spLocks noChangeShapeType="1"/>
          </p:cNvSpPr>
          <p:nvPr/>
        </p:nvSpPr>
        <p:spPr bwMode="auto">
          <a:xfrm>
            <a:off x="5026294" y="3952082"/>
            <a:ext cx="20638"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4" name="Line 585">
            <a:extLst>
              <a:ext uri="{FF2B5EF4-FFF2-40B4-BE49-F238E27FC236}">
                <a16:creationId xmlns:a16="http://schemas.microsoft.com/office/drawing/2014/main" id="{300B237B-742C-4059-9034-8E24C66AC64B}"/>
              </a:ext>
            </a:extLst>
          </p:cNvPr>
          <p:cNvSpPr>
            <a:spLocks noChangeShapeType="1"/>
          </p:cNvSpPr>
          <p:nvPr/>
        </p:nvSpPr>
        <p:spPr bwMode="auto">
          <a:xfrm>
            <a:off x="5026294" y="3833020"/>
            <a:ext cx="20638" cy="1587"/>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nvGrpSpPr>
          <p:cNvPr id="355" name="Group 287">
            <a:extLst>
              <a:ext uri="{FF2B5EF4-FFF2-40B4-BE49-F238E27FC236}">
                <a16:creationId xmlns:a16="http://schemas.microsoft.com/office/drawing/2014/main" id="{21E24C89-6365-40CE-B68D-3A67699839C4}"/>
              </a:ext>
            </a:extLst>
          </p:cNvPr>
          <p:cNvGrpSpPr>
            <a:grpSpLocks/>
          </p:cNvGrpSpPr>
          <p:nvPr/>
        </p:nvGrpSpPr>
        <p:grpSpPr bwMode="auto">
          <a:xfrm>
            <a:off x="2949844" y="3137695"/>
            <a:ext cx="22225" cy="77787"/>
            <a:chOff x="1119" y="2303"/>
            <a:chExt cx="15" cy="57"/>
          </a:xfrm>
        </p:grpSpPr>
        <p:sp>
          <p:nvSpPr>
            <p:cNvPr id="356" name="Line 575">
              <a:extLst>
                <a:ext uri="{FF2B5EF4-FFF2-40B4-BE49-F238E27FC236}">
                  <a16:creationId xmlns:a16="http://schemas.microsoft.com/office/drawing/2014/main" id="{BAACCCBC-10D9-4F76-B08D-5D6A1BE774DA}"/>
                </a:ext>
              </a:extLst>
            </p:cNvPr>
            <p:cNvSpPr>
              <a:spLocks noChangeShapeType="1"/>
            </p:cNvSpPr>
            <p:nvPr/>
          </p:nvSpPr>
          <p:spPr bwMode="auto">
            <a:xfrm flipV="1">
              <a:off x="1126" y="2303"/>
              <a:ext cx="1" cy="56"/>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7" name="Line 574">
              <a:extLst>
                <a:ext uri="{FF2B5EF4-FFF2-40B4-BE49-F238E27FC236}">
                  <a16:creationId xmlns:a16="http://schemas.microsoft.com/office/drawing/2014/main" id="{FD0CCB44-9981-4D34-991A-2D3C1A24CE01}"/>
                </a:ext>
              </a:extLst>
            </p:cNvPr>
            <p:cNvSpPr>
              <a:spLocks noChangeShapeType="1"/>
            </p:cNvSpPr>
            <p:nvPr/>
          </p:nvSpPr>
          <p:spPr bwMode="auto">
            <a:xfrm>
              <a:off x="1119" y="2359"/>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58" name="Line 573">
              <a:extLst>
                <a:ext uri="{FF2B5EF4-FFF2-40B4-BE49-F238E27FC236}">
                  <a16:creationId xmlns:a16="http://schemas.microsoft.com/office/drawing/2014/main" id="{027BF1D5-DE72-4E3F-9F61-BDBE1EF62040}"/>
                </a:ext>
              </a:extLst>
            </p:cNvPr>
            <p:cNvSpPr>
              <a:spLocks noChangeShapeType="1"/>
            </p:cNvSpPr>
            <p:nvPr/>
          </p:nvSpPr>
          <p:spPr bwMode="auto">
            <a:xfrm>
              <a:off x="1119" y="2303"/>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59" name="Group 291">
            <a:extLst>
              <a:ext uri="{FF2B5EF4-FFF2-40B4-BE49-F238E27FC236}">
                <a16:creationId xmlns:a16="http://schemas.microsoft.com/office/drawing/2014/main" id="{0E904881-1D8B-4318-A0C0-1B799D051A42}"/>
              </a:ext>
            </a:extLst>
          </p:cNvPr>
          <p:cNvGrpSpPr>
            <a:grpSpLocks/>
          </p:cNvGrpSpPr>
          <p:nvPr/>
        </p:nvGrpSpPr>
        <p:grpSpPr bwMode="auto">
          <a:xfrm>
            <a:off x="3368944" y="2931320"/>
            <a:ext cx="22225" cy="88900"/>
            <a:chOff x="1419" y="2152"/>
            <a:chExt cx="15" cy="65"/>
          </a:xfrm>
        </p:grpSpPr>
        <p:sp>
          <p:nvSpPr>
            <p:cNvPr id="360" name="Line 572">
              <a:extLst>
                <a:ext uri="{FF2B5EF4-FFF2-40B4-BE49-F238E27FC236}">
                  <a16:creationId xmlns:a16="http://schemas.microsoft.com/office/drawing/2014/main" id="{1E3E0E7E-37D8-473F-A497-83332749584D}"/>
                </a:ext>
              </a:extLst>
            </p:cNvPr>
            <p:cNvSpPr>
              <a:spLocks noChangeShapeType="1"/>
            </p:cNvSpPr>
            <p:nvPr/>
          </p:nvSpPr>
          <p:spPr bwMode="auto">
            <a:xfrm flipV="1">
              <a:off x="1426" y="2152"/>
              <a:ext cx="0" cy="65"/>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1" name="Line 571">
              <a:extLst>
                <a:ext uri="{FF2B5EF4-FFF2-40B4-BE49-F238E27FC236}">
                  <a16:creationId xmlns:a16="http://schemas.microsoft.com/office/drawing/2014/main" id="{1351DA1F-E759-4C70-B0F0-BDD49682F55F}"/>
                </a:ext>
              </a:extLst>
            </p:cNvPr>
            <p:cNvSpPr>
              <a:spLocks noChangeShapeType="1"/>
            </p:cNvSpPr>
            <p:nvPr/>
          </p:nvSpPr>
          <p:spPr bwMode="auto">
            <a:xfrm>
              <a:off x="1419" y="2217"/>
              <a:ext cx="1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2" name="Line 570">
              <a:extLst>
                <a:ext uri="{FF2B5EF4-FFF2-40B4-BE49-F238E27FC236}">
                  <a16:creationId xmlns:a16="http://schemas.microsoft.com/office/drawing/2014/main" id="{62BFE4CD-66C7-4723-8E09-43A190A0D5FA}"/>
                </a:ext>
              </a:extLst>
            </p:cNvPr>
            <p:cNvSpPr>
              <a:spLocks noChangeShapeType="1"/>
            </p:cNvSpPr>
            <p:nvPr/>
          </p:nvSpPr>
          <p:spPr bwMode="auto">
            <a:xfrm>
              <a:off x="1419" y="2152"/>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grpSp>
        <p:nvGrpSpPr>
          <p:cNvPr id="363" name="Group 295">
            <a:extLst>
              <a:ext uri="{FF2B5EF4-FFF2-40B4-BE49-F238E27FC236}">
                <a16:creationId xmlns:a16="http://schemas.microsoft.com/office/drawing/2014/main" id="{8C85581A-334B-40FE-9228-7C97FAF089F9}"/>
              </a:ext>
            </a:extLst>
          </p:cNvPr>
          <p:cNvGrpSpPr>
            <a:grpSpLocks/>
          </p:cNvGrpSpPr>
          <p:nvPr/>
        </p:nvGrpSpPr>
        <p:grpSpPr bwMode="auto">
          <a:xfrm>
            <a:off x="4192857" y="2717007"/>
            <a:ext cx="20637" cy="107950"/>
            <a:chOff x="2019" y="1992"/>
            <a:chExt cx="15" cy="79"/>
          </a:xfrm>
        </p:grpSpPr>
        <p:sp>
          <p:nvSpPr>
            <p:cNvPr id="364" name="Line 569">
              <a:extLst>
                <a:ext uri="{FF2B5EF4-FFF2-40B4-BE49-F238E27FC236}">
                  <a16:creationId xmlns:a16="http://schemas.microsoft.com/office/drawing/2014/main" id="{490E6108-6AD1-47CB-844E-ACCBF9014966}"/>
                </a:ext>
              </a:extLst>
            </p:cNvPr>
            <p:cNvSpPr>
              <a:spLocks noChangeShapeType="1"/>
            </p:cNvSpPr>
            <p:nvPr/>
          </p:nvSpPr>
          <p:spPr bwMode="auto">
            <a:xfrm flipV="1">
              <a:off x="2025" y="1992"/>
              <a:ext cx="1" cy="7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5" name="Line 568">
              <a:extLst>
                <a:ext uri="{FF2B5EF4-FFF2-40B4-BE49-F238E27FC236}">
                  <a16:creationId xmlns:a16="http://schemas.microsoft.com/office/drawing/2014/main" id="{CBF92663-3E75-471F-8D09-D424DE20F518}"/>
                </a:ext>
              </a:extLst>
            </p:cNvPr>
            <p:cNvSpPr>
              <a:spLocks noChangeShapeType="1"/>
            </p:cNvSpPr>
            <p:nvPr/>
          </p:nvSpPr>
          <p:spPr bwMode="auto">
            <a:xfrm>
              <a:off x="2019" y="2070"/>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6" name="Line 567">
              <a:extLst>
                <a:ext uri="{FF2B5EF4-FFF2-40B4-BE49-F238E27FC236}">
                  <a16:creationId xmlns:a16="http://schemas.microsoft.com/office/drawing/2014/main" id="{1E2E97C4-7066-43E9-A218-322360C47B85}"/>
                </a:ext>
              </a:extLst>
            </p:cNvPr>
            <p:cNvSpPr>
              <a:spLocks noChangeShapeType="1"/>
            </p:cNvSpPr>
            <p:nvPr/>
          </p:nvSpPr>
          <p:spPr bwMode="auto">
            <a:xfrm>
              <a:off x="2019" y="1992"/>
              <a:ext cx="15"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367" name="Line 566">
            <a:extLst>
              <a:ext uri="{FF2B5EF4-FFF2-40B4-BE49-F238E27FC236}">
                <a16:creationId xmlns:a16="http://schemas.microsoft.com/office/drawing/2014/main" id="{6B0CAACB-D7DC-4192-AC4B-AB23A6E30F51}"/>
              </a:ext>
            </a:extLst>
          </p:cNvPr>
          <p:cNvSpPr>
            <a:spLocks noChangeShapeType="1"/>
          </p:cNvSpPr>
          <p:nvPr/>
        </p:nvSpPr>
        <p:spPr bwMode="auto">
          <a:xfrm flipV="1">
            <a:off x="5070744" y="2532857"/>
            <a:ext cx="0" cy="12065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8" name="Line 565">
            <a:extLst>
              <a:ext uri="{FF2B5EF4-FFF2-40B4-BE49-F238E27FC236}">
                <a16:creationId xmlns:a16="http://schemas.microsoft.com/office/drawing/2014/main" id="{7DFBFE9F-CBEB-404A-8593-286533311D29}"/>
              </a:ext>
            </a:extLst>
          </p:cNvPr>
          <p:cNvSpPr>
            <a:spLocks noChangeShapeType="1"/>
          </p:cNvSpPr>
          <p:nvPr/>
        </p:nvSpPr>
        <p:spPr bwMode="auto">
          <a:xfrm>
            <a:off x="5059632" y="2653507"/>
            <a:ext cx="22225" cy="1588"/>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9" name="Line 564">
            <a:extLst>
              <a:ext uri="{FF2B5EF4-FFF2-40B4-BE49-F238E27FC236}">
                <a16:creationId xmlns:a16="http://schemas.microsoft.com/office/drawing/2014/main" id="{BF1A3EBB-3ECD-48A2-98F8-C7F8CE52EBAC}"/>
              </a:ext>
            </a:extLst>
          </p:cNvPr>
          <p:cNvSpPr>
            <a:spLocks noChangeShapeType="1"/>
          </p:cNvSpPr>
          <p:nvPr/>
        </p:nvSpPr>
        <p:spPr bwMode="auto">
          <a:xfrm>
            <a:off x="5059632" y="2532857"/>
            <a:ext cx="22225"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70" name="Line 563">
            <a:extLst>
              <a:ext uri="{FF2B5EF4-FFF2-40B4-BE49-F238E27FC236}">
                <a16:creationId xmlns:a16="http://schemas.microsoft.com/office/drawing/2014/main" id="{EF4BA51F-397A-4F35-B737-E9F7CBBB6F1E}"/>
              </a:ext>
            </a:extLst>
          </p:cNvPr>
          <p:cNvSpPr>
            <a:spLocks noChangeShapeType="1"/>
          </p:cNvSpPr>
          <p:nvPr/>
        </p:nvSpPr>
        <p:spPr bwMode="auto">
          <a:xfrm>
            <a:off x="2548207" y="4609307"/>
            <a:ext cx="0" cy="85725"/>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371" name="Line 559">
            <a:extLst>
              <a:ext uri="{FF2B5EF4-FFF2-40B4-BE49-F238E27FC236}">
                <a16:creationId xmlns:a16="http://schemas.microsoft.com/office/drawing/2014/main" id="{A6D0F332-D4C8-4F8D-A74A-9BCC68AA0B23}"/>
              </a:ext>
            </a:extLst>
          </p:cNvPr>
          <p:cNvSpPr>
            <a:spLocks noChangeShapeType="1"/>
          </p:cNvSpPr>
          <p:nvPr/>
        </p:nvSpPr>
        <p:spPr bwMode="auto">
          <a:xfrm>
            <a:off x="2548207" y="3712370"/>
            <a:ext cx="15875" cy="1587"/>
          </a:xfrm>
          <a:prstGeom prst="line">
            <a:avLst/>
          </a:prstGeom>
          <a:noFill/>
          <a:ln w="8255" cap="rnd">
            <a:solidFill>
              <a:srgbClr val="80808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72" name="Line 355">
            <a:extLst>
              <a:ext uri="{FF2B5EF4-FFF2-40B4-BE49-F238E27FC236}">
                <a16:creationId xmlns:a16="http://schemas.microsoft.com/office/drawing/2014/main" id="{AB28EB32-6D82-469F-80A3-C61F9E279842}"/>
              </a:ext>
            </a:extLst>
          </p:cNvPr>
          <p:cNvSpPr>
            <a:spLocks noChangeShapeType="1"/>
          </p:cNvSpPr>
          <p:nvPr/>
        </p:nvSpPr>
        <p:spPr bwMode="auto">
          <a:xfrm flipV="1">
            <a:off x="2584719" y="3472657"/>
            <a:ext cx="23813" cy="169863"/>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73" name="Line 354">
            <a:extLst>
              <a:ext uri="{FF2B5EF4-FFF2-40B4-BE49-F238E27FC236}">
                <a16:creationId xmlns:a16="http://schemas.microsoft.com/office/drawing/2014/main" id="{887636DA-CD06-4569-8AA9-79C21C623339}"/>
              </a:ext>
            </a:extLst>
          </p:cNvPr>
          <p:cNvSpPr>
            <a:spLocks noChangeShapeType="1"/>
          </p:cNvSpPr>
          <p:nvPr/>
        </p:nvSpPr>
        <p:spPr bwMode="auto">
          <a:xfrm flipV="1">
            <a:off x="2608532" y="3275807"/>
            <a:ext cx="141287" cy="196850"/>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74" name="Line 353">
            <a:extLst>
              <a:ext uri="{FF2B5EF4-FFF2-40B4-BE49-F238E27FC236}">
                <a16:creationId xmlns:a16="http://schemas.microsoft.com/office/drawing/2014/main" id="{4BD34EEB-FFEF-4E6C-B6D5-0578D6C8B1F3}"/>
              </a:ext>
            </a:extLst>
          </p:cNvPr>
          <p:cNvSpPr>
            <a:spLocks noChangeShapeType="1"/>
          </p:cNvSpPr>
          <p:nvPr/>
        </p:nvSpPr>
        <p:spPr bwMode="auto">
          <a:xfrm flipV="1">
            <a:off x="2749819" y="3175795"/>
            <a:ext cx="211138" cy="100012"/>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75" name="Line 352">
            <a:extLst>
              <a:ext uri="{FF2B5EF4-FFF2-40B4-BE49-F238E27FC236}">
                <a16:creationId xmlns:a16="http://schemas.microsoft.com/office/drawing/2014/main" id="{5AECF2BB-98E3-49E7-8796-32B920476E01}"/>
              </a:ext>
            </a:extLst>
          </p:cNvPr>
          <p:cNvSpPr>
            <a:spLocks noChangeShapeType="1"/>
          </p:cNvSpPr>
          <p:nvPr/>
        </p:nvSpPr>
        <p:spPr bwMode="auto">
          <a:xfrm flipV="1">
            <a:off x="2960957" y="2978945"/>
            <a:ext cx="422275" cy="196850"/>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76" name="Line 351">
            <a:extLst>
              <a:ext uri="{FF2B5EF4-FFF2-40B4-BE49-F238E27FC236}">
                <a16:creationId xmlns:a16="http://schemas.microsoft.com/office/drawing/2014/main" id="{DB52D604-4568-4338-8B8C-A67D3A09076C}"/>
              </a:ext>
            </a:extLst>
          </p:cNvPr>
          <p:cNvSpPr>
            <a:spLocks noChangeShapeType="1"/>
          </p:cNvSpPr>
          <p:nvPr/>
        </p:nvSpPr>
        <p:spPr bwMode="auto">
          <a:xfrm flipV="1">
            <a:off x="3383232" y="2767807"/>
            <a:ext cx="842962" cy="211138"/>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endParaRPr lang="en-GB">
              <a:latin typeface="Arial" panose="020B0604020202020204" pitchFamily="34" charset="0"/>
              <a:cs typeface="Arial" panose="020B0604020202020204" pitchFamily="34" charset="0"/>
            </a:endParaRPr>
          </a:p>
        </p:txBody>
      </p:sp>
      <p:sp>
        <p:nvSpPr>
          <p:cNvPr id="377" name="Line 350">
            <a:extLst>
              <a:ext uri="{FF2B5EF4-FFF2-40B4-BE49-F238E27FC236}">
                <a16:creationId xmlns:a16="http://schemas.microsoft.com/office/drawing/2014/main" id="{5FB789EB-E692-4809-8220-879275E81E5F}"/>
              </a:ext>
            </a:extLst>
          </p:cNvPr>
          <p:cNvSpPr>
            <a:spLocks noChangeShapeType="1"/>
          </p:cNvSpPr>
          <p:nvPr/>
        </p:nvSpPr>
        <p:spPr bwMode="auto">
          <a:xfrm flipV="1">
            <a:off x="4226194" y="2591595"/>
            <a:ext cx="846138" cy="176212"/>
          </a:xfrm>
          <a:prstGeom prst="line">
            <a:avLst/>
          </a:prstGeom>
          <a:ln>
            <a:solidFill>
              <a:srgbClr val="92D050"/>
            </a:solidFill>
            <a:headEnd/>
            <a:tailEnd/>
          </a:ln>
          <a:effectLst>
            <a:outerShdw sx="1000" sy="1000"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pP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378" name="Freeform 349">
            <a:extLst>
              <a:ext uri="{FF2B5EF4-FFF2-40B4-BE49-F238E27FC236}">
                <a16:creationId xmlns:a16="http://schemas.microsoft.com/office/drawing/2014/main" id="{8D1AC18B-BA76-4881-A018-F71DBE9687DA}"/>
              </a:ext>
            </a:extLst>
          </p:cNvPr>
          <p:cNvSpPr>
            <a:spLocks/>
          </p:cNvSpPr>
          <p:nvPr/>
        </p:nvSpPr>
        <p:spPr bwMode="auto">
          <a:xfrm>
            <a:off x="2460894" y="1997870"/>
            <a:ext cx="1588" cy="2616200"/>
          </a:xfrm>
          <a:custGeom>
            <a:avLst/>
            <a:gdLst>
              <a:gd name="T0" fmla="*/ 2147483647 w 3"/>
              <a:gd name="T1" fmla="*/ 2147483647 h 2800"/>
              <a:gd name="T2" fmla="*/ 0 w 3"/>
              <a:gd name="T3" fmla="*/ 2147483647 h 2800"/>
              <a:gd name="T4" fmla="*/ 0 w 3"/>
              <a:gd name="T5" fmla="*/ 0 h 2800"/>
              <a:gd name="T6" fmla="*/ 2147483647 w 3"/>
              <a:gd name="T7" fmla="*/ 0 h 2800"/>
              <a:gd name="T8" fmla="*/ 2147483647 w 3"/>
              <a:gd name="T9" fmla="*/ 2147483647 h 2800"/>
              <a:gd name="T10" fmla="*/ 2147483647 w 3"/>
              <a:gd name="T11" fmla="*/ 2147483647 h 2800"/>
              <a:gd name="T12" fmla="*/ 2147483647 w 3"/>
              <a:gd name="T13" fmla="*/ 0 h 2800"/>
              <a:gd name="T14" fmla="*/ 2147483647 w 3"/>
              <a:gd name="T15" fmla="*/ 0 h 280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800"/>
              <a:gd name="T26" fmla="*/ 3 w 3"/>
              <a:gd name="T27" fmla="*/ 2800 h 2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800">
                <a:moveTo>
                  <a:pt x="3" y="2800"/>
                </a:moveTo>
                <a:lnTo>
                  <a:pt x="0" y="2800"/>
                </a:lnTo>
                <a:lnTo>
                  <a:pt x="0" y="0"/>
                </a:lnTo>
                <a:lnTo>
                  <a:pt x="3" y="0"/>
                </a:lnTo>
                <a:lnTo>
                  <a:pt x="3" y="2800"/>
                </a:lnTo>
                <a:lnTo>
                  <a:pt x="3" y="0"/>
                </a:lnTo>
              </a:path>
            </a:pathLst>
          </a:custGeom>
          <a:noFill/>
          <a:ln w="12700" cap="rnd" cmpd="sng">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379" name="Freeform 347">
            <a:extLst>
              <a:ext uri="{FF2B5EF4-FFF2-40B4-BE49-F238E27FC236}">
                <a16:creationId xmlns:a16="http://schemas.microsoft.com/office/drawing/2014/main" id="{EC1469D7-40AB-4651-92E4-E207548ED2B1}"/>
              </a:ext>
            </a:extLst>
          </p:cNvPr>
          <p:cNvSpPr>
            <a:spLocks/>
          </p:cNvSpPr>
          <p:nvPr/>
        </p:nvSpPr>
        <p:spPr bwMode="auto">
          <a:xfrm>
            <a:off x="2460894" y="4610895"/>
            <a:ext cx="2717800" cy="3175"/>
          </a:xfrm>
          <a:custGeom>
            <a:avLst/>
            <a:gdLst>
              <a:gd name="T0" fmla="*/ 2147483647 w 3687"/>
              <a:gd name="T1" fmla="*/ 0 h 3"/>
              <a:gd name="T2" fmla="*/ 2147483647 w 3687"/>
              <a:gd name="T3" fmla="*/ 2147483647 h 3"/>
              <a:gd name="T4" fmla="*/ 0 w 3687"/>
              <a:gd name="T5" fmla="*/ 2147483647 h 3"/>
              <a:gd name="T6" fmla="*/ 0 w 3687"/>
              <a:gd name="T7" fmla="*/ 2147483647 h 3"/>
              <a:gd name="T8" fmla="*/ 2147483647 w 3687"/>
              <a:gd name="T9" fmla="*/ 2147483647 h 3"/>
              <a:gd name="T10" fmla="*/ 2147483647 w 3687"/>
              <a:gd name="T11" fmla="*/ 0 h 3"/>
              <a:gd name="T12" fmla="*/ 0 w 3687"/>
              <a:gd name="T13" fmla="*/ 0 h 3"/>
              <a:gd name="T14" fmla="*/ 0 w 368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687"/>
              <a:gd name="T25" fmla="*/ 0 h 3"/>
              <a:gd name="T26" fmla="*/ 3687 w 368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7" h="3">
                <a:moveTo>
                  <a:pt x="3687" y="0"/>
                </a:moveTo>
                <a:lnTo>
                  <a:pt x="3687" y="3"/>
                </a:lnTo>
                <a:lnTo>
                  <a:pt x="0" y="3"/>
                </a:lnTo>
                <a:lnTo>
                  <a:pt x="3687" y="3"/>
                </a:lnTo>
                <a:lnTo>
                  <a:pt x="3687" y="0"/>
                </a:lnTo>
                <a:lnTo>
                  <a:pt x="0" y="0"/>
                </a:lnTo>
              </a:path>
            </a:pathLst>
          </a:cu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380" name="Line 346">
            <a:extLst>
              <a:ext uri="{FF2B5EF4-FFF2-40B4-BE49-F238E27FC236}">
                <a16:creationId xmlns:a16="http://schemas.microsoft.com/office/drawing/2014/main" id="{52FADDBC-2F2B-4A5F-AEEB-B4580D5C2FB2}"/>
              </a:ext>
            </a:extLst>
          </p:cNvPr>
          <p:cNvSpPr>
            <a:spLocks noChangeShapeType="1"/>
          </p:cNvSpPr>
          <p:nvPr/>
        </p:nvSpPr>
        <p:spPr bwMode="auto">
          <a:xfrm>
            <a:off x="2622819"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381" name="Line 345">
            <a:extLst>
              <a:ext uri="{FF2B5EF4-FFF2-40B4-BE49-F238E27FC236}">
                <a16:creationId xmlns:a16="http://schemas.microsoft.com/office/drawing/2014/main" id="{301D9596-566B-44AC-9455-3144E2C386B9}"/>
              </a:ext>
            </a:extLst>
          </p:cNvPr>
          <p:cNvSpPr>
            <a:spLocks noChangeShapeType="1"/>
          </p:cNvSpPr>
          <p:nvPr/>
        </p:nvSpPr>
        <p:spPr bwMode="auto">
          <a:xfrm>
            <a:off x="2764107"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386" name="Rectangle 340">
            <a:extLst>
              <a:ext uri="{FF2B5EF4-FFF2-40B4-BE49-F238E27FC236}">
                <a16:creationId xmlns:a16="http://schemas.microsoft.com/office/drawing/2014/main" id="{58F7B963-22FD-42C6-BBA4-CC91BD420A06}"/>
              </a:ext>
            </a:extLst>
          </p:cNvPr>
          <p:cNvSpPr>
            <a:spLocks noChangeArrowheads="1"/>
          </p:cNvSpPr>
          <p:nvPr/>
        </p:nvSpPr>
        <p:spPr bwMode="auto">
          <a:xfrm>
            <a:off x="2487882"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1</a:t>
            </a:r>
          </a:p>
        </p:txBody>
      </p:sp>
      <p:sp>
        <p:nvSpPr>
          <p:cNvPr id="387" name="Rectangle 339">
            <a:extLst>
              <a:ext uri="{FF2B5EF4-FFF2-40B4-BE49-F238E27FC236}">
                <a16:creationId xmlns:a16="http://schemas.microsoft.com/office/drawing/2014/main" id="{FA556B74-65A8-49C4-B704-5E75A5352887}"/>
              </a:ext>
            </a:extLst>
          </p:cNvPr>
          <p:cNvSpPr>
            <a:spLocks noChangeArrowheads="1"/>
          </p:cNvSpPr>
          <p:nvPr/>
        </p:nvSpPr>
        <p:spPr bwMode="auto">
          <a:xfrm>
            <a:off x="2629169" y="4739879"/>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3</a:t>
            </a:r>
          </a:p>
        </p:txBody>
      </p:sp>
      <p:sp>
        <p:nvSpPr>
          <p:cNvPr id="388" name="Rectangle 338">
            <a:extLst>
              <a:ext uri="{FF2B5EF4-FFF2-40B4-BE49-F238E27FC236}">
                <a16:creationId xmlns:a16="http://schemas.microsoft.com/office/drawing/2014/main" id="{D9DEB6EE-C6A9-44C2-872A-8E8A058F7E72}"/>
              </a:ext>
            </a:extLst>
          </p:cNvPr>
          <p:cNvSpPr>
            <a:spLocks noChangeArrowheads="1"/>
          </p:cNvSpPr>
          <p:nvPr/>
        </p:nvSpPr>
        <p:spPr bwMode="auto">
          <a:xfrm>
            <a:off x="2840307"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6</a:t>
            </a:r>
          </a:p>
        </p:txBody>
      </p:sp>
      <p:sp>
        <p:nvSpPr>
          <p:cNvPr id="389" name="Rectangle 337">
            <a:extLst>
              <a:ext uri="{FF2B5EF4-FFF2-40B4-BE49-F238E27FC236}">
                <a16:creationId xmlns:a16="http://schemas.microsoft.com/office/drawing/2014/main" id="{3EB81C63-2918-4716-84EB-6480D56A07F7}"/>
              </a:ext>
            </a:extLst>
          </p:cNvPr>
          <p:cNvSpPr>
            <a:spLocks noChangeArrowheads="1"/>
          </p:cNvSpPr>
          <p:nvPr/>
        </p:nvSpPr>
        <p:spPr bwMode="auto">
          <a:xfrm>
            <a:off x="3265757"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12</a:t>
            </a:r>
          </a:p>
        </p:txBody>
      </p:sp>
      <p:sp>
        <p:nvSpPr>
          <p:cNvPr id="390" name="Rectangle 336">
            <a:extLst>
              <a:ext uri="{FF2B5EF4-FFF2-40B4-BE49-F238E27FC236}">
                <a16:creationId xmlns:a16="http://schemas.microsoft.com/office/drawing/2014/main" id="{ED1D8C90-93EC-4800-8158-DFBCAA003F22}"/>
              </a:ext>
            </a:extLst>
          </p:cNvPr>
          <p:cNvSpPr>
            <a:spLocks noChangeArrowheads="1"/>
          </p:cNvSpPr>
          <p:nvPr/>
        </p:nvSpPr>
        <p:spPr bwMode="auto">
          <a:xfrm>
            <a:off x="4056332"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24</a:t>
            </a:r>
          </a:p>
        </p:txBody>
      </p:sp>
      <p:sp>
        <p:nvSpPr>
          <p:cNvPr id="391" name="Rectangle 335">
            <a:extLst>
              <a:ext uri="{FF2B5EF4-FFF2-40B4-BE49-F238E27FC236}">
                <a16:creationId xmlns:a16="http://schemas.microsoft.com/office/drawing/2014/main" id="{4A99F940-395C-4134-9041-08639C709598}"/>
              </a:ext>
            </a:extLst>
          </p:cNvPr>
          <p:cNvSpPr>
            <a:spLocks noChangeArrowheads="1"/>
          </p:cNvSpPr>
          <p:nvPr/>
        </p:nvSpPr>
        <p:spPr bwMode="auto">
          <a:xfrm>
            <a:off x="4911874"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dirty="0">
                <a:solidFill>
                  <a:srgbClr val="000000"/>
                </a:solidFill>
                <a:latin typeface="Arial" panose="020B0604020202020204" pitchFamily="34" charset="0"/>
              </a:rPr>
              <a:t> 36</a:t>
            </a:r>
          </a:p>
        </p:txBody>
      </p:sp>
      <p:sp>
        <p:nvSpPr>
          <p:cNvPr id="392" name="Rectangle 318">
            <a:extLst>
              <a:ext uri="{FF2B5EF4-FFF2-40B4-BE49-F238E27FC236}">
                <a16:creationId xmlns:a16="http://schemas.microsoft.com/office/drawing/2014/main" id="{F4861148-BEC0-48BC-81C7-C3DA64A9E5A1}"/>
              </a:ext>
            </a:extLst>
          </p:cNvPr>
          <p:cNvSpPr>
            <a:spLocks noChangeArrowheads="1"/>
          </p:cNvSpPr>
          <p:nvPr/>
        </p:nvSpPr>
        <p:spPr bwMode="auto">
          <a:xfrm>
            <a:off x="2383107"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0</a:t>
            </a:r>
          </a:p>
        </p:txBody>
      </p:sp>
      <p:sp>
        <p:nvSpPr>
          <p:cNvPr id="393" name="Rectangle 315">
            <a:extLst>
              <a:ext uri="{FF2B5EF4-FFF2-40B4-BE49-F238E27FC236}">
                <a16:creationId xmlns:a16="http://schemas.microsoft.com/office/drawing/2014/main" id="{9384622E-2DC2-4C30-A1C6-827081E15DFE}"/>
              </a:ext>
            </a:extLst>
          </p:cNvPr>
          <p:cNvSpPr>
            <a:spLocks noChangeArrowheads="1"/>
          </p:cNvSpPr>
          <p:nvPr/>
        </p:nvSpPr>
        <p:spPr bwMode="auto">
          <a:xfrm>
            <a:off x="2926032" y="2969420"/>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94" name="Rectangle 314">
            <a:extLst>
              <a:ext uri="{FF2B5EF4-FFF2-40B4-BE49-F238E27FC236}">
                <a16:creationId xmlns:a16="http://schemas.microsoft.com/office/drawing/2014/main" id="{878A56C9-5C36-44F8-A019-3B9FB8053EF8}"/>
              </a:ext>
            </a:extLst>
          </p:cNvPr>
          <p:cNvSpPr>
            <a:spLocks noChangeArrowheads="1"/>
          </p:cNvSpPr>
          <p:nvPr/>
        </p:nvSpPr>
        <p:spPr bwMode="auto">
          <a:xfrm>
            <a:off x="3345132" y="2774157"/>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95" name="Rectangle 313">
            <a:extLst>
              <a:ext uri="{FF2B5EF4-FFF2-40B4-BE49-F238E27FC236}">
                <a16:creationId xmlns:a16="http://schemas.microsoft.com/office/drawing/2014/main" id="{2308B98A-E40E-4885-BCD5-0831B0118AAC}"/>
              </a:ext>
            </a:extLst>
          </p:cNvPr>
          <p:cNvSpPr>
            <a:spLocks noChangeArrowheads="1"/>
          </p:cNvSpPr>
          <p:nvPr/>
        </p:nvSpPr>
        <p:spPr bwMode="auto">
          <a:xfrm>
            <a:off x="4169044" y="2542382"/>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396" name="Rectangle 312">
            <a:extLst>
              <a:ext uri="{FF2B5EF4-FFF2-40B4-BE49-F238E27FC236}">
                <a16:creationId xmlns:a16="http://schemas.microsoft.com/office/drawing/2014/main" id="{990CC2FB-6DA7-44D1-91A5-D2EC226085EF}"/>
              </a:ext>
            </a:extLst>
          </p:cNvPr>
          <p:cNvSpPr>
            <a:spLocks noChangeArrowheads="1"/>
          </p:cNvSpPr>
          <p:nvPr/>
        </p:nvSpPr>
        <p:spPr bwMode="auto">
          <a:xfrm>
            <a:off x="5035819" y="2369345"/>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cxnSp>
        <p:nvCxnSpPr>
          <p:cNvPr id="397" name="Straight Connector 1201">
            <a:extLst>
              <a:ext uri="{FF2B5EF4-FFF2-40B4-BE49-F238E27FC236}">
                <a16:creationId xmlns:a16="http://schemas.microsoft.com/office/drawing/2014/main" id="{2C712003-F523-40BD-A10F-EE4C9F25A1A5}"/>
              </a:ext>
            </a:extLst>
          </p:cNvPr>
          <p:cNvCxnSpPr>
            <a:cxnSpLocks noChangeShapeType="1"/>
          </p:cNvCxnSpPr>
          <p:nvPr/>
        </p:nvCxnSpPr>
        <p:spPr bwMode="auto">
          <a:xfrm>
            <a:off x="2371994" y="2158207"/>
            <a:ext cx="84138" cy="0"/>
          </a:xfrm>
          <a:prstGeom prst="line">
            <a:avLst/>
          </a:prstGeom>
          <a:noFill/>
          <a:ln w="19050" algn="ctr">
            <a:solidFill>
              <a:schemeClr val="accent5"/>
            </a:solidFill>
            <a:round/>
            <a:headEnd/>
            <a:tailEnd/>
          </a:ln>
        </p:spPr>
      </p:cxnSp>
      <p:cxnSp>
        <p:nvCxnSpPr>
          <p:cNvPr id="398" name="Straight Connector 1202">
            <a:extLst>
              <a:ext uri="{FF2B5EF4-FFF2-40B4-BE49-F238E27FC236}">
                <a16:creationId xmlns:a16="http://schemas.microsoft.com/office/drawing/2014/main" id="{950B4C00-FCA1-4273-889A-A2E3F1AEE2C9}"/>
              </a:ext>
            </a:extLst>
          </p:cNvPr>
          <p:cNvCxnSpPr>
            <a:cxnSpLocks noChangeShapeType="1"/>
          </p:cNvCxnSpPr>
          <p:nvPr/>
        </p:nvCxnSpPr>
        <p:spPr bwMode="auto">
          <a:xfrm>
            <a:off x="2371994" y="2463007"/>
            <a:ext cx="84138" cy="1588"/>
          </a:xfrm>
          <a:prstGeom prst="line">
            <a:avLst/>
          </a:prstGeom>
          <a:noFill/>
          <a:ln w="19050" algn="ctr">
            <a:solidFill>
              <a:schemeClr val="accent5"/>
            </a:solidFill>
            <a:round/>
            <a:headEnd/>
            <a:tailEnd/>
          </a:ln>
        </p:spPr>
      </p:cxnSp>
      <p:cxnSp>
        <p:nvCxnSpPr>
          <p:cNvPr id="399" name="Straight Connector 1203">
            <a:extLst>
              <a:ext uri="{FF2B5EF4-FFF2-40B4-BE49-F238E27FC236}">
                <a16:creationId xmlns:a16="http://schemas.microsoft.com/office/drawing/2014/main" id="{C98DA3D4-CE4B-40CE-8959-E4EF97EEA121}"/>
              </a:ext>
            </a:extLst>
          </p:cNvPr>
          <p:cNvCxnSpPr>
            <a:cxnSpLocks noChangeShapeType="1"/>
          </p:cNvCxnSpPr>
          <p:nvPr/>
        </p:nvCxnSpPr>
        <p:spPr bwMode="auto">
          <a:xfrm>
            <a:off x="2371994" y="2770982"/>
            <a:ext cx="84138" cy="0"/>
          </a:xfrm>
          <a:prstGeom prst="line">
            <a:avLst/>
          </a:prstGeom>
          <a:noFill/>
          <a:ln w="19050" algn="ctr">
            <a:solidFill>
              <a:schemeClr val="accent5"/>
            </a:solidFill>
            <a:round/>
            <a:headEnd/>
            <a:tailEnd/>
          </a:ln>
        </p:spPr>
      </p:cxnSp>
      <p:cxnSp>
        <p:nvCxnSpPr>
          <p:cNvPr id="400" name="Straight Connector 1204">
            <a:extLst>
              <a:ext uri="{FF2B5EF4-FFF2-40B4-BE49-F238E27FC236}">
                <a16:creationId xmlns:a16="http://schemas.microsoft.com/office/drawing/2014/main" id="{0A3B6410-F74F-4E1C-A044-5390796160D4}"/>
              </a:ext>
            </a:extLst>
          </p:cNvPr>
          <p:cNvCxnSpPr>
            <a:cxnSpLocks noChangeShapeType="1"/>
          </p:cNvCxnSpPr>
          <p:nvPr/>
        </p:nvCxnSpPr>
        <p:spPr bwMode="auto">
          <a:xfrm>
            <a:off x="2371994" y="3075782"/>
            <a:ext cx="84138" cy="1588"/>
          </a:xfrm>
          <a:prstGeom prst="line">
            <a:avLst/>
          </a:prstGeom>
          <a:noFill/>
          <a:ln w="19050" algn="ctr">
            <a:solidFill>
              <a:schemeClr val="accent5"/>
            </a:solidFill>
            <a:round/>
            <a:headEnd/>
            <a:tailEnd/>
          </a:ln>
        </p:spPr>
      </p:cxnSp>
      <p:cxnSp>
        <p:nvCxnSpPr>
          <p:cNvPr id="401" name="Straight Connector 1205">
            <a:extLst>
              <a:ext uri="{FF2B5EF4-FFF2-40B4-BE49-F238E27FC236}">
                <a16:creationId xmlns:a16="http://schemas.microsoft.com/office/drawing/2014/main" id="{5B70EE9C-AFF1-42C0-B692-889F68DB1090}"/>
              </a:ext>
            </a:extLst>
          </p:cNvPr>
          <p:cNvCxnSpPr>
            <a:cxnSpLocks noChangeShapeType="1"/>
          </p:cNvCxnSpPr>
          <p:nvPr/>
        </p:nvCxnSpPr>
        <p:spPr bwMode="auto">
          <a:xfrm>
            <a:off x="2371994" y="3383757"/>
            <a:ext cx="84138" cy="0"/>
          </a:xfrm>
          <a:prstGeom prst="line">
            <a:avLst/>
          </a:prstGeom>
          <a:noFill/>
          <a:ln w="19050" algn="ctr">
            <a:solidFill>
              <a:schemeClr val="accent5"/>
            </a:solidFill>
            <a:round/>
            <a:headEnd/>
            <a:tailEnd/>
          </a:ln>
        </p:spPr>
      </p:cxnSp>
      <p:cxnSp>
        <p:nvCxnSpPr>
          <p:cNvPr id="402" name="Straight Connector 1206">
            <a:extLst>
              <a:ext uri="{FF2B5EF4-FFF2-40B4-BE49-F238E27FC236}">
                <a16:creationId xmlns:a16="http://schemas.microsoft.com/office/drawing/2014/main" id="{761E4747-2398-4F73-ACD8-425BE0CF1E3C}"/>
              </a:ext>
            </a:extLst>
          </p:cNvPr>
          <p:cNvCxnSpPr>
            <a:cxnSpLocks noChangeShapeType="1"/>
          </p:cNvCxnSpPr>
          <p:nvPr/>
        </p:nvCxnSpPr>
        <p:spPr bwMode="auto">
          <a:xfrm>
            <a:off x="2371994" y="3688557"/>
            <a:ext cx="84138" cy="1588"/>
          </a:xfrm>
          <a:prstGeom prst="line">
            <a:avLst/>
          </a:prstGeom>
          <a:noFill/>
          <a:ln w="19050" algn="ctr">
            <a:solidFill>
              <a:schemeClr val="accent5"/>
            </a:solidFill>
            <a:round/>
            <a:headEnd/>
            <a:tailEnd/>
          </a:ln>
        </p:spPr>
      </p:cxnSp>
      <p:cxnSp>
        <p:nvCxnSpPr>
          <p:cNvPr id="403" name="Straight Connector 1207">
            <a:extLst>
              <a:ext uri="{FF2B5EF4-FFF2-40B4-BE49-F238E27FC236}">
                <a16:creationId xmlns:a16="http://schemas.microsoft.com/office/drawing/2014/main" id="{476176BE-7B5F-47DA-B9CE-48A9B234A325}"/>
              </a:ext>
            </a:extLst>
          </p:cNvPr>
          <p:cNvCxnSpPr>
            <a:cxnSpLocks noChangeShapeType="1"/>
          </p:cNvCxnSpPr>
          <p:nvPr/>
        </p:nvCxnSpPr>
        <p:spPr bwMode="auto">
          <a:xfrm>
            <a:off x="2371994" y="3996532"/>
            <a:ext cx="84138" cy="0"/>
          </a:xfrm>
          <a:prstGeom prst="line">
            <a:avLst/>
          </a:prstGeom>
          <a:noFill/>
          <a:ln w="19050" algn="ctr">
            <a:solidFill>
              <a:schemeClr val="accent5"/>
            </a:solidFill>
            <a:round/>
            <a:headEnd/>
            <a:tailEnd/>
          </a:ln>
        </p:spPr>
      </p:cxnSp>
      <p:cxnSp>
        <p:nvCxnSpPr>
          <p:cNvPr id="404" name="Straight Connector 1208">
            <a:extLst>
              <a:ext uri="{FF2B5EF4-FFF2-40B4-BE49-F238E27FC236}">
                <a16:creationId xmlns:a16="http://schemas.microsoft.com/office/drawing/2014/main" id="{BD3BF4DF-4DAF-4829-B935-A98B0AFA2DA4}"/>
              </a:ext>
            </a:extLst>
          </p:cNvPr>
          <p:cNvCxnSpPr>
            <a:cxnSpLocks noChangeShapeType="1"/>
          </p:cNvCxnSpPr>
          <p:nvPr/>
        </p:nvCxnSpPr>
        <p:spPr bwMode="auto">
          <a:xfrm>
            <a:off x="2371994" y="4301332"/>
            <a:ext cx="84138" cy="1588"/>
          </a:xfrm>
          <a:prstGeom prst="line">
            <a:avLst/>
          </a:prstGeom>
          <a:noFill/>
          <a:ln w="19050" algn="ctr">
            <a:solidFill>
              <a:schemeClr val="accent5"/>
            </a:solidFill>
            <a:round/>
            <a:headEnd/>
            <a:tailEnd/>
          </a:ln>
        </p:spPr>
      </p:cxnSp>
      <p:cxnSp>
        <p:nvCxnSpPr>
          <p:cNvPr id="405" name="Straight Connector 1209">
            <a:extLst>
              <a:ext uri="{FF2B5EF4-FFF2-40B4-BE49-F238E27FC236}">
                <a16:creationId xmlns:a16="http://schemas.microsoft.com/office/drawing/2014/main" id="{54B548A0-72DD-49DD-946B-F854C6605638}"/>
              </a:ext>
            </a:extLst>
          </p:cNvPr>
          <p:cNvCxnSpPr>
            <a:cxnSpLocks noChangeShapeType="1"/>
          </p:cNvCxnSpPr>
          <p:nvPr/>
        </p:nvCxnSpPr>
        <p:spPr bwMode="auto">
          <a:xfrm>
            <a:off x="2371994" y="4609307"/>
            <a:ext cx="84138" cy="1588"/>
          </a:xfrm>
          <a:prstGeom prst="line">
            <a:avLst/>
          </a:prstGeom>
          <a:noFill/>
          <a:ln w="19050" algn="ctr">
            <a:solidFill>
              <a:schemeClr val="accent5"/>
            </a:solidFill>
            <a:round/>
            <a:headEnd/>
            <a:tailEnd/>
          </a:ln>
        </p:spPr>
      </p:cxnSp>
      <p:sp>
        <p:nvSpPr>
          <p:cNvPr id="406" name="TextBox 1213">
            <a:extLst>
              <a:ext uri="{FF2B5EF4-FFF2-40B4-BE49-F238E27FC236}">
                <a16:creationId xmlns:a16="http://schemas.microsoft.com/office/drawing/2014/main" id="{8A19D989-1320-48B2-9B64-AA1947DC07D5}"/>
              </a:ext>
            </a:extLst>
          </p:cNvPr>
          <p:cNvSpPr txBox="1">
            <a:spLocks noChangeArrowheads="1"/>
          </p:cNvSpPr>
          <p:nvPr/>
        </p:nvSpPr>
        <p:spPr bwMode="auto">
          <a:xfrm>
            <a:off x="2037032" y="202168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10</a:t>
            </a:r>
          </a:p>
        </p:txBody>
      </p:sp>
      <p:sp>
        <p:nvSpPr>
          <p:cNvPr id="407" name="TextBox 1214">
            <a:extLst>
              <a:ext uri="{FF2B5EF4-FFF2-40B4-BE49-F238E27FC236}">
                <a16:creationId xmlns:a16="http://schemas.microsoft.com/office/drawing/2014/main" id="{55F74636-3234-4756-B09D-3761EBE796D3}"/>
              </a:ext>
            </a:extLst>
          </p:cNvPr>
          <p:cNvSpPr txBox="1">
            <a:spLocks noChangeArrowheads="1"/>
          </p:cNvSpPr>
          <p:nvPr/>
        </p:nvSpPr>
        <p:spPr bwMode="auto">
          <a:xfrm>
            <a:off x="2137044" y="233442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8</a:t>
            </a:r>
          </a:p>
        </p:txBody>
      </p:sp>
      <p:sp>
        <p:nvSpPr>
          <p:cNvPr id="408" name="TextBox 1215">
            <a:extLst>
              <a:ext uri="{FF2B5EF4-FFF2-40B4-BE49-F238E27FC236}">
                <a16:creationId xmlns:a16="http://schemas.microsoft.com/office/drawing/2014/main" id="{185AB3CF-3C70-4B69-99C0-7E5C0452079B}"/>
              </a:ext>
            </a:extLst>
          </p:cNvPr>
          <p:cNvSpPr txBox="1">
            <a:spLocks noChangeArrowheads="1"/>
          </p:cNvSpPr>
          <p:nvPr/>
        </p:nvSpPr>
        <p:spPr bwMode="auto">
          <a:xfrm>
            <a:off x="2137044" y="264239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6</a:t>
            </a:r>
          </a:p>
        </p:txBody>
      </p:sp>
      <p:sp>
        <p:nvSpPr>
          <p:cNvPr id="409" name="TextBox 1216">
            <a:extLst>
              <a:ext uri="{FF2B5EF4-FFF2-40B4-BE49-F238E27FC236}">
                <a16:creationId xmlns:a16="http://schemas.microsoft.com/office/drawing/2014/main" id="{6E8D1892-C17C-4084-82ED-A95D8A5F18FB}"/>
              </a:ext>
            </a:extLst>
          </p:cNvPr>
          <p:cNvSpPr txBox="1">
            <a:spLocks noChangeArrowheads="1"/>
          </p:cNvSpPr>
          <p:nvPr/>
        </p:nvSpPr>
        <p:spPr bwMode="auto">
          <a:xfrm>
            <a:off x="2137044" y="295354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4</a:t>
            </a:r>
          </a:p>
        </p:txBody>
      </p:sp>
      <p:sp>
        <p:nvSpPr>
          <p:cNvPr id="410" name="TextBox 1217">
            <a:extLst>
              <a:ext uri="{FF2B5EF4-FFF2-40B4-BE49-F238E27FC236}">
                <a16:creationId xmlns:a16="http://schemas.microsoft.com/office/drawing/2014/main" id="{687E3810-1324-434A-B0E2-7D4EDFCDB056}"/>
              </a:ext>
            </a:extLst>
          </p:cNvPr>
          <p:cNvSpPr txBox="1">
            <a:spLocks noChangeArrowheads="1"/>
          </p:cNvSpPr>
          <p:nvPr/>
        </p:nvSpPr>
        <p:spPr bwMode="auto">
          <a:xfrm>
            <a:off x="2137044" y="3259932"/>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2</a:t>
            </a:r>
          </a:p>
        </p:txBody>
      </p:sp>
      <p:sp>
        <p:nvSpPr>
          <p:cNvPr id="411" name="TextBox 1218">
            <a:extLst>
              <a:ext uri="{FF2B5EF4-FFF2-40B4-BE49-F238E27FC236}">
                <a16:creationId xmlns:a16="http://schemas.microsoft.com/office/drawing/2014/main" id="{5A4E625E-7C1C-49E1-9E97-B79F24CC8B4B}"/>
              </a:ext>
            </a:extLst>
          </p:cNvPr>
          <p:cNvSpPr txBox="1">
            <a:spLocks noChangeArrowheads="1"/>
          </p:cNvSpPr>
          <p:nvPr/>
        </p:nvSpPr>
        <p:spPr bwMode="auto">
          <a:xfrm>
            <a:off x="2137044" y="356949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0</a:t>
            </a:r>
          </a:p>
        </p:txBody>
      </p:sp>
      <p:sp>
        <p:nvSpPr>
          <p:cNvPr id="412" name="TextBox 1219">
            <a:extLst>
              <a:ext uri="{FF2B5EF4-FFF2-40B4-BE49-F238E27FC236}">
                <a16:creationId xmlns:a16="http://schemas.microsoft.com/office/drawing/2014/main" id="{381E3C77-C9A1-47F8-823D-8D8D8A687752}"/>
              </a:ext>
            </a:extLst>
          </p:cNvPr>
          <p:cNvSpPr txBox="1">
            <a:spLocks noChangeArrowheads="1"/>
          </p:cNvSpPr>
          <p:nvPr/>
        </p:nvSpPr>
        <p:spPr bwMode="auto">
          <a:xfrm>
            <a:off x="2037032" y="387905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–2</a:t>
            </a:r>
          </a:p>
        </p:txBody>
      </p:sp>
      <p:sp>
        <p:nvSpPr>
          <p:cNvPr id="413" name="TextBox 1220">
            <a:extLst>
              <a:ext uri="{FF2B5EF4-FFF2-40B4-BE49-F238E27FC236}">
                <a16:creationId xmlns:a16="http://schemas.microsoft.com/office/drawing/2014/main" id="{BC24C2D2-2879-450C-A376-E01284FAFC66}"/>
              </a:ext>
            </a:extLst>
          </p:cNvPr>
          <p:cNvSpPr txBox="1">
            <a:spLocks noChangeArrowheads="1"/>
          </p:cNvSpPr>
          <p:nvPr/>
        </p:nvSpPr>
        <p:spPr bwMode="auto">
          <a:xfrm>
            <a:off x="2037032" y="419020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–4</a:t>
            </a:r>
          </a:p>
        </p:txBody>
      </p:sp>
      <p:sp>
        <p:nvSpPr>
          <p:cNvPr id="414" name="TextBox 1221">
            <a:extLst>
              <a:ext uri="{FF2B5EF4-FFF2-40B4-BE49-F238E27FC236}">
                <a16:creationId xmlns:a16="http://schemas.microsoft.com/office/drawing/2014/main" id="{74CCFEB0-7093-4417-9BD1-19BB6BD89A7E}"/>
              </a:ext>
            </a:extLst>
          </p:cNvPr>
          <p:cNvSpPr txBox="1">
            <a:spLocks noChangeArrowheads="1"/>
          </p:cNvSpPr>
          <p:nvPr/>
        </p:nvSpPr>
        <p:spPr bwMode="auto">
          <a:xfrm>
            <a:off x="2037032" y="447754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–6</a:t>
            </a:r>
          </a:p>
        </p:txBody>
      </p:sp>
      <p:grpSp>
        <p:nvGrpSpPr>
          <p:cNvPr id="415" name="Group 376">
            <a:extLst>
              <a:ext uri="{FF2B5EF4-FFF2-40B4-BE49-F238E27FC236}">
                <a16:creationId xmlns:a16="http://schemas.microsoft.com/office/drawing/2014/main" id="{60988C28-214F-4EF0-9D7D-5062C97A937A}"/>
              </a:ext>
            </a:extLst>
          </p:cNvPr>
          <p:cNvGrpSpPr>
            <a:grpSpLocks/>
          </p:cNvGrpSpPr>
          <p:nvPr/>
        </p:nvGrpSpPr>
        <p:grpSpPr bwMode="auto">
          <a:xfrm>
            <a:off x="2600594" y="3437732"/>
            <a:ext cx="19050" cy="71438"/>
            <a:chOff x="869" y="2523"/>
            <a:chExt cx="13" cy="52"/>
          </a:xfrm>
        </p:grpSpPr>
        <p:sp>
          <p:nvSpPr>
            <p:cNvPr id="416" name="Line 581">
              <a:extLst>
                <a:ext uri="{FF2B5EF4-FFF2-40B4-BE49-F238E27FC236}">
                  <a16:creationId xmlns:a16="http://schemas.microsoft.com/office/drawing/2014/main" id="{FF5E9378-B726-4F42-9BBA-1E3CC91BB229}"/>
                </a:ext>
              </a:extLst>
            </p:cNvPr>
            <p:cNvSpPr>
              <a:spLocks noChangeShapeType="1"/>
            </p:cNvSpPr>
            <p:nvPr/>
          </p:nvSpPr>
          <p:spPr bwMode="auto">
            <a:xfrm flipV="1">
              <a:off x="875" y="2523"/>
              <a:ext cx="1" cy="52"/>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17" name="Line 580">
              <a:extLst>
                <a:ext uri="{FF2B5EF4-FFF2-40B4-BE49-F238E27FC236}">
                  <a16:creationId xmlns:a16="http://schemas.microsoft.com/office/drawing/2014/main" id="{D0D051A6-A3FA-400D-9DC5-1E206846DD9B}"/>
                </a:ext>
              </a:extLst>
            </p:cNvPr>
            <p:cNvSpPr>
              <a:spLocks noChangeShapeType="1"/>
            </p:cNvSpPr>
            <p:nvPr/>
          </p:nvSpPr>
          <p:spPr bwMode="auto">
            <a:xfrm>
              <a:off x="869" y="2575"/>
              <a:ext cx="13"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18" name="Line 579">
              <a:extLst>
                <a:ext uri="{FF2B5EF4-FFF2-40B4-BE49-F238E27FC236}">
                  <a16:creationId xmlns:a16="http://schemas.microsoft.com/office/drawing/2014/main" id="{90B56708-B3FB-43FF-95B1-C035CEBB04F6}"/>
                </a:ext>
              </a:extLst>
            </p:cNvPr>
            <p:cNvSpPr>
              <a:spLocks noChangeShapeType="1"/>
            </p:cNvSpPr>
            <p:nvPr/>
          </p:nvSpPr>
          <p:spPr bwMode="auto">
            <a:xfrm>
              <a:off x="869" y="2523"/>
              <a:ext cx="13"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419" name="Text Box 382">
            <a:extLst>
              <a:ext uri="{FF2B5EF4-FFF2-40B4-BE49-F238E27FC236}">
                <a16:creationId xmlns:a16="http://schemas.microsoft.com/office/drawing/2014/main" id="{2E448714-8B57-4D3F-BAA7-A85878E67798}"/>
              </a:ext>
            </a:extLst>
          </p:cNvPr>
          <p:cNvSpPr txBox="1">
            <a:spLocks noChangeArrowheads="1"/>
          </p:cNvSpPr>
          <p:nvPr/>
        </p:nvSpPr>
        <p:spPr bwMode="auto">
          <a:xfrm rot="16200000">
            <a:off x="201088" y="3063876"/>
            <a:ext cx="3422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GB" altLang="de-DE" sz="1400" b="1">
                <a:solidFill>
                  <a:srgbClr val="000000"/>
                </a:solidFill>
                <a:latin typeface="Arial" panose="020B0604020202020204" pitchFamily="34" charset="0"/>
              </a:rPr>
              <a:t>BMD-Änderung (± 95% CI) </a:t>
            </a:r>
          </a:p>
          <a:p>
            <a:pPr algn="ctr" eaLnBrk="1" hangingPunct="1">
              <a:lnSpc>
                <a:spcPct val="100000"/>
              </a:lnSpc>
              <a:spcBef>
                <a:spcPct val="0"/>
              </a:spcBef>
              <a:buClrTx/>
              <a:buSzTx/>
              <a:buFontTx/>
              <a:buNone/>
            </a:pPr>
            <a:r>
              <a:rPr lang="en-GB" altLang="de-DE" sz="1400" b="1">
                <a:solidFill>
                  <a:srgbClr val="000000"/>
                </a:solidFill>
                <a:latin typeface="Arial" panose="020B0604020202020204" pitchFamily="34" charset="0"/>
              </a:rPr>
              <a:t>vs. Ausgangswert (%)</a:t>
            </a:r>
          </a:p>
        </p:txBody>
      </p:sp>
      <p:sp>
        <p:nvSpPr>
          <p:cNvPr id="420" name="Rectangle 317">
            <a:extLst>
              <a:ext uri="{FF2B5EF4-FFF2-40B4-BE49-F238E27FC236}">
                <a16:creationId xmlns:a16="http://schemas.microsoft.com/office/drawing/2014/main" id="{BF4DCAC3-3870-451A-9237-70794D6AF33A}"/>
              </a:ext>
            </a:extLst>
          </p:cNvPr>
          <p:cNvSpPr>
            <a:spLocks noChangeArrowheads="1"/>
          </p:cNvSpPr>
          <p:nvPr/>
        </p:nvSpPr>
        <p:spPr bwMode="auto">
          <a:xfrm>
            <a:off x="2575194" y="3180557"/>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421" name="Rectangle 316">
            <a:extLst>
              <a:ext uri="{FF2B5EF4-FFF2-40B4-BE49-F238E27FC236}">
                <a16:creationId xmlns:a16="http://schemas.microsoft.com/office/drawing/2014/main" id="{1BC0D62F-6286-43FA-AA1B-96F318261F9A}"/>
              </a:ext>
            </a:extLst>
          </p:cNvPr>
          <p:cNvSpPr>
            <a:spLocks noChangeArrowheads="1"/>
          </p:cNvSpPr>
          <p:nvPr/>
        </p:nvSpPr>
        <p:spPr bwMode="auto">
          <a:xfrm>
            <a:off x="2710132" y="3069432"/>
            <a:ext cx="6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cs typeface="Times New Roman" panose="02020603050405020304" pitchFamily="18" charset="0"/>
              </a:rPr>
              <a:t>*</a:t>
            </a:r>
          </a:p>
        </p:txBody>
      </p:sp>
      <p:sp>
        <p:nvSpPr>
          <p:cNvPr id="422" name="Freeform 349">
            <a:extLst>
              <a:ext uri="{FF2B5EF4-FFF2-40B4-BE49-F238E27FC236}">
                <a16:creationId xmlns:a16="http://schemas.microsoft.com/office/drawing/2014/main" id="{74E1F0E0-D96E-432A-A32B-E77C8D130276}"/>
              </a:ext>
            </a:extLst>
          </p:cNvPr>
          <p:cNvSpPr>
            <a:spLocks/>
          </p:cNvSpPr>
          <p:nvPr/>
        </p:nvSpPr>
        <p:spPr bwMode="auto">
          <a:xfrm>
            <a:off x="6842394" y="1997870"/>
            <a:ext cx="1588" cy="2616200"/>
          </a:xfrm>
          <a:custGeom>
            <a:avLst/>
            <a:gdLst>
              <a:gd name="T0" fmla="*/ 2147483647 w 3"/>
              <a:gd name="T1" fmla="*/ 2147483647 h 2800"/>
              <a:gd name="T2" fmla="*/ 0 w 3"/>
              <a:gd name="T3" fmla="*/ 2147483647 h 2800"/>
              <a:gd name="T4" fmla="*/ 0 w 3"/>
              <a:gd name="T5" fmla="*/ 0 h 2800"/>
              <a:gd name="T6" fmla="*/ 2147483647 w 3"/>
              <a:gd name="T7" fmla="*/ 0 h 2800"/>
              <a:gd name="T8" fmla="*/ 2147483647 w 3"/>
              <a:gd name="T9" fmla="*/ 2147483647 h 2800"/>
              <a:gd name="T10" fmla="*/ 2147483647 w 3"/>
              <a:gd name="T11" fmla="*/ 2147483647 h 2800"/>
              <a:gd name="T12" fmla="*/ 2147483647 w 3"/>
              <a:gd name="T13" fmla="*/ 0 h 2800"/>
              <a:gd name="T14" fmla="*/ 2147483647 w 3"/>
              <a:gd name="T15" fmla="*/ 0 h 280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800"/>
              <a:gd name="T26" fmla="*/ 3 w 3"/>
              <a:gd name="T27" fmla="*/ 2800 h 2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800">
                <a:moveTo>
                  <a:pt x="3" y="2800"/>
                </a:moveTo>
                <a:lnTo>
                  <a:pt x="0" y="2800"/>
                </a:lnTo>
                <a:lnTo>
                  <a:pt x="0" y="0"/>
                </a:lnTo>
                <a:lnTo>
                  <a:pt x="3" y="0"/>
                </a:lnTo>
                <a:lnTo>
                  <a:pt x="3" y="2800"/>
                </a:lnTo>
                <a:lnTo>
                  <a:pt x="3" y="0"/>
                </a:lnTo>
              </a:path>
            </a:pathLst>
          </a:custGeom>
          <a:noFill/>
          <a:ln w="19050" cap="rnd" cmpd="sng">
            <a:solidFill>
              <a:schemeClr val="accent5"/>
            </a:solidFill>
            <a:round/>
            <a:headEnd/>
            <a:tailEnd/>
          </a:ln>
        </p:spPr>
        <p:txBody>
          <a:bodyPr/>
          <a:lstStyle/>
          <a:p>
            <a:pPr eaLnBrk="1" hangingPunct="1">
              <a:defRPr/>
            </a:pPr>
            <a:endParaRPr lang="en-US">
              <a:latin typeface="Arial" panose="020B0604020202020204" pitchFamily="34" charset="0"/>
            </a:endParaRPr>
          </a:p>
        </p:txBody>
      </p:sp>
      <p:cxnSp>
        <p:nvCxnSpPr>
          <p:cNvPr id="423" name="Straight Connector 1201">
            <a:extLst>
              <a:ext uri="{FF2B5EF4-FFF2-40B4-BE49-F238E27FC236}">
                <a16:creationId xmlns:a16="http://schemas.microsoft.com/office/drawing/2014/main" id="{DE5F6821-E814-4D74-BCFF-ED26AA2EC312}"/>
              </a:ext>
            </a:extLst>
          </p:cNvPr>
          <p:cNvCxnSpPr>
            <a:cxnSpLocks noChangeShapeType="1"/>
          </p:cNvCxnSpPr>
          <p:nvPr/>
        </p:nvCxnSpPr>
        <p:spPr bwMode="auto">
          <a:xfrm>
            <a:off x="6753494" y="2158207"/>
            <a:ext cx="84138" cy="0"/>
          </a:xfrm>
          <a:prstGeom prst="line">
            <a:avLst/>
          </a:prstGeom>
          <a:noFill/>
          <a:ln w="19050" algn="ctr">
            <a:solidFill>
              <a:schemeClr val="accent5"/>
            </a:solidFill>
            <a:round/>
            <a:headEnd/>
            <a:tailEnd/>
          </a:ln>
        </p:spPr>
      </p:cxnSp>
      <p:cxnSp>
        <p:nvCxnSpPr>
          <p:cNvPr id="424" name="Straight Connector 1202">
            <a:extLst>
              <a:ext uri="{FF2B5EF4-FFF2-40B4-BE49-F238E27FC236}">
                <a16:creationId xmlns:a16="http://schemas.microsoft.com/office/drawing/2014/main" id="{0AEAB0A5-96EF-4F81-8BE6-5EA954067C16}"/>
              </a:ext>
            </a:extLst>
          </p:cNvPr>
          <p:cNvCxnSpPr>
            <a:cxnSpLocks noChangeShapeType="1"/>
          </p:cNvCxnSpPr>
          <p:nvPr/>
        </p:nvCxnSpPr>
        <p:spPr bwMode="auto">
          <a:xfrm>
            <a:off x="6753494" y="2463007"/>
            <a:ext cx="84138" cy="1588"/>
          </a:xfrm>
          <a:prstGeom prst="line">
            <a:avLst/>
          </a:prstGeom>
          <a:noFill/>
          <a:ln w="19050" algn="ctr">
            <a:solidFill>
              <a:schemeClr val="accent5"/>
            </a:solidFill>
            <a:round/>
            <a:headEnd/>
            <a:tailEnd/>
          </a:ln>
        </p:spPr>
      </p:cxnSp>
      <p:cxnSp>
        <p:nvCxnSpPr>
          <p:cNvPr id="425" name="Straight Connector 1203">
            <a:extLst>
              <a:ext uri="{FF2B5EF4-FFF2-40B4-BE49-F238E27FC236}">
                <a16:creationId xmlns:a16="http://schemas.microsoft.com/office/drawing/2014/main" id="{C86F4183-95AC-4249-827A-288AD1BBDADA}"/>
              </a:ext>
            </a:extLst>
          </p:cNvPr>
          <p:cNvCxnSpPr>
            <a:cxnSpLocks noChangeShapeType="1"/>
          </p:cNvCxnSpPr>
          <p:nvPr/>
        </p:nvCxnSpPr>
        <p:spPr bwMode="auto">
          <a:xfrm>
            <a:off x="6753494" y="2770982"/>
            <a:ext cx="84138" cy="0"/>
          </a:xfrm>
          <a:prstGeom prst="line">
            <a:avLst/>
          </a:prstGeom>
          <a:noFill/>
          <a:ln w="19050" algn="ctr">
            <a:solidFill>
              <a:schemeClr val="accent5"/>
            </a:solidFill>
            <a:round/>
            <a:headEnd/>
            <a:tailEnd/>
          </a:ln>
        </p:spPr>
      </p:cxnSp>
      <p:cxnSp>
        <p:nvCxnSpPr>
          <p:cNvPr id="426" name="Straight Connector 1204">
            <a:extLst>
              <a:ext uri="{FF2B5EF4-FFF2-40B4-BE49-F238E27FC236}">
                <a16:creationId xmlns:a16="http://schemas.microsoft.com/office/drawing/2014/main" id="{16250464-2AA7-446C-B757-DBFE3E5C78EB}"/>
              </a:ext>
            </a:extLst>
          </p:cNvPr>
          <p:cNvCxnSpPr>
            <a:cxnSpLocks noChangeShapeType="1"/>
          </p:cNvCxnSpPr>
          <p:nvPr/>
        </p:nvCxnSpPr>
        <p:spPr bwMode="auto">
          <a:xfrm>
            <a:off x="6753494" y="3075782"/>
            <a:ext cx="84138" cy="1588"/>
          </a:xfrm>
          <a:prstGeom prst="line">
            <a:avLst/>
          </a:prstGeom>
          <a:noFill/>
          <a:ln w="19050" algn="ctr">
            <a:solidFill>
              <a:schemeClr val="accent5"/>
            </a:solidFill>
            <a:round/>
            <a:headEnd/>
            <a:tailEnd/>
          </a:ln>
        </p:spPr>
      </p:cxnSp>
      <p:cxnSp>
        <p:nvCxnSpPr>
          <p:cNvPr id="427" name="Straight Connector 1205">
            <a:extLst>
              <a:ext uri="{FF2B5EF4-FFF2-40B4-BE49-F238E27FC236}">
                <a16:creationId xmlns:a16="http://schemas.microsoft.com/office/drawing/2014/main" id="{9054D513-D9AA-4D19-8731-0A71ECA24040}"/>
              </a:ext>
            </a:extLst>
          </p:cNvPr>
          <p:cNvCxnSpPr>
            <a:cxnSpLocks noChangeShapeType="1"/>
          </p:cNvCxnSpPr>
          <p:nvPr/>
        </p:nvCxnSpPr>
        <p:spPr bwMode="auto">
          <a:xfrm>
            <a:off x="6753494" y="3383757"/>
            <a:ext cx="84138" cy="0"/>
          </a:xfrm>
          <a:prstGeom prst="line">
            <a:avLst/>
          </a:prstGeom>
          <a:noFill/>
          <a:ln w="19050" algn="ctr">
            <a:solidFill>
              <a:schemeClr val="accent5"/>
            </a:solidFill>
            <a:round/>
            <a:headEnd/>
            <a:tailEnd/>
          </a:ln>
        </p:spPr>
      </p:cxnSp>
      <p:cxnSp>
        <p:nvCxnSpPr>
          <p:cNvPr id="428" name="Straight Connector 1206">
            <a:extLst>
              <a:ext uri="{FF2B5EF4-FFF2-40B4-BE49-F238E27FC236}">
                <a16:creationId xmlns:a16="http://schemas.microsoft.com/office/drawing/2014/main" id="{CFF23261-1D6F-493D-AB45-0D925D8CD788}"/>
              </a:ext>
            </a:extLst>
          </p:cNvPr>
          <p:cNvCxnSpPr>
            <a:cxnSpLocks noChangeShapeType="1"/>
          </p:cNvCxnSpPr>
          <p:nvPr/>
        </p:nvCxnSpPr>
        <p:spPr bwMode="auto">
          <a:xfrm>
            <a:off x="6753494" y="3688557"/>
            <a:ext cx="84138" cy="1588"/>
          </a:xfrm>
          <a:prstGeom prst="line">
            <a:avLst/>
          </a:prstGeom>
          <a:noFill/>
          <a:ln w="19050" algn="ctr">
            <a:solidFill>
              <a:schemeClr val="accent5"/>
            </a:solidFill>
            <a:round/>
            <a:headEnd/>
            <a:tailEnd/>
          </a:ln>
        </p:spPr>
      </p:cxnSp>
      <p:cxnSp>
        <p:nvCxnSpPr>
          <p:cNvPr id="429" name="Straight Connector 1207">
            <a:extLst>
              <a:ext uri="{FF2B5EF4-FFF2-40B4-BE49-F238E27FC236}">
                <a16:creationId xmlns:a16="http://schemas.microsoft.com/office/drawing/2014/main" id="{9DB1A891-7C4B-4AD4-BE3D-FC224864B79D}"/>
              </a:ext>
            </a:extLst>
          </p:cNvPr>
          <p:cNvCxnSpPr>
            <a:cxnSpLocks noChangeShapeType="1"/>
          </p:cNvCxnSpPr>
          <p:nvPr/>
        </p:nvCxnSpPr>
        <p:spPr bwMode="auto">
          <a:xfrm>
            <a:off x="6753494" y="3996532"/>
            <a:ext cx="84138" cy="0"/>
          </a:xfrm>
          <a:prstGeom prst="line">
            <a:avLst/>
          </a:prstGeom>
          <a:noFill/>
          <a:ln w="19050" algn="ctr">
            <a:solidFill>
              <a:schemeClr val="accent5"/>
            </a:solidFill>
            <a:round/>
            <a:headEnd/>
            <a:tailEnd/>
          </a:ln>
        </p:spPr>
      </p:cxnSp>
      <p:cxnSp>
        <p:nvCxnSpPr>
          <p:cNvPr id="430" name="Straight Connector 1208">
            <a:extLst>
              <a:ext uri="{FF2B5EF4-FFF2-40B4-BE49-F238E27FC236}">
                <a16:creationId xmlns:a16="http://schemas.microsoft.com/office/drawing/2014/main" id="{A6CCAD5E-1100-46E7-9653-6D212F6DC79C}"/>
              </a:ext>
            </a:extLst>
          </p:cNvPr>
          <p:cNvCxnSpPr>
            <a:cxnSpLocks noChangeShapeType="1"/>
          </p:cNvCxnSpPr>
          <p:nvPr/>
        </p:nvCxnSpPr>
        <p:spPr bwMode="auto">
          <a:xfrm>
            <a:off x="6753494" y="4301332"/>
            <a:ext cx="84138" cy="1588"/>
          </a:xfrm>
          <a:prstGeom prst="line">
            <a:avLst/>
          </a:prstGeom>
          <a:noFill/>
          <a:ln w="19050" algn="ctr">
            <a:solidFill>
              <a:schemeClr val="accent5"/>
            </a:solidFill>
            <a:round/>
            <a:headEnd/>
            <a:tailEnd/>
          </a:ln>
        </p:spPr>
      </p:cxnSp>
      <p:cxnSp>
        <p:nvCxnSpPr>
          <p:cNvPr id="431" name="Straight Connector 1209">
            <a:extLst>
              <a:ext uri="{FF2B5EF4-FFF2-40B4-BE49-F238E27FC236}">
                <a16:creationId xmlns:a16="http://schemas.microsoft.com/office/drawing/2014/main" id="{5CB97B37-43C3-4B52-BD41-96743FF4F65E}"/>
              </a:ext>
            </a:extLst>
          </p:cNvPr>
          <p:cNvCxnSpPr>
            <a:cxnSpLocks noChangeShapeType="1"/>
          </p:cNvCxnSpPr>
          <p:nvPr/>
        </p:nvCxnSpPr>
        <p:spPr bwMode="auto">
          <a:xfrm>
            <a:off x="6753494" y="4609307"/>
            <a:ext cx="84138" cy="1588"/>
          </a:xfrm>
          <a:prstGeom prst="line">
            <a:avLst/>
          </a:prstGeom>
          <a:noFill/>
          <a:ln w="19050" algn="ctr">
            <a:solidFill>
              <a:schemeClr val="accent5"/>
            </a:solidFill>
            <a:round/>
            <a:headEnd/>
            <a:tailEnd/>
          </a:ln>
        </p:spPr>
      </p:cxnSp>
      <p:sp>
        <p:nvSpPr>
          <p:cNvPr id="432" name="TextBox 1213">
            <a:extLst>
              <a:ext uri="{FF2B5EF4-FFF2-40B4-BE49-F238E27FC236}">
                <a16:creationId xmlns:a16="http://schemas.microsoft.com/office/drawing/2014/main" id="{142A82DD-8927-4B0B-AA0E-DE4C772803E9}"/>
              </a:ext>
            </a:extLst>
          </p:cNvPr>
          <p:cNvSpPr txBox="1">
            <a:spLocks noChangeArrowheads="1"/>
          </p:cNvSpPr>
          <p:nvPr/>
        </p:nvSpPr>
        <p:spPr bwMode="auto">
          <a:xfrm>
            <a:off x="6418532" y="2021682"/>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10</a:t>
            </a:r>
          </a:p>
        </p:txBody>
      </p:sp>
      <p:sp>
        <p:nvSpPr>
          <p:cNvPr id="433" name="TextBox 1214">
            <a:extLst>
              <a:ext uri="{FF2B5EF4-FFF2-40B4-BE49-F238E27FC236}">
                <a16:creationId xmlns:a16="http://schemas.microsoft.com/office/drawing/2014/main" id="{97F3A2D5-C2AC-4493-9FD1-A61213C87282}"/>
              </a:ext>
            </a:extLst>
          </p:cNvPr>
          <p:cNvSpPr txBox="1">
            <a:spLocks noChangeArrowheads="1"/>
          </p:cNvSpPr>
          <p:nvPr/>
        </p:nvSpPr>
        <p:spPr bwMode="auto">
          <a:xfrm>
            <a:off x="6518544" y="233442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8</a:t>
            </a:r>
          </a:p>
        </p:txBody>
      </p:sp>
      <p:sp>
        <p:nvSpPr>
          <p:cNvPr id="434" name="TextBox 1215">
            <a:extLst>
              <a:ext uri="{FF2B5EF4-FFF2-40B4-BE49-F238E27FC236}">
                <a16:creationId xmlns:a16="http://schemas.microsoft.com/office/drawing/2014/main" id="{4102F9CD-8FE5-4F2A-ACF2-13AEB0ABF622}"/>
              </a:ext>
            </a:extLst>
          </p:cNvPr>
          <p:cNvSpPr txBox="1">
            <a:spLocks noChangeArrowheads="1"/>
          </p:cNvSpPr>
          <p:nvPr/>
        </p:nvSpPr>
        <p:spPr bwMode="auto">
          <a:xfrm>
            <a:off x="6518544" y="264239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6</a:t>
            </a:r>
          </a:p>
        </p:txBody>
      </p:sp>
      <p:sp>
        <p:nvSpPr>
          <p:cNvPr id="435" name="TextBox 1216">
            <a:extLst>
              <a:ext uri="{FF2B5EF4-FFF2-40B4-BE49-F238E27FC236}">
                <a16:creationId xmlns:a16="http://schemas.microsoft.com/office/drawing/2014/main" id="{CBE3E12B-9826-4D7A-BF96-AA44D346722A}"/>
              </a:ext>
            </a:extLst>
          </p:cNvPr>
          <p:cNvSpPr txBox="1">
            <a:spLocks noChangeArrowheads="1"/>
          </p:cNvSpPr>
          <p:nvPr/>
        </p:nvSpPr>
        <p:spPr bwMode="auto">
          <a:xfrm>
            <a:off x="6518544" y="295354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4</a:t>
            </a:r>
          </a:p>
        </p:txBody>
      </p:sp>
      <p:sp>
        <p:nvSpPr>
          <p:cNvPr id="436" name="TextBox 1217">
            <a:extLst>
              <a:ext uri="{FF2B5EF4-FFF2-40B4-BE49-F238E27FC236}">
                <a16:creationId xmlns:a16="http://schemas.microsoft.com/office/drawing/2014/main" id="{6D527ABB-EDA2-4256-8C1C-5DE18210D634}"/>
              </a:ext>
            </a:extLst>
          </p:cNvPr>
          <p:cNvSpPr txBox="1">
            <a:spLocks noChangeArrowheads="1"/>
          </p:cNvSpPr>
          <p:nvPr/>
        </p:nvSpPr>
        <p:spPr bwMode="auto">
          <a:xfrm>
            <a:off x="6518544" y="3259932"/>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2</a:t>
            </a:r>
          </a:p>
        </p:txBody>
      </p:sp>
      <p:sp>
        <p:nvSpPr>
          <p:cNvPr id="437" name="TextBox 1218">
            <a:extLst>
              <a:ext uri="{FF2B5EF4-FFF2-40B4-BE49-F238E27FC236}">
                <a16:creationId xmlns:a16="http://schemas.microsoft.com/office/drawing/2014/main" id="{B6B1173D-B877-492D-AE95-F66C0D850EF8}"/>
              </a:ext>
            </a:extLst>
          </p:cNvPr>
          <p:cNvSpPr txBox="1">
            <a:spLocks noChangeArrowheads="1"/>
          </p:cNvSpPr>
          <p:nvPr/>
        </p:nvSpPr>
        <p:spPr bwMode="auto">
          <a:xfrm>
            <a:off x="6518544" y="356949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0</a:t>
            </a:r>
          </a:p>
        </p:txBody>
      </p:sp>
      <p:sp>
        <p:nvSpPr>
          <p:cNvPr id="438" name="TextBox 1219">
            <a:extLst>
              <a:ext uri="{FF2B5EF4-FFF2-40B4-BE49-F238E27FC236}">
                <a16:creationId xmlns:a16="http://schemas.microsoft.com/office/drawing/2014/main" id="{246BE6D8-8BC2-44D8-9B8E-76E676F34A23}"/>
              </a:ext>
            </a:extLst>
          </p:cNvPr>
          <p:cNvSpPr txBox="1">
            <a:spLocks noChangeArrowheads="1"/>
          </p:cNvSpPr>
          <p:nvPr/>
        </p:nvSpPr>
        <p:spPr bwMode="auto">
          <a:xfrm>
            <a:off x="6418532" y="387905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–2</a:t>
            </a:r>
          </a:p>
        </p:txBody>
      </p:sp>
      <p:sp>
        <p:nvSpPr>
          <p:cNvPr id="439" name="TextBox 1220">
            <a:extLst>
              <a:ext uri="{FF2B5EF4-FFF2-40B4-BE49-F238E27FC236}">
                <a16:creationId xmlns:a16="http://schemas.microsoft.com/office/drawing/2014/main" id="{0C3D8CA0-D0E0-4C4C-9803-618D1A0C8E8E}"/>
              </a:ext>
            </a:extLst>
          </p:cNvPr>
          <p:cNvSpPr txBox="1">
            <a:spLocks noChangeArrowheads="1"/>
          </p:cNvSpPr>
          <p:nvPr/>
        </p:nvSpPr>
        <p:spPr bwMode="auto">
          <a:xfrm>
            <a:off x="6418532" y="4190207"/>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–4</a:t>
            </a:r>
          </a:p>
        </p:txBody>
      </p:sp>
      <p:sp>
        <p:nvSpPr>
          <p:cNvPr id="440" name="TextBox 1221">
            <a:extLst>
              <a:ext uri="{FF2B5EF4-FFF2-40B4-BE49-F238E27FC236}">
                <a16:creationId xmlns:a16="http://schemas.microsoft.com/office/drawing/2014/main" id="{6D5E2588-E17D-42CA-9D9D-BF88A31472DC}"/>
              </a:ext>
            </a:extLst>
          </p:cNvPr>
          <p:cNvSpPr txBox="1">
            <a:spLocks noChangeArrowheads="1"/>
          </p:cNvSpPr>
          <p:nvPr/>
        </p:nvSpPr>
        <p:spPr bwMode="auto">
          <a:xfrm>
            <a:off x="6418532" y="447754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–6</a:t>
            </a:r>
          </a:p>
        </p:txBody>
      </p:sp>
      <p:sp>
        <p:nvSpPr>
          <p:cNvPr id="441" name="Oval 27">
            <a:extLst>
              <a:ext uri="{FF2B5EF4-FFF2-40B4-BE49-F238E27FC236}">
                <a16:creationId xmlns:a16="http://schemas.microsoft.com/office/drawing/2014/main" id="{C863D869-8C4F-40C9-982B-97C11FA3BDF2}"/>
              </a:ext>
            </a:extLst>
          </p:cNvPr>
          <p:cNvSpPr>
            <a:spLocks noChangeArrowheads="1"/>
          </p:cNvSpPr>
          <p:nvPr/>
        </p:nvSpPr>
        <p:spPr bwMode="auto">
          <a:xfrm>
            <a:off x="2557662" y="3610189"/>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42" name="Oval 27">
            <a:extLst>
              <a:ext uri="{FF2B5EF4-FFF2-40B4-BE49-F238E27FC236}">
                <a16:creationId xmlns:a16="http://schemas.microsoft.com/office/drawing/2014/main" id="{52F2A583-9CBF-4A5F-A988-3A1D4008E7A9}"/>
              </a:ext>
            </a:extLst>
          </p:cNvPr>
          <p:cNvSpPr>
            <a:spLocks noChangeArrowheads="1"/>
          </p:cNvSpPr>
          <p:nvPr/>
        </p:nvSpPr>
        <p:spPr bwMode="auto">
          <a:xfrm>
            <a:off x="2579356" y="3444295"/>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grpSp>
        <p:nvGrpSpPr>
          <p:cNvPr id="443" name="Group 283">
            <a:extLst>
              <a:ext uri="{FF2B5EF4-FFF2-40B4-BE49-F238E27FC236}">
                <a16:creationId xmlns:a16="http://schemas.microsoft.com/office/drawing/2014/main" id="{4D5D1DCD-FE25-4B95-AF3C-C860B4057B2C}"/>
              </a:ext>
            </a:extLst>
          </p:cNvPr>
          <p:cNvGrpSpPr>
            <a:grpSpLocks/>
          </p:cNvGrpSpPr>
          <p:nvPr/>
        </p:nvGrpSpPr>
        <p:grpSpPr bwMode="auto">
          <a:xfrm>
            <a:off x="2735532" y="3239295"/>
            <a:ext cx="19050" cy="73025"/>
            <a:chOff x="969" y="2377"/>
            <a:chExt cx="14" cy="54"/>
          </a:xfrm>
        </p:grpSpPr>
        <p:sp>
          <p:nvSpPr>
            <p:cNvPr id="444" name="Line 578">
              <a:extLst>
                <a:ext uri="{FF2B5EF4-FFF2-40B4-BE49-F238E27FC236}">
                  <a16:creationId xmlns:a16="http://schemas.microsoft.com/office/drawing/2014/main" id="{0A3C0FB8-A5B4-468D-B347-225A70820D79}"/>
                </a:ext>
              </a:extLst>
            </p:cNvPr>
            <p:cNvSpPr>
              <a:spLocks noChangeShapeType="1"/>
            </p:cNvSpPr>
            <p:nvPr/>
          </p:nvSpPr>
          <p:spPr bwMode="auto">
            <a:xfrm flipV="1">
              <a:off x="976" y="2377"/>
              <a:ext cx="1" cy="53"/>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45" name="Line 577">
              <a:extLst>
                <a:ext uri="{FF2B5EF4-FFF2-40B4-BE49-F238E27FC236}">
                  <a16:creationId xmlns:a16="http://schemas.microsoft.com/office/drawing/2014/main" id="{413ADCAF-B1BF-4DA8-9E1D-01FD45296305}"/>
                </a:ext>
              </a:extLst>
            </p:cNvPr>
            <p:cNvSpPr>
              <a:spLocks noChangeShapeType="1"/>
            </p:cNvSpPr>
            <p:nvPr/>
          </p:nvSpPr>
          <p:spPr bwMode="auto">
            <a:xfrm>
              <a:off x="969" y="2430"/>
              <a:ext cx="14" cy="1"/>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46" name="Line 576">
              <a:extLst>
                <a:ext uri="{FF2B5EF4-FFF2-40B4-BE49-F238E27FC236}">
                  <a16:creationId xmlns:a16="http://schemas.microsoft.com/office/drawing/2014/main" id="{D42E4A33-2FF6-4201-9300-7C4099F76E00}"/>
                </a:ext>
              </a:extLst>
            </p:cNvPr>
            <p:cNvSpPr>
              <a:spLocks noChangeShapeType="1"/>
            </p:cNvSpPr>
            <p:nvPr/>
          </p:nvSpPr>
          <p:spPr bwMode="auto">
            <a:xfrm>
              <a:off x="969" y="2377"/>
              <a:ext cx="14" cy="0"/>
            </a:xfrm>
            <a:prstGeom prst="line">
              <a:avLst/>
            </a:prstGeom>
            <a:noFill/>
            <a:ln w="952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447" name="Oval 27">
            <a:extLst>
              <a:ext uri="{FF2B5EF4-FFF2-40B4-BE49-F238E27FC236}">
                <a16:creationId xmlns:a16="http://schemas.microsoft.com/office/drawing/2014/main" id="{4E46679A-1636-4519-85AB-1EF4516206FA}"/>
              </a:ext>
            </a:extLst>
          </p:cNvPr>
          <p:cNvSpPr>
            <a:spLocks noChangeArrowheads="1"/>
          </p:cNvSpPr>
          <p:nvPr/>
        </p:nvSpPr>
        <p:spPr bwMode="auto">
          <a:xfrm>
            <a:off x="2716229" y="3245858"/>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48" name="Oval 27">
            <a:extLst>
              <a:ext uri="{FF2B5EF4-FFF2-40B4-BE49-F238E27FC236}">
                <a16:creationId xmlns:a16="http://schemas.microsoft.com/office/drawing/2014/main" id="{3F75D09E-8A7A-41AA-9448-B4BC9445D199}"/>
              </a:ext>
            </a:extLst>
          </p:cNvPr>
          <p:cNvSpPr>
            <a:spLocks noChangeArrowheads="1"/>
          </p:cNvSpPr>
          <p:nvPr/>
        </p:nvSpPr>
        <p:spPr bwMode="auto">
          <a:xfrm>
            <a:off x="2929939" y="3145845"/>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49" name="Oval 27">
            <a:extLst>
              <a:ext uri="{FF2B5EF4-FFF2-40B4-BE49-F238E27FC236}">
                <a16:creationId xmlns:a16="http://schemas.microsoft.com/office/drawing/2014/main" id="{ECD61353-3332-4B81-B9F8-F8FB718568F0}"/>
              </a:ext>
            </a:extLst>
          </p:cNvPr>
          <p:cNvSpPr>
            <a:spLocks noChangeArrowheads="1"/>
          </p:cNvSpPr>
          <p:nvPr/>
        </p:nvSpPr>
        <p:spPr bwMode="auto">
          <a:xfrm>
            <a:off x="3349924" y="2948202"/>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50" name="Oval 27">
            <a:extLst>
              <a:ext uri="{FF2B5EF4-FFF2-40B4-BE49-F238E27FC236}">
                <a16:creationId xmlns:a16="http://schemas.microsoft.com/office/drawing/2014/main" id="{EFD8931B-B33F-4360-9911-BE7BC80B0379}"/>
              </a:ext>
            </a:extLst>
          </p:cNvPr>
          <p:cNvSpPr>
            <a:spLocks noChangeArrowheads="1"/>
          </p:cNvSpPr>
          <p:nvPr/>
        </p:nvSpPr>
        <p:spPr bwMode="auto">
          <a:xfrm>
            <a:off x="4172177" y="2738651"/>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51" name="Oval 27">
            <a:extLst>
              <a:ext uri="{FF2B5EF4-FFF2-40B4-BE49-F238E27FC236}">
                <a16:creationId xmlns:a16="http://schemas.microsoft.com/office/drawing/2014/main" id="{193E488D-0152-4514-8856-8BBEFB12B5FE}"/>
              </a:ext>
            </a:extLst>
          </p:cNvPr>
          <p:cNvSpPr>
            <a:spLocks noChangeArrowheads="1"/>
          </p:cNvSpPr>
          <p:nvPr/>
        </p:nvSpPr>
        <p:spPr bwMode="auto">
          <a:xfrm>
            <a:off x="5040713" y="2564820"/>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de-DE">
              <a:solidFill>
                <a:srgbClr val="FFFFFF"/>
              </a:solidFill>
              <a:latin typeface="Arial" charset="0"/>
            </a:endParaRPr>
          </a:p>
        </p:txBody>
      </p:sp>
      <p:sp>
        <p:nvSpPr>
          <p:cNvPr id="452" name="Isosceles Triangle 451">
            <a:extLst>
              <a:ext uri="{FF2B5EF4-FFF2-40B4-BE49-F238E27FC236}">
                <a16:creationId xmlns:a16="http://schemas.microsoft.com/office/drawing/2014/main" id="{3586B95C-5C8E-4820-BAA7-3BDFAC19F4DA}"/>
              </a:ext>
            </a:extLst>
          </p:cNvPr>
          <p:cNvSpPr/>
          <p:nvPr/>
        </p:nvSpPr>
        <p:spPr bwMode="auto">
          <a:xfrm>
            <a:off x="2512510" y="3680895"/>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3" name="Isosceles Triangle 452">
            <a:extLst>
              <a:ext uri="{FF2B5EF4-FFF2-40B4-BE49-F238E27FC236}">
                <a16:creationId xmlns:a16="http://schemas.microsoft.com/office/drawing/2014/main" id="{4177340E-6200-4C73-8EB4-F01B71007E91}"/>
              </a:ext>
            </a:extLst>
          </p:cNvPr>
          <p:cNvSpPr/>
          <p:nvPr/>
        </p:nvSpPr>
        <p:spPr bwMode="auto">
          <a:xfrm>
            <a:off x="2540687" y="3701651"/>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4" name="Isosceles Triangle 453">
            <a:extLst>
              <a:ext uri="{FF2B5EF4-FFF2-40B4-BE49-F238E27FC236}">
                <a16:creationId xmlns:a16="http://schemas.microsoft.com/office/drawing/2014/main" id="{183861FF-509C-4596-8FF8-812622BA4941}"/>
              </a:ext>
            </a:extLst>
          </p:cNvPr>
          <p:cNvSpPr/>
          <p:nvPr/>
        </p:nvSpPr>
        <p:spPr bwMode="auto">
          <a:xfrm>
            <a:off x="2681182" y="3729059"/>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5" name="Isosceles Triangle 262">
            <a:extLst>
              <a:ext uri="{FF2B5EF4-FFF2-40B4-BE49-F238E27FC236}">
                <a16:creationId xmlns:a16="http://schemas.microsoft.com/office/drawing/2014/main" id="{9E26E443-E845-4045-AEE0-25A6E25CE28B}"/>
              </a:ext>
            </a:extLst>
          </p:cNvPr>
          <p:cNvSpPr/>
          <p:nvPr/>
        </p:nvSpPr>
        <p:spPr bwMode="auto">
          <a:xfrm>
            <a:off x="2893907" y="3711643"/>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6" name="Isosceles Triangle 262">
            <a:extLst>
              <a:ext uri="{FF2B5EF4-FFF2-40B4-BE49-F238E27FC236}">
                <a16:creationId xmlns:a16="http://schemas.microsoft.com/office/drawing/2014/main" id="{2CC5B381-6F1A-414D-B543-D70640F78049}"/>
              </a:ext>
            </a:extLst>
          </p:cNvPr>
          <p:cNvSpPr/>
          <p:nvPr/>
        </p:nvSpPr>
        <p:spPr bwMode="auto">
          <a:xfrm>
            <a:off x="3317252" y="3781336"/>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7" name="Isosceles Triangle 262">
            <a:extLst>
              <a:ext uri="{FF2B5EF4-FFF2-40B4-BE49-F238E27FC236}">
                <a16:creationId xmlns:a16="http://schemas.microsoft.com/office/drawing/2014/main" id="{EFDFE567-8A8C-4B2A-87C2-D69339659B4D}"/>
              </a:ext>
            </a:extLst>
          </p:cNvPr>
          <p:cNvSpPr/>
          <p:nvPr/>
        </p:nvSpPr>
        <p:spPr bwMode="auto">
          <a:xfrm>
            <a:off x="4158628" y="3841519"/>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8" name="Isosceles Triangle 262">
            <a:extLst>
              <a:ext uri="{FF2B5EF4-FFF2-40B4-BE49-F238E27FC236}">
                <a16:creationId xmlns:a16="http://schemas.microsoft.com/office/drawing/2014/main" id="{ACDAD380-0BC2-4FC0-9FB3-74E6E166D517}"/>
              </a:ext>
            </a:extLst>
          </p:cNvPr>
          <p:cNvSpPr/>
          <p:nvPr/>
        </p:nvSpPr>
        <p:spPr bwMode="auto">
          <a:xfrm>
            <a:off x="5006233" y="3862811"/>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59" name="Isosceles Triangle 458">
            <a:extLst>
              <a:ext uri="{FF2B5EF4-FFF2-40B4-BE49-F238E27FC236}">
                <a16:creationId xmlns:a16="http://schemas.microsoft.com/office/drawing/2014/main" id="{CF040D0B-3E18-4FE5-BF9B-A3C55B6912F1}"/>
              </a:ext>
            </a:extLst>
          </p:cNvPr>
          <p:cNvSpPr/>
          <p:nvPr/>
        </p:nvSpPr>
        <p:spPr bwMode="auto">
          <a:xfrm>
            <a:off x="6969606" y="3699848"/>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grpSp>
        <p:nvGrpSpPr>
          <p:cNvPr id="460" name="Group 245">
            <a:extLst>
              <a:ext uri="{FF2B5EF4-FFF2-40B4-BE49-F238E27FC236}">
                <a16:creationId xmlns:a16="http://schemas.microsoft.com/office/drawing/2014/main" id="{54BB24BE-3868-4446-895F-6927E8323188}"/>
              </a:ext>
            </a:extLst>
          </p:cNvPr>
          <p:cNvGrpSpPr>
            <a:grpSpLocks/>
          </p:cNvGrpSpPr>
          <p:nvPr/>
        </p:nvGrpSpPr>
        <p:grpSpPr bwMode="auto">
          <a:xfrm>
            <a:off x="2564082" y="1854995"/>
            <a:ext cx="1987550" cy="436562"/>
            <a:chOff x="1210965" y="1906141"/>
            <a:chExt cx="1986861" cy="437694"/>
          </a:xfrm>
        </p:grpSpPr>
        <p:sp>
          <p:nvSpPr>
            <p:cNvPr id="461" name="Line 319">
              <a:extLst>
                <a:ext uri="{FF2B5EF4-FFF2-40B4-BE49-F238E27FC236}">
                  <a16:creationId xmlns:a16="http://schemas.microsoft.com/office/drawing/2014/main" id="{FB0C67E7-50C2-4C2F-8001-FC03FBFD06AD}"/>
                </a:ext>
              </a:extLst>
            </p:cNvPr>
            <p:cNvSpPr>
              <a:spLocks noChangeShapeType="1"/>
            </p:cNvSpPr>
            <p:nvPr/>
          </p:nvSpPr>
          <p:spPr bwMode="auto">
            <a:xfrm>
              <a:off x="1210965" y="2008004"/>
              <a:ext cx="182499" cy="0"/>
            </a:xfrm>
            <a:prstGeom prst="line">
              <a:avLst/>
            </a:prstGeom>
            <a:ln>
              <a:headEnd/>
              <a:tailEnd/>
            </a:ln>
            <a:effectLst>
              <a:outerShdw sx="1000" sy="1000" rotWithShape="0">
                <a:srgbClr val="000000"/>
              </a:outerShdw>
            </a:effectLst>
          </p:spPr>
          <p:style>
            <a:lnRef idx="3">
              <a:schemeClr val="accent5"/>
            </a:lnRef>
            <a:fillRef idx="0">
              <a:schemeClr val="accent5"/>
            </a:fillRef>
            <a:effectRef idx="2">
              <a:schemeClr val="accent5"/>
            </a:effectRef>
            <a:fontRef idx="minor">
              <a:schemeClr val="tx1"/>
            </a:fontRef>
          </p:style>
          <p:txBody>
            <a:bodyPr/>
            <a:lstStyle/>
            <a:p>
              <a:pPr eaLnBrk="1" fontAlgn="auto" hangingPunct="1">
                <a:spcBef>
                  <a:spcPts val="0"/>
                </a:spcBef>
                <a:spcAft>
                  <a:spcPts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462" name="Rectangle 334">
              <a:extLst>
                <a:ext uri="{FF2B5EF4-FFF2-40B4-BE49-F238E27FC236}">
                  <a16:creationId xmlns:a16="http://schemas.microsoft.com/office/drawing/2014/main" id="{7618A6C8-1392-48D5-AA0C-62F4E346539E}"/>
                </a:ext>
              </a:extLst>
            </p:cNvPr>
            <p:cNvSpPr>
              <a:spLocks noChangeArrowheads="1"/>
            </p:cNvSpPr>
            <p:nvPr/>
          </p:nvSpPr>
          <p:spPr bwMode="auto">
            <a:xfrm>
              <a:off x="1463377" y="1906141"/>
              <a:ext cx="14170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Placebo (n = 734)</a:t>
              </a:r>
            </a:p>
          </p:txBody>
        </p:sp>
        <p:sp>
          <p:nvSpPr>
            <p:cNvPr id="463" name="Rectangle 333">
              <a:extLst>
                <a:ext uri="{FF2B5EF4-FFF2-40B4-BE49-F238E27FC236}">
                  <a16:creationId xmlns:a16="http://schemas.microsoft.com/office/drawing/2014/main" id="{490E5328-E4CE-4963-9A2A-395E816D193B}"/>
                </a:ext>
              </a:extLst>
            </p:cNvPr>
            <p:cNvSpPr>
              <a:spLocks noChangeArrowheads="1"/>
            </p:cNvSpPr>
            <p:nvPr/>
          </p:nvSpPr>
          <p:spPr bwMode="auto">
            <a:xfrm>
              <a:off x="1463377" y="2128391"/>
              <a:ext cx="1734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Denosumab (n = 734)</a:t>
              </a:r>
            </a:p>
          </p:txBody>
        </p:sp>
        <p:sp>
          <p:nvSpPr>
            <p:cNvPr id="464" name="Line 323">
              <a:extLst>
                <a:ext uri="{FF2B5EF4-FFF2-40B4-BE49-F238E27FC236}">
                  <a16:creationId xmlns:a16="http://schemas.microsoft.com/office/drawing/2014/main" id="{C47CF1BB-6B03-4B4A-B563-C9BAA4D4DB4E}"/>
                </a:ext>
              </a:extLst>
            </p:cNvPr>
            <p:cNvSpPr>
              <a:spLocks noChangeShapeType="1"/>
            </p:cNvSpPr>
            <p:nvPr/>
          </p:nvSpPr>
          <p:spPr bwMode="auto">
            <a:xfrm>
              <a:off x="1457325" y="2095500"/>
              <a:ext cx="0" cy="0"/>
            </a:xfrm>
            <a:prstGeom prst="line">
              <a:avLst/>
            </a:prstGeom>
            <a:noFill/>
            <a:ln w="8255" cap="rnd">
              <a:solidFill>
                <a:srgbClr val="7F7F7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65" name="Line 319">
              <a:extLst>
                <a:ext uri="{FF2B5EF4-FFF2-40B4-BE49-F238E27FC236}">
                  <a16:creationId xmlns:a16="http://schemas.microsoft.com/office/drawing/2014/main" id="{CA1B1B55-5418-4B73-9318-5C2E915E0082}"/>
                </a:ext>
              </a:extLst>
            </p:cNvPr>
            <p:cNvSpPr>
              <a:spLocks noChangeShapeType="1"/>
            </p:cNvSpPr>
            <p:nvPr/>
          </p:nvSpPr>
          <p:spPr bwMode="auto">
            <a:xfrm>
              <a:off x="1210965" y="2219689"/>
              <a:ext cx="182499" cy="1592"/>
            </a:xfrm>
            <a:prstGeom prst="line">
              <a:avLst/>
            </a:prstGeom>
            <a:solidFill>
              <a:schemeClr val="accent3"/>
            </a:solidFill>
            <a:ln>
              <a:solidFill>
                <a:srgbClr val="92D050"/>
              </a:solidFill>
              <a:headEnd/>
              <a:tailEnd/>
            </a:ln>
            <a:effectLst>
              <a:outerShdw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pP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466" name="Oval 27">
              <a:extLst>
                <a:ext uri="{FF2B5EF4-FFF2-40B4-BE49-F238E27FC236}">
                  <a16:creationId xmlns:a16="http://schemas.microsoft.com/office/drawing/2014/main" id="{81D0B871-7E5F-45F5-A54C-A1031FA82ADC}"/>
                </a:ext>
              </a:extLst>
            </p:cNvPr>
            <p:cNvSpPr>
              <a:spLocks noChangeArrowheads="1"/>
            </p:cNvSpPr>
            <p:nvPr/>
          </p:nvSpPr>
          <p:spPr bwMode="auto">
            <a:xfrm>
              <a:off x="1268609" y="2191445"/>
              <a:ext cx="58923" cy="61119"/>
            </a:xfrm>
            <a:prstGeom prst="ellipse">
              <a:avLst/>
            </a:prstGeom>
            <a:solidFill>
              <a:srgbClr val="92D050"/>
            </a:solidFill>
            <a:ln>
              <a:solidFill>
                <a:srgbClr val="92D050"/>
              </a:solidFill>
              <a:headEnd/>
              <a:tailEnd/>
            </a:ln>
            <a:effectLst>
              <a:outerShdw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de-DE">
                <a:solidFill>
                  <a:srgbClr val="FFFFFF"/>
                </a:solidFill>
                <a:latin typeface="Arial" charset="0"/>
              </a:endParaRPr>
            </a:p>
          </p:txBody>
        </p:sp>
        <p:sp>
          <p:nvSpPr>
            <p:cNvPr id="467" name="Isosceles Triangle 262">
              <a:extLst>
                <a:ext uri="{FF2B5EF4-FFF2-40B4-BE49-F238E27FC236}">
                  <a16:creationId xmlns:a16="http://schemas.microsoft.com/office/drawing/2014/main" id="{51F6DE81-FB24-4EB1-85A5-1EB6E385B678}"/>
                </a:ext>
              </a:extLst>
            </p:cNvPr>
            <p:cNvSpPr/>
            <p:nvPr/>
          </p:nvSpPr>
          <p:spPr bwMode="auto">
            <a:xfrm>
              <a:off x="1267842" y="1973125"/>
              <a:ext cx="62707" cy="61913"/>
            </a:xfrm>
            <a:prstGeom prst="triangle">
              <a:avLst/>
            </a:prstGeom>
            <a:effectLst>
              <a:outerShdw rotWithShape="0">
                <a:srgbClr val="000000"/>
              </a:outerShdw>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grpSp>
      <p:sp>
        <p:nvSpPr>
          <p:cNvPr id="468" name="Oval 27">
            <a:extLst>
              <a:ext uri="{FF2B5EF4-FFF2-40B4-BE49-F238E27FC236}">
                <a16:creationId xmlns:a16="http://schemas.microsoft.com/office/drawing/2014/main" id="{376CCE4A-17F1-4A7D-AF18-F275D3D4D7F2}"/>
              </a:ext>
            </a:extLst>
          </p:cNvPr>
          <p:cNvSpPr>
            <a:spLocks noChangeArrowheads="1"/>
          </p:cNvSpPr>
          <p:nvPr/>
        </p:nvSpPr>
        <p:spPr bwMode="auto">
          <a:xfrm>
            <a:off x="6976703" y="3696667"/>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69" name="Oval 27">
            <a:extLst>
              <a:ext uri="{FF2B5EF4-FFF2-40B4-BE49-F238E27FC236}">
                <a16:creationId xmlns:a16="http://schemas.microsoft.com/office/drawing/2014/main" id="{46EDF27F-539E-4EC2-9DAD-F273D1F14BCB}"/>
              </a:ext>
            </a:extLst>
          </p:cNvPr>
          <p:cNvSpPr>
            <a:spLocks noChangeArrowheads="1"/>
          </p:cNvSpPr>
          <p:nvPr/>
        </p:nvSpPr>
        <p:spPr bwMode="auto">
          <a:xfrm>
            <a:off x="7002851" y="3622278"/>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0" name="Oval 27">
            <a:extLst>
              <a:ext uri="{FF2B5EF4-FFF2-40B4-BE49-F238E27FC236}">
                <a16:creationId xmlns:a16="http://schemas.microsoft.com/office/drawing/2014/main" id="{2297BC82-467C-4885-9E4E-498D1DBD3CEC}"/>
              </a:ext>
            </a:extLst>
          </p:cNvPr>
          <p:cNvSpPr>
            <a:spLocks noChangeArrowheads="1"/>
          </p:cNvSpPr>
          <p:nvPr/>
        </p:nvSpPr>
        <p:spPr bwMode="auto">
          <a:xfrm>
            <a:off x="7135486" y="3524526"/>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1" name="Oval 27">
            <a:extLst>
              <a:ext uri="{FF2B5EF4-FFF2-40B4-BE49-F238E27FC236}">
                <a16:creationId xmlns:a16="http://schemas.microsoft.com/office/drawing/2014/main" id="{DBC35184-1481-4ED4-8DB3-4A686E7C006E}"/>
              </a:ext>
            </a:extLst>
          </p:cNvPr>
          <p:cNvSpPr>
            <a:spLocks noChangeArrowheads="1"/>
          </p:cNvSpPr>
          <p:nvPr/>
        </p:nvSpPr>
        <p:spPr bwMode="auto">
          <a:xfrm>
            <a:off x="7346748" y="3443564"/>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2" name="Oval 27">
            <a:extLst>
              <a:ext uri="{FF2B5EF4-FFF2-40B4-BE49-F238E27FC236}">
                <a16:creationId xmlns:a16="http://schemas.microsoft.com/office/drawing/2014/main" id="{C7B78E0B-EA4E-4D30-8BF8-7D5F6B1E6A8B}"/>
              </a:ext>
            </a:extLst>
          </p:cNvPr>
          <p:cNvSpPr>
            <a:spLocks noChangeArrowheads="1"/>
          </p:cNvSpPr>
          <p:nvPr/>
        </p:nvSpPr>
        <p:spPr bwMode="auto">
          <a:xfrm>
            <a:off x="7768694" y="3367363"/>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3" name="Oval 27">
            <a:extLst>
              <a:ext uri="{FF2B5EF4-FFF2-40B4-BE49-F238E27FC236}">
                <a16:creationId xmlns:a16="http://schemas.microsoft.com/office/drawing/2014/main" id="{B4680B3A-644B-44AC-B8EC-7A8CAE7026AD}"/>
              </a:ext>
            </a:extLst>
          </p:cNvPr>
          <p:cNvSpPr>
            <a:spLocks noChangeArrowheads="1"/>
          </p:cNvSpPr>
          <p:nvPr/>
        </p:nvSpPr>
        <p:spPr bwMode="auto">
          <a:xfrm>
            <a:off x="8629155" y="3255446"/>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4" name="Oval 27">
            <a:extLst>
              <a:ext uri="{FF2B5EF4-FFF2-40B4-BE49-F238E27FC236}">
                <a16:creationId xmlns:a16="http://schemas.microsoft.com/office/drawing/2014/main" id="{889166FA-EB9E-4EA4-80FB-2309BD71E5E2}"/>
              </a:ext>
            </a:extLst>
          </p:cNvPr>
          <p:cNvSpPr>
            <a:spLocks noChangeArrowheads="1"/>
          </p:cNvSpPr>
          <p:nvPr/>
        </p:nvSpPr>
        <p:spPr bwMode="auto">
          <a:xfrm>
            <a:off x="9470695" y="3188945"/>
            <a:ext cx="58923" cy="55563"/>
          </a:xfrm>
          <a:prstGeom prst="ellipse">
            <a:avLst/>
          </a:prstGeom>
          <a:solidFill>
            <a:srgbClr val="92D050"/>
          </a:solidFill>
          <a:ln>
            <a:solidFill>
              <a:srgbClr val="92D050"/>
            </a:solidFill>
            <a:headEnd/>
            <a:tailEnd/>
          </a:ln>
          <a:effectLst>
            <a:outerShdw sx="1000" sy="1000"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endParaRPr lang="en-US" altLang="de-DE">
              <a:solidFill>
                <a:srgbClr val="FFFFFF"/>
              </a:solidFill>
              <a:latin typeface="Arial" charset="0"/>
            </a:endParaRPr>
          </a:p>
        </p:txBody>
      </p:sp>
      <p:sp>
        <p:nvSpPr>
          <p:cNvPr id="475" name="Isosceles Triangle 474">
            <a:extLst>
              <a:ext uri="{FF2B5EF4-FFF2-40B4-BE49-F238E27FC236}">
                <a16:creationId xmlns:a16="http://schemas.microsoft.com/office/drawing/2014/main" id="{FC01514B-86B6-4B44-A3DF-F8D907D81FFB}"/>
              </a:ext>
            </a:extLst>
          </p:cNvPr>
          <p:cNvSpPr/>
          <p:nvPr/>
        </p:nvSpPr>
        <p:spPr bwMode="auto">
          <a:xfrm>
            <a:off x="7131341" y="3702229"/>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76" name="Isosceles Triangle 262">
            <a:extLst>
              <a:ext uri="{FF2B5EF4-FFF2-40B4-BE49-F238E27FC236}">
                <a16:creationId xmlns:a16="http://schemas.microsoft.com/office/drawing/2014/main" id="{6E821103-ED64-48A9-B6EE-17D9B9AD0F24}"/>
              </a:ext>
            </a:extLst>
          </p:cNvPr>
          <p:cNvSpPr/>
          <p:nvPr/>
        </p:nvSpPr>
        <p:spPr bwMode="auto">
          <a:xfrm>
            <a:off x="7346241" y="3730801"/>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77" name="Isosceles Triangle 262">
            <a:extLst>
              <a:ext uri="{FF2B5EF4-FFF2-40B4-BE49-F238E27FC236}">
                <a16:creationId xmlns:a16="http://schemas.microsoft.com/office/drawing/2014/main" id="{DFC2D50F-682A-4D44-B2B3-CC194CC1840A}"/>
              </a:ext>
            </a:extLst>
          </p:cNvPr>
          <p:cNvSpPr/>
          <p:nvPr/>
        </p:nvSpPr>
        <p:spPr bwMode="auto">
          <a:xfrm>
            <a:off x="7764824" y="3850401"/>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78" name="Isosceles Triangle 262">
            <a:extLst>
              <a:ext uri="{FF2B5EF4-FFF2-40B4-BE49-F238E27FC236}">
                <a16:creationId xmlns:a16="http://schemas.microsoft.com/office/drawing/2014/main" id="{168E751B-2E5C-4787-B982-EEFA3A21AE2A}"/>
              </a:ext>
            </a:extLst>
          </p:cNvPr>
          <p:cNvSpPr/>
          <p:nvPr/>
        </p:nvSpPr>
        <p:spPr bwMode="auto">
          <a:xfrm>
            <a:off x="8587152" y="4001062"/>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79" name="Isosceles Triangle 262">
            <a:extLst>
              <a:ext uri="{FF2B5EF4-FFF2-40B4-BE49-F238E27FC236}">
                <a16:creationId xmlns:a16="http://schemas.microsoft.com/office/drawing/2014/main" id="{FE0F818F-3C91-4286-B63C-6AE4869F2D43}"/>
              </a:ext>
            </a:extLst>
          </p:cNvPr>
          <p:cNvSpPr/>
          <p:nvPr/>
        </p:nvSpPr>
        <p:spPr bwMode="auto">
          <a:xfrm>
            <a:off x="9434757" y="4081317"/>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88" name="Isosceles Triangle 487">
            <a:extLst>
              <a:ext uri="{FF2B5EF4-FFF2-40B4-BE49-F238E27FC236}">
                <a16:creationId xmlns:a16="http://schemas.microsoft.com/office/drawing/2014/main" id="{FD510A2E-3475-4343-8E66-D3B9A38472C4}"/>
              </a:ext>
            </a:extLst>
          </p:cNvPr>
          <p:cNvSpPr/>
          <p:nvPr/>
        </p:nvSpPr>
        <p:spPr bwMode="auto">
          <a:xfrm>
            <a:off x="6945430" y="3676216"/>
            <a:ext cx="62707" cy="61913"/>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sp>
        <p:nvSpPr>
          <p:cNvPr id="489" name="Text Box 382">
            <a:extLst>
              <a:ext uri="{FF2B5EF4-FFF2-40B4-BE49-F238E27FC236}">
                <a16:creationId xmlns:a16="http://schemas.microsoft.com/office/drawing/2014/main" id="{F39C3A8B-634B-4C80-B3D0-0E24B5750136}"/>
              </a:ext>
            </a:extLst>
          </p:cNvPr>
          <p:cNvSpPr txBox="1">
            <a:spLocks noChangeArrowheads="1"/>
          </p:cNvSpPr>
          <p:nvPr/>
        </p:nvSpPr>
        <p:spPr bwMode="auto">
          <a:xfrm rot="16200000">
            <a:off x="4564332" y="3063082"/>
            <a:ext cx="342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GB" altLang="de-DE" sz="1400" b="1">
                <a:solidFill>
                  <a:srgbClr val="000000"/>
                </a:solidFill>
                <a:latin typeface="Arial" panose="020B0604020202020204" pitchFamily="34" charset="0"/>
              </a:rPr>
              <a:t>BMD-Änderung (± 95% CI) </a:t>
            </a:r>
          </a:p>
          <a:p>
            <a:pPr algn="ctr" eaLnBrk="1" hangingPunct="1">
              <a:lnSpc>
                <a:spcPct val="100000"/>
              </a:lnSpc>
              <a:spcBef>
                <a:spcPct val="0"/>
              </a:spcBef>
              <a:buClrTx/>
              <a:buSzTx/>
              <a:buFontTx/>
              <a:buNone/>
            </a:pPr>
            <a:r>
              <a:rPr lang="en-GB" altLang="de-DE" sz="1400" b="1">
                <a:solidFill>
                  <a:srgbClr val="000000"/>
                </a:solidFill>
                <a:latin typeface="Arial" panose="020B0604020202020204" pitchFamily="34" charset="0"/>
              </a:rPr>
              <a:t>vs. Ausgangswert (%)</a:t>
            </a:r>
          </a:p>
        </p:txBody>
      </p:sp>
      <p:sp>
        <p:nvSpPr>
          <p:cNvPr id="247" name="Text Placeholder 7">
            <a:extLst>
              <a:ext uri="{FF2B5EF4-FFF2-40B4-BE49-F238E27FC236}">
                <a16:creationId xmlns:a16="http://schemas.microsoft.com/office/drawing/2014/main" id="{B0406997-C573-4581-9BD0-BB15751BD3AA}"/>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eaLnBrk="1" hangingPunct="1">
              <a:lnSpc>
                <a:spcPct val="100000"/>
              </a:lnSpc>
              <a:spcBef>
                <a:spcPct val="0"/>
              </a:spcBef>
              <a:buClrTx/>
            </a:pPr>
            <a:r>
              <a:rPr lang="da-DK" altLang="de-DE" sz="900" dirty="0">
                <a:solidFill>
                  <a:schemeClr val="tx1"/>
                </a:solidFill>
              </a:rPr>
              <a:t>Smith MR et al. N Engl J Med 2009;361:745–55.</a:t>
            </a:r>
          </a:p>
        </p:txBody>
      </p:sp>
      <p:sp>
        <p:nvSpPr>
          <p:cNvPr id="490" name="Line 345">
            <a:extLst>
              <a:ext uri="{FF2B5EF4-FFF2-40B4-BE49-F238E27FC236}">
                <a16:creationId xmlns:a16="http://schemas.microsoft.com/office/drawing/2014/main" id="{2B4869C5-021C-4149-BB15-3EB07F344170}"/>
              </a:ext>
            </a:extLst>
          </p:cNvPr>
          <p:cNvSpPr>
            <a:spLocks noChangeShapeType="1"/>
          </p:cNvSpPr>
          <p:nvPr/>
        </p:nvSpPr>
        <p:spPr bwMode="auto">
          <a:xfrm>
            <a:off x="2971219"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1" name="Line 345">
            <a:extLst>
              <a:ext uri="{FF2B5EF4-FFF2-40B4-BE49-F238E27FC236}">
                <a16:creationId xmlns:a16="http://schemas.microsoft.com/office/drawing/2014/main" id="{3E9E48F9-DCEB-4348-B1D6-DCEF43E3F707}"/>
              </a:ext>
            </a:extLst>
          </p:cNvPr>
          <p:cNvSpPr>
            <a:spLocks noChangeShapeType="1"/>
          </p:cNvSpPr>
          <p:nvPr/>
        </p:nvSpPr>
        <p:spPr bwMode="auto">
          <a:xfrm>
            <a:off x="3414123"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2" name="Line 345">
            <a:extLst>
              <a:ext uri="{FF2B5EF4-FFF2-40B4-BE49-F238E27FC236}">
                <a16:creationId xmlns:a16="http://schemas.microsoft.com/office/drawing/2014/main" id="{A1DD4E8A-7485-4081-B080-9B7D750FF97E}"/>
              </a:ext>
            </a:extLst>
          </p:cNvPr>
          <p:cNvSpPr>
            <a:spLocks noChangeShapeType="1"/>
          </p:cNvSpPr>
          <p:nvPr/>
        </p:nvSpPr>
        <p:spPr bwMode="auto">
          <a:xfrm>
            <a:off x="4201112"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3" name="Line 345">
            <a:extLst>
              <a:ext uri="{FF2B5EF4-FFF2-40B4-BE49-F238E27FC236}">
                <a16:creationId xmlns:a16="http://schemas.microsoft.com/office/drawing/2014/main" id="{99B59CB2-F581-46CE-A6A2-273F2DBAA67D}"/>
              </a:ext>
            </a:extLst>
          </p:cNvPr>
          <p:cNvSpPr>
            <a:spLocks noChangeShapeType="1"/>
          </p:cNvSpPr>
          <p:nvPr/>
        </p:nvSpPr>
        <p:spPr bwMode="auto">
          <a:xfrm>
            <a:off x="5062218"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4" name="Line 563">
            <a:extLst>
              <a:ext uri="{FF2B5EF4-FFF2-40B4-BE49-F238E27FC236}">
                <a16:creationId xmlns:a16="http://schemas.microsoft.com/office/drawing/2014/main" id="{52B0FDF4-A642-4178-8014-F26E18C7C49D}"/>
              </a:ext>
            </a:extLst>
          </p:cNvPr>
          <p:cNvSpPr>
            <a:spLocks noChangeShapeType="1"/>
          </p:cNvSpPr>
          <p:nvPr/>
        </p:nvSpPr>
        <p:spPr bwMode="auto">
          <a:xfrm>
            <a:off x="6956684" y="4609307"/>
            <a:ext cx="0" cy="85725"/>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5" name="Line 346">
            <a:extLst>
              <a:ext uri="{FF2B5EF4-FFF2-40B4-BE49-F238E27FC236}">
                <a16:creationId xmlns:a16="http://schemas.microsoft.com/office/drawing/2014/main" id="{1D53B779-B483-47C2-9632-60ABAC963B8D}"/>
              </a:ext>
            </a:extLst>
          </p:cNvPr>
          <p:cNvSpPr>
            <a:spLocks noChangeShapeType="1"/>
          </p:cNvSpPr>
          <p:nvPr/>
        </p:nvSpPr>
        <p:spPr bwMode="auto">
          <a:xfrm>
            <a:off x="7031296"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6" name="Line 345">
            <a:extLst>
              <a:ext uri="{FF2B5EF4-FFF2-40B4-BE49-F238E27FC236}">
                <a16:creationId xmlns:a16="http://schemas.microsoft.com/office/drawing/2014/main" id="{DD538623-C994-473B-8406-4A8C9B4275A7}"/>
              </a:ext>
            </a:extLst>
          </p:cNvPr>
          <p:cNvSpPr>
            <a:spLocks noChangeShapeType="1"/>
          </p:cNvSpPr>
          <p:nvPr/>
        </p:nvSpPr>
        <p:spPr bwMode="auto">
          <a:xfrm>
            <a:off x="7172584"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7" name="Line 345">
            <a:extLst>
              <a:ext uri="{FF2B5EF4-FFF2-40B4-BE49-F238E27FC236}">
                <a16:creationId xmlns:a16="http://schemas.microsoft.com/office/drawing/2014/main" id="{56D14A05-4DB4-4C77-ACFA-61EC165BF397}"/>
              </a:ext>
            </a:extLst>
          </p:cNvPr>
          <p:cNvSpPr>
            <a:spLocks noChangeShapeType="1"/>
          </p:cNvSpPr>
          <p:nvPr/>
        </p:nvSpPr>
        <p:spPr bwMode="auto">
          <a:xfrm>
            <a:off x="7379696"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8" name="Line 345">
            <a:extLst>
              <a:ext uri="{FF2B5EF4-FFF2-40B4-BE49-F238E27FC236}">
                <a16:creationId xmlns:a16="http://schemas.microsoft.com/office/drawing/2014/main" id="{53D65F44-C8E3-4DAA-9519-711902CC1A38}"/>
              </a:ext>
            </a:extLst>
          </p:cNvPr>
          <p:cNvSpPr>
            <a:spLocks noChangeShapeType="1"/>
          </p:cNvSpPr>
          <p:nvPr/>
        </p:nvSpPr>
        <p:spPr bwMode="auto">
          <a:xfrm>
            <a:off x="7822600"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499" name="Line 345">
            <a:extLst>
              <a:ext uri="{FF2B5EF4-FFF2-40B4-BE49-F238E27FC236}">
                <a16:creationId xmlns:a16="http://schemas.microsoft.com/office/drawing/2014/main" id="{2D08BC14-CB85-44F4-BF34-B768D76535C8}"/>
              </a:ext>
            </a:extLst>
          </p:cNvPr>
          <p:cNvSpPr>
            <a:spLocks noChangeShapeType="1"/>
          </p:cNvSpPr>
          <p:nvPr/>
        </p:nvSpPr>
        <p:spPr bwMode="auto">
          <a:xfrm>
            <a:off x="8609589"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500" name="Line 345">
            <a:extLst>
              <a:ext uri="{FF2B5EF4-FFF2-40B4-BE49-F238E27FC236}">
                <a16:creationId xmlns:a16="http://schemas.microsoft.com/office/drawing/2014/main" id="{75BBCE28-1DE0-4C6D-9438-56C5148AC334}"/>
              </a:ext>
            </a:extLst>
          </p:cNvPr>
          <p:cNvSpPr>
            <a:spLocks noChangeShapeType="1"/>
          </p:cNvSpPr>
          <p:nvPr/>
        </p:nvSpPr>
        <p:spPr bwMode="auto">
          <a:xfrm>
            <a:off x="9470695" y="4609307"/>
            <a:ext cx="0" cy="87312"/>
          </a:xfrm>
          <a:prstGeom prst="line">
            <a:avLst/>
          </a:prstGeom>
          <a:noFill/>
          <a:ln w="19050" cap="rnd">
            <a:solidFill>
              <a:schemeClr val="accent5"/>
            </a:solidFill>
            <a:round/>
            <a:headEnd/>
            <a:tailEnd/>
          </a:ln>
        </p:spPr>
        <p:txBody>
          <a:bodyPr/>
          <a:lstStyle/>
          <a:p>
            <a:pPr eaLnBrk="1" hangingPunct="1">
              <a:defRPr/>
            </a:pPr>
            <a:endParaRPr lang="en-US">
              <a:latin typeface="Arial" panose="020B0604020202020204" pitchFamily="34" charset="0"/>
            </a:endParaRPr>
          </a:p>
        </p:txBody>
      </p:sp>
      <p:sp>
        <p:nvSpPr>
          <p:cNvPr id="501" name="Rectangle 340">
            <a:extLst>
              <a:ext uri="{FF2B5EF4-FFF2-40B4-BE49-F238E27FC236}">
                <a16:creationId xmlns:a16="http://schemas.microsoft.com/office/drawing/2014/main" id="{70C66966-3F66-4507-BFF4-33946B3103F3}"/>
              </a:ext>
            </a:extLst>
          </p:cNvPr>
          <p:cNvSpPr>
            <a:spLocks noChangeArrowheads="1"/>
          </p:cNvSpPr>
          <p:nvPr/>
        </p:nvSpPr>
        <p:spPr bwMode="auto">
          <a:xfrm>
            <a:off x="6916629"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1</a:t>
            </a:r>
          </a:p>
        </p:txBody>
      </p:sp>
      <p:sp>
        <p:nvSpPr>
          <p:cNvPr id="502" name="Rectangle 339">
            <a:extLst>
              <a:ext uri="{FF2B5EF4-FFF2-40B4-BE49-F238E27FC236}">
                <a16:creationId xmlns:a16="http://schemas.microsoft.com/office/drawing/2014/main" id="{C7F2FE82-29FC-4DA3-9FC7-A37D996F3087}"/>
              </a:ext>
            </a:extLst>
          </p:cNvPr>
          <p:cNvSpPr>
            <a:spLocks noChangeArrowheads="1"/>
          </p:cNvSpPr>
          <p:nvPr/>
        </p:nvSpPr>
        <p:spPr bwMode="auto">
          <a:xfrm>
            <a:off x="7057916" y="4739879"/>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3</a:t>
            </a:r>
          </a:p>
        </p:txBody>
      </p:sp>
      <p:sp>
        <p:nvSpPr>
          <p:cNvPr id="503" name="Rectangle 338">
            <a:extLst>
              <a:ext uri="{FF2B5EF4-FFF2-40B4-BE49-F238E27FC236}">
                <a16:creationId xmlns:a16="http://schemas.microsoft.com/office/drawing/2014/main" id="{6320ED23-C430-4F98-B9B0-CCF63B54D2D5}"/>
              </a:ext>
            </a:extLst>
          </p:cNvPr>
          <p:cNvSpPr>
            <a:spLocks noChangeArrowheads="1"/>
          </p:cNvSpPr>
          <p:nvPr/>
        </p:nvSpPr>
        <p:spPr bwMode="auto">
          <a:xfrm>
            <a:off x="7269054"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6</a:t>
            </a:r>
          </a:p>
        </p:txBody>
      </p:sp>
      <p:sp>
        <p:nvSpPr>
          <p:cNvPr id="504" name="Rectangle 337">
            <a:extLst>
              <a:ext uri="{FF2B5EF4-FFF2-40B4-BE49-F238E27FC236}">
                <a16:creationId xmlns:a16="http://schemas.microsoft.com/office/drawing/2014/main" id="{8EB96951-6F66-4821-95EE-98C7817CEA1A}"/>
              </a:ext>
            </a:extLst>
          </p:cNvPr>
          <p:cNvSpPr>
            <a:spLocks noChangeArrowheads="1"/>
          </p:cNvSpPr>
          <p:nvPr/>
        </p:nvSpPr>
        <p:spPr bwMode="auto">
          <a:xfrm>
            <a:off x="7694504"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12</a:t>
            </a:r>
          </a:p>
        </p:txBody>
      </p:sp>
      <p:sp>
        <p:nvSpPr>
          <p:cNvPr id="505" name="Rectangle 336">
            <a:extLst>
              <a:ext uri="{FF2B5EF4-FFF2-40B4-BE49-F238E27FC236}">
                <a16:creationId xmlns:a16="http://schemas.microsoft.com/office/drawing/2014/main" id="{FEE0E975-CB76-42B5-9F47-11628D9DB103}"/>
              </a:ext>
            </a:extLst>
          </p:cNvPr>
          <p:cNvSpPr>
            <a:spLocks noChangeArrowheads="1"/>
          </p:cNvSpPr>
          <p:nvPr/>
        </p:nvSpPr>
        <p:spPr bwMode="auto">
          <a:xfrm>
            <a:off x="8485079"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24</a:t>
            </a:r>
          </a:p>
        </p:txBody>
      </p:sp>
      <p:sp>
        <p:nvSpPr>
          <p:cNvPr id="506" name="Rectangle 335">
            <a:extLst>
              <a:ext uri="{FF2B5EF4-FFF2-40B4-BE49-F238E27FC236}">
                <a16:creationId xmlns:a16="http://schemas.microsoft.com/office/drawing/2014/main" id="{E5D91163-D5C0-48EA-B5A1-721CAED6A053}"/>
              </a:ext>
            </a:extLst>
          </p:cNvPr>
          <p:cNvSpPr>
            <a:spLocks noChangeArrowheads="1"/>
          </p:cNvSpPr>
          <p:nvPr/>
        </p:nvSpPr>
        <p:spPr bwMode="auto">
          <a:xfrm>
            <a:off x="9340621" y="4739879"/>
            <a:ext cx="24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dirty="0">
                <a:solidFill>
                  <a:srgbClr val="000000"/>
                </a:solidFill>
                <a:latin typeface="Arial" panose="020B0604020202020204" pitchFamily="34" charset="0"/>
              </a:rPr>
              <a:t> 36</a:t>
            </a:r>
          </a:p>
        </p:txBody>
      </p:sp>
      <p:sp>
        <p:nvSpPr>
          <p:cNvPr id="507" name="Rectangle 318">
            <a:extLst>
              <a:ext uri="{FF2B5EF4-FFF2-40B4-BE49-F238E27FC236}">
                <a16:creationId xmlns:a16="http://schemas.microsoft.com/office/drawing/2014/main" id="{13CBBD02-BBDC-4CC5-9CA3-38D1EC17D33D}"/>
              </a:ext>
            </a:extLst>
          </p:cNvPr>
          <p:cNvSpPr>
            <a:spLocks noChangeArrowheads="1"/>
          </p:cNvSpPr>
          <p:nvPr/>
        </p:nvSpPr>
        <p:spPr bwMode="auto">
          <a:xfrm>
            <a:off x="6802126" y="473987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algn="ct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  0</a:t>
            </a:r>
          </a:p>
        </p:txBody>
      </p:sp>
      <p:grpSp>
        <p:nvGrpSpPr>
          <p:cNvPr id="246" name="Group 245">
            <a:extLst>
              <a:ext uri="{FF2B5EF4-FFF2-40B4-BE49-F238E27FC236}">
                <a16:creationId xmlns:a16="http://schemas.microsoft.com/office/drawing/2014/main" id="{30D49B9E-E1B4-44A3-AAD4-21B4713095C5}"/>
              </a:ext>
            </a:extLst>
          </p:cNvPr>
          <p:cNvGrpSpPr>
            <a:grpSpLocks/>
          </p:cNvGrpSpPr>
          <p:nvPr/>
        </p:nvGrpSpPr>
        <p:grpSpPr bwMode="auto">
          <a:xfrm>
            <a:off x="6973343" y="1851944"/>
            <a:ext cx="1987550" cy="436562"/>
            <a:chOff x="1210965" y="1906141"/>
            <a:chExt cx="1986861" cy="437694"/>
          </a:xfrm>
        </p:grpSpPr>
        <p:sp>
          <p:nvSpPr>
            <p:cNvPr id="248" name="Line 319">
              <a:extLst>
                <a:ext uri="{FF2B5EF4-FFF2-40B4-BE49-F238E27FC236}">
                  <a16:creationId xmlns:a16="http://schemas.microsoft.com/office/drawing/2014/main" id="{144245EA-94E6-4B3E-8E05-29065544EE49}"/>
                </a:ext>
              </a:extLst>
            </p:cNvPr>
            <p:cNvSpPr>
              <a:spLocks noChangeShapeType="1"/>
            </p:cNvSpPr>
            <p:nvPr/>
          </p:nvSpPr>
          <p:spPr bwMode="auto">
            <a:xfrm>
              <a:off x="1210965" y="2008004"/>
              <a:ext cx="182499" cy="0"/>
            </a:xfrm>
            <a:prstGeom prst="line">
              <a:avLst/>
            </a:prstGeom>
            <a:ln>
              <a:headEnd/>
              <a:tailEnd/>
            </a:ln>
            <a:effectLst>
              <a:outerShdw sx="1000" sy="1000" rotWithShape="0">
                <a:srgbClr val="000000"/>
              </a:outerShdw>
            </a:effectLst>
          </p:spPr>
          <p:style>
            <a:lnRef idx="3">
              <a:schemeClr val="accent5"/>
            </a:lnRef>
            <a:fillRef idx="0">
              <a:schemeClr val="accent5"/>
            </a:fillRef>
            <a:effectRef idx="2">
              <a:schemeClr val="accent5"/>
            </a:effectRef>
            <a:fontRef idx="minor">
              <a:schemeClr val="tx1"/>
            </a:fontRef>
          </p:style>
          <p:txBody>
            <a:bodyPr/>
            <a:lstStyle/>
            <a:p>
              <a:pPr eaLnBrk="1" fontAlgn="auto" hangingPunct="1">
                <a:spcBef>
                  <a:spcPts val="0"/>
                </a:spcBef>
                <a:spcAft>
                  <a:spcPts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263" name="Rectangle 334">
              <a:extLst>
                <a:ext uri="{FF2B5EF4-FFF2-40B4-BE49-F238E27FC236}">
                  <a16:creationId xmlns:a16="http://schemas.microsoft.com/office/drawing/2014/main" id="{B0D54A21-2ABC-42F8-89E6-8E8575340D57}"/>
                </a:ext>
              </a:extLst>
            </p:cNvPr>
            <p:cNvSpPr>
              <a:spLocks noChangeArrowheads="1"/>
            </p:cNvSpPr>
            <p:nvPr/>
          </p:nvSpPr>
          <p:spPr bwMode="auto">
            <a:xfrm>
              <a:off x="1463377" y="1906141"/>
              <a:ext cx="14170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Placebo (n = 734)</a:t>
              </a:r>
            </a:p>
          </p:txBody>
        </p:sp>
        <p:sp>
          <p:nvSpPr>
            <p:cNvPr id="265" name="Rectangle 333">
              <a:extLst>
                <a:ext uri="{FF2B5EF4-FFF2-40B4-BE49-F238E27FC236}">
                  <a16:creationId xmlns:a16="http://schemas.microsoft.com/office/drawing/2014/main" id="{663054C1-3CF0-43C1-BB9C-E94482EA4F98}"/>
                </a:ext>
              </a:extLst>
            </p:cNvPr>
            <p:cNvSpPr>
              <a:spLocks noChangeArrowheads="1"/>
            </p:cNvSpPr>
            <p:nvPr/>
          </p:nvSpPr>
          <p:spPr bwMode="auto">
            <a:xfrm>
              <a:off x="1463377" y="2128391"/>
              <a:ext cx="1734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ct val="30000"/>
                </a:spcBef>
                <a:buClr>
                  <a:srgbClr val="325092"/>
                </a:buClr>
                <a:buSzPct val="130000"/>
                <a:buFont typeface="Wingdings" panose="05000000000000000000" pitchFamily="2" charset="2"/>
                <a:buChar char="§"/>
                <a:defRPr sz="2400">
                  <a:solidFill>
                    <a:schemeClr val="tx1"/>
                  </a:solidFill>
                  <a:latin typeface="Verdana" panose="020B0604030504040204" pitchFamily="34" charset="0"/>
                </a:defRPr>
              </a:lvl1pPr>
              <a:lvl2pPr marL="742950" indent="-285750">
                <a:lnSpc>
                  <a:spcPct val="120000"/>
                </a:lnSpc>
                <a:spcBef>
                  <a:spcPct val="30000"/>
                </a:spcBef>
                <a:buClr>
                  <a:srgbClr val="325092"/>
                </a:buClr>
                <a:buFont typeface="Wingdings" panose="05000000000000000000" pitchFamily="2" charset="2"/>
                <a:buChar char="§"/>
                <a:defRPr sz="2000">
                  <a:solidFill>
                    <a:schemeClr val="tx1"/>
                  </a:solidFill>
                  <a:latin typeface="Verdana" panose="020B0604030504040204" pitchFamily="34" charset="0"/>
                </a:defRPr>
              </a:lvl2pPr>
              <a:lvl3pPr marL="1143000" indent="-228600">
                <a:lnSpc>
                  <a:spcPct val="120000"/>
                </a:lnSpc>
                <a:spcBef>
                  <a:spcPct val="30000"/>
                </a:spcBef>
                <a:buClr>
                  <a:srgbClr val="325092"/>
                </a:buClr>
                <a:buFont typeface="Wingdings" panose="05000000000000000000" pitchFamily="2" charset="2"/>
                <a:buChar char="§"/>
                <a:defRPr>
                  <a:solidFill>
                    <a:schemeClr val="tx1"/>
                  </a:solidFill>
                  <a:latin typeface="Verdana" panose="020B0604030504040204" pitchFamily="34" charset="0"/>
                </a:defRPr>
              </a:lvl3pPr>
              <a:lvl4pPr marL="1600200" indent="-228600">
                <a:spcBef>
                  <a:spcPct val="20000"/>
                </a:spcBef>
                <a:buClr>
                  <a:schemeClr val="hlink"/>
                </a:buClr>
                <a:buChar char="–"/>
                <a:defRPr>
                  <a:solidFill>
                    <a:schemeClr val="tx1"/>
                  </a:solidFill>
                  <a:latin typeface="Verdana" panose="020B0604030504040204" pitchFamily="34" charset="0"/>
                </a:defRPr>
              </a:lvl4pPr>
              <a:lvl5pPr marL="2057400" indent="-228600">
                <a:spcBef>
                  <a:spcPct val="20000"/>
                </a:spcBef>
                <a:buClr>
                  <a:schemeClr val="hlink"/>
                </a:buCl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defRPr>
                  <a:solidFill>
                    <a:schemeClr val="tx1"/>
                  </a:solidFill>
                  <a:latin typeface="Verdana" panose="020B0604030504040204" pitchFamily="34" charset="0"/>
                </a:defRPr>
              </a:lvl9pPr>
            </a:lstStyle>
            <a:p>
              <a:pPr eaLnBrk="1" hangingPunct="1">
                <a:lnSpc>
                  <a:spcPct val="100000"/>
                </a:lnSpc>
                <a:spcBef>
                  <a:spcPct val="0"/>
                </a:spcBef>
                <a:buClrTx/>
                <a:buSzTx/>
                <a:buFontTx/>
                <a:buNone/>
              </a:pPr>
              <a:r>
                <a:rPr lang="en-US" altLang="de-DE" sz="1400">
                  <a:solidFill>
                    <a:srgbClr val="000000"/>
                  </a:solidFill>
                  <a:latin typeface="Arial" panose="020B0604020202020204" pitchFamily="34" charset="0"/>
                </a:rPr>
                <a:t>Denosumab (n = 734)</a:t>
              </a:r>
            </a:p>
          </p:txBody>
        </p:sp>
        <p:sp>
          <p:nvSpPr>
            <p:cNvPr id="266" name="Line 323">
              <a:extLst>
                <a:ext uri="{FF2B5EF4-FFF2-40B4-BE49-F238E27FC236}">
                  <a16:creationId xmlns:a16="http://schemas.microsoft.com/office/drawing/2014/main" id="{FD8EC561-B903-471F-B8DD-F769CF2F851A}"/>
                </a:ext>
              </a:extLst>
            </p:cNvPr>
            <p:cNvSpPr>
              <a:spLocks noChangeShapeType="1"/>
            </p:cNvSpPr>
            <p:nvPr/>
          </p:nvSpPr>
          <p:spPr bwMode="auto">
            <a:xfrm>
              <a:off x="1457325" y="2095500"/>
              <a:ext cx="0" cy="0"/>
            </a:xfrm>
            <a:prstGeom prst="line">
              <a:avLst/>
            </a:prstGeom>
            <a:noFill/>
            <a:ln w="8255" cap="rnd">
              <a:solidFill>
                <a:srgbClr val="7F7F7F"/>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7" name="Line 319">
              <a:extLst>
                <a:ext uri="{FF2B5EF4-FFF2-40B4-BE49-F238E27FC236}">
                  <a16:creationId xmlns:a16="http://schemas.microsoft.com/office/drawing/2014/main" id="{3162842C-C342-4B86-97EF-C3C7DBF6AD5A}"/>
                </a:ext>
              </a:extLst>
            </p:cNvPr>
            <p:cNvSpPr>
              <a:spLocks noChangeShapeType="1"/>
            </p:cNvSpPr>
            <p:nvPr/>
          </p:nvSpPr>
          <p:spPr bwMode="auto">
            <a:xfrm>
              <a:off x="1210965" y="2219689"/>
              <a:ext cx="182499" cy="1592"/>
            </a:xfrm>
            <a:prstGeom prst="line">
              <a:avLst/>
            </a:prstGeom>
            <a:solidFill>
              <a:schemeClr val="accent3"/>
            </a:solidFill>
            <a:ln>
              <a:solidFill>
                <a:srgbClr val="92D050"/>
              </a:solidFill>
              <a:headEnd/>
              <a:tailEnd/>
            </a:ln>
            <a:effectLst>
              <a:outerShdw rotWithShape="0">
                <a:srgbClr val="000000"/>
              </a:outerShdw>
            </a:effectLst>
          </p:spPr>
          <p:style>
            <a:lnRef idx="3">
              <a:schemeClr val="accent4"/>
            </a:lnRef>
            <a:fillRef idx="0">
              <a:schemeClr val="accent4"/>
            </a:fillRef>
            <a:effectRef idx="2">
              <a:schemeClr val="accent4"/>
            </a:effectRef>
            <a:fontRef idx="minor">
              <a:schemeClr val="tx1"/>
            </a:fontRef>
          </p:style>
          <p:txBody>
            <a:bodyPr/>
            <a:lstStyle/>
            <a:p>
              <a:pP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
          <p:nvSpPr>
            <p:cNvPr id="268" name="Oval 27">
              <a:extLst>
                <a:ext uri="{FF2B5EF4-FFF2-40B4-BE49-F238E27FC236}">
                  <a16:creationId xmlns:a16="http://schemas.microsoft.com/office/drawing/2014/main" id="{B1A71226-1A32-468D-BD2F-4CE41792C244}"/>
                </a:ext>
              </a:extLst>
            </p:cNvPr>
            <p:cNvSpPr>
              <a:spLocks noChangeArrowheads="1"/>
            </p:cNvSpPr>
            <p:nvPr/>
          </p:nvSpPr>
          <p:spPr bwMode="auto">
            <a:xfrm>
              <a:off x="1268609" y="2191445"/>
              <a:ext cx="58923" cy="61119"/>
            </a:xfrm>
            <a:prstGeom prst="ellipse">
              <a:avLst/>
            </a:prstGeom>
            <a:solidFill>
              <a:srgbClr val="92D050"/>
            </a:solidFill>
            <a:ln>
              <a:solidFill>
                <a:srgbClr val="92D050"/>
              </a:solidFill>
              <a:headEnd/>
              <a:tailEnd/>
            </a:ln>
            <a:effectLst>
              <a:outerShdw rotWithShape="0">
                <a:srgbClr val="000000"/>
              </a:outerShdw>
            </a:effectLst>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de-DE">
                <a:solidFill>
                  <a:srgbClr val="FFFFFF"/>
                </a:solidFill>
                <a:latin typeface="Arial" charset="0"/>
              </a:endParaRPr>
            </a:p>
          </p:txBody>
        </p:sp>
        <p:sp>
          <p:nvSpPr>
            <p:cNvPr id="269" name="Isosceles Triangle 262">
              <a:extLst>
                <a:ext uri="{FF2B5EF4-FFF2-40B4-BE49-F238E27FC236}">
                  <a16:creationId xmlns:a16="http://schemas.microsoft.com/office/drawing/2014/main" id="{F7B18266-530C-4488-BBFB-EE1F9832FEC8}"/>
                </a:ext>
              </a:extLst>
            </p:cNvPr>
            <p:cNvSpPr/>
            <p:nvPr/>
          </p:nvSpPr>
          <p:spPr bwMode="auto">
            <a:xfrm>
              <a:off x="1267842" y="1973125"/>
              <a:ext cx="62707" cy="61913"/>
            </a:xfrm>
            <a:prstGeom prst="triangle">
              <a:avLst/>
            </a:prstGeom>
            <a:effectLst>
              <a:outerShdw rotWithShape="0">
                <a:srgbClr val="000000"/>
              </a:outerShdw>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de-DE" altLang="de-DE">
                <a:solidFill>
                  <a:srgbClr val="FFFFFF"/>
                </a:solidFill>
                <a:latin typeface="Arial" charset="0"/>
              </a:endParaRPr>
            </a:p>
          </p:txBody>
        </p:sp>
      </p:grpSp>
    </p:spTree>
    <p:extLst>
      <p:ext uri="{BB962C8B-B14F-4D97-AF65-F5344CB8AC3E}">
        <p14:creationId xmlns:p14="http://schemas.microsoft.com/office/powerpoint/2010/main" val="33838472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3D7B80CC-E01F-4C29-8CD4-B904063E564C}"/>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de-AT" sz="900" dirty="0" err="1">
                <a:solidFill>
                  <a:schemeClr val="tx1"/>
                </a:solidFill>
              </a:rPr>
              <a:t>Langdahl</a:t>
            </a:r>
            <a:r>
              <a:rPr lang="de-AT" sz="900" dirty="0">
                <a:solidFill>
                  <a:schemeClr val="tx1"/>
                </a:solidFill>
              </a:rPr>
              <a:t> BL et al. J </a:t>
            </a:r>
            <a:r>
              <a:rPr lang="de-AT" sz="900" dirty="0" err="1">
                <a:solidFill>
                  <a:schemeClr val="tx1"/>
                </a:solidFill>
              </a:rPr>
              <a:t>Clin</a:t>
            </a:r>
            <a:r>
              <a:rPr lang="de-AT" sz="900" dirty="0">
                <a:solidFill>
                  <a:schemeClr val="tx1"/>
                </a:solidFill>
              </a:rPr>
              <a:t> </a:t>
            </a:r>
            <a:r>
              <a:rPr lang="de-AT" sz="900" dirty="0" err="1">
                <a:solidFill>
                  <a:schemeClr val="tx1"/>
                </a:solidFill>
              </a:rPr>
              <a:t>Endocrinol</a:t>
            </a:r>
            <a:r>
              <a:rPr lang="de-AT" sz="900" dirty="0">
                <a:solidFill>
                  <a:schemeClr val="tx1"/>
                </a:solidFill>
              </a:rPr>
              <a:t> </a:t>
            </a:r>
            <a:r>
              <a:rPr lang="de-AT" sz="900" dirty="0" err="1">
                <a:solidFill>
                  <a:schemeClr val="tx1"/>
                </a:solidFill>
              </a:rPr>
              <a:t>Metab</a:t>
            </a:r>
            <a:r>
              <a:rPr lang="de-AT" sz="900" dirty="0">
                <a:solidFill>
                  <a:schemeClr val="tx1"/>
                </a:solidFill>
              </a:rPr>
              <a:t> 2015;Jan 21:jc20144079.</a:t>
            </a:r>
          </a:p>
        </p:txBody>
      </p:sp>
      <p:sp>
        <p:nvSpPr>
          <p:cNvPr id="2" name="Title 1">
            <a:extLst>
              <a:ext uri="{FF2B5EF4-FFF2-40B4-BE49-F238E27FC236}">
                <a16:creationId xmlns:a16="http://schemas.microsoft.com/office/drawing/2014/main" id="{09A18A83-D1BC-4437-B80A-8793E651A987}"/>
              </a:ext>
            </a:extLst>
          </p:cNvPr>
          <p:cNvSpPr>
            <a:spLocks noGrp="1"/>
          </p:cNvSpPr>
          <p:nvPr>
            <p:ph type="title"/>
          </p:nvPr>
        </p:nvSpPr>
        <p:spPr/>
        <p:txBody>
          <a:bodyPr/>
          <a:lstStyle/>
          <a:p>
            <a:r>
              <a:rPr lang="de-AT" dirty="0"/>
              <a:t>ADAMO Studie - Osteoporose bei Männern: Zunahme der BMD unter Denosumab vs. Placebo</a:t>
            </a:r>
          </a:p>
        </p:txBody>
      </p:sp>
      <p:pic>
        <p:nvPicPr>
          <p:cNvPr id="14" name="Picture 13">
            <a:extLst>
              <a:ext uri="{FF2B5EF4-FFF2-40B4-BE49-F238E27FC236}">
                <a16:creationId xmlns:a16="http://schemas.microsoft.com/office/drawing/2014/main" id="{8B7635EF-46FA-4F27-90F6-85F6A940F7D4}"/>
              </a:ext>
            </a:extLst>
          </p:cNvPr>
          <p:cNvPicPr>
            <a:picLocks noChangeAspect="1"/>
          </p:cNvPicPr>
          <p:nvPr/>
        </p:nvPicPr>
        <p:blipFill>
          <a:blip r:embed="rId3"/>
          <a:stretch>
            <a:fillRect/>
          </a:stretch>
        </p:blipFill>
        <p:spPr>
          <a:xfrm>
            <a:off x="683685" y="2202098"/>
            <a:ext cx="5407949" cy="2752799"/>
          </a:xfrm>
          <a:prstGeom prst="rect">
            <a:avLst/>
          </a:prstGeom>
        </p:spPr>
      </p:pic>
      <p:pic>
        <p:nvPicPr>
          <p:cNvPr id="16" name="Picture 15">
            <a:extLst>
              <a:ext uri="{FF2B5EF4-FFF2-40B4-BE49-F238E27FC236}">
                <a16:creationId xmlns:a16="http://schemas.microsoft.com/office/drawing/2014/main" id="{B9FA8C5C-44BA-449F-9A8D-C08EE32D3B78}"/>
              </a:ext>
            </a:extLst>
          </p:cNvPr>
          <p:cNvPicPr>
            <a:picLocks noChangeAspect="1"/>
          </p:cNvPicPr>
          <p:nvPr/>
        </p:nvPicPr>
        <p:blipFill rotWithShape="1">
          <a:blip r:embed="rId4"/>
          <a:srcRect t="10986" r="49987"/>
          <a:stretch/>
        </p:blipFill>
        <p:spPr>
          <a:xfrm>
            <a:off x="6619197" y="1179336"/>
            <a:ext cx="3971754" cy="2809289"/>
          </a:xfrm>
          <a:prstGeom prst="rect">
            <a:avLst/>
          </a:prstGeom>
        </p:spPr>
      </p:pic>
      <p:pic>
        <p:nvPicPr>
          <p:cNvPr id="15" name="Picture 14">
            <a:extLst>
              <a:ext uri="{FF2B5EF4-FFF2-40B4-BE49-F238E27FC236}">
                <a16:creationId xmlns:a16="http://schemas.microsoft.com/office/drawing/2014/main" id="{BE88F14D-249A-4E61-8549-6FFCC9041867}"/>
              </a:ext>
            </a:extLst>
          </p:cNvPr>
          <p:cNvPicPr>
            <a:picLocks noChangeAspect="1"/>
          </p:cNvPicPr>
          <p:nvPr/>
        </p:nvPicPr>
        <p:blipFill rotWithShape="1">
          <a:blip r:embed="rId4"/>
          <a:srcRect l="49987" t="10986"/>
          <a:stretch/>
        </p:blipFill>
        <p:spPr>
          <a:xfrm>
            <a:off x="6758534" y="3861481"/>
            <a:ext cx="3971754" cy="2809289"/>
          </a:xfrm>
          <a:prstGeom prst="rect">
            <a:avLst/>
          </a:prstGeom>
        </p:spPr>
      </p:pic>
      <p:pic>
        <p:nvPicPr>
          <p:cNvPr id="17" name="Picture 16">
            <a:extLst>
              <a:ext uri="{FF2B5EF4-FFF2-40B4-BE49-F238E27FC236}">
                <a16:creationId xmlns:a16="http://schemas.microsoft.com/office/drawing/2014/main" id="{20EDE88C-0EB6-4D15-9298-9840F3EAB5E9}"/>
              </a:ext>
            </a:extLst>
          </p:cNvPr>
          <p:cNvPicPr>
            <a:picLocks noChangeAspect="1"/>
          </p:cNvPicPr>
          <p:nvPr/>
        </p:nvPicPr>
        <p:blipFill rotWithShape="1">
          <a:blip r:embed="rId4"/>
          <a:srcRect l="1210" t="-2208" r="29158" b="91449"/>
          <a:stretch/>
        </p:blipFill>
        <p:spPr>
          <a:xfrm>
            <a:off x="6026232" y="6501003"/>
            <a:ext cx="5529870" cy="339534"/>
          </a:xfrm>
          <a:prstGeom prst="rect">
            <a:avLst/>
          </a:prstGeom>
        </p:spPr>
      </p:pic>
      <p:sp>
        <p:nvSpPr>
          <p:cNvPr id="18" name="TextBox 17">
            <a:extLst>
              <a:ext uri="{FF2B5EF4-FFF2-40B4-BE49-F238E27FC236}">
                <a16:creationId xmlns:a16="http://schemas.microsoft.com/office/drawing/2014/main" id="{AC88DAA8-289B-4D54-9EC7-BD3BD16AA1D3}"/>
              </a:ext>
            </a:extLst>
          </p:cNvPr>
          <p:cNvSpPr txBox="1"/>
          <p:nvPr/>
        </p:nvSpPr>
        <p:spPr>
          <a:xfrm>
            <a:off x="6265776" y="6590190"/>
            <a:ext cx="2380780" cy="230832"/>
          </a:xfrm>
          <a:prstGeom prst="rect">
            <a:avLst/>
          </a:prstGeom>
          <a:solidFill>
            <a:schemeClr val="bg1"/>
          </a:solidFill>
        </p:spPr>
        <p:txBody>
          <a:bodyPr wrap="none" rtlCol="0">
            <a:spAutoFit/>
          </a:bodyPr>
          <a:lstStyle/>
          <a:p>
            <a:r>
              <a:rPr lang="en-US" sz="900" dirty="0">
                <a:solidFill>
                  <a:schemeClr val="accent5"/>
                </a:solidFill>
              </a:rPr>
              <a:t>Placebo/Denosumab - Crossover (n = 117)</a:t>
            </a:r>
            <a:endParaRPr lang="de-AT" sz="900" dirty="0">
              <a:solidFill>
                <a:schemeClr val="accent5"/>
              </a:solidFill>
            </a:endParaRPr>
          </a:p>
        </p:txBody>
      </p:sp>
      <p:sp>
        <p:nvSpPr>
          <p:cNvPr id="19" name="TextBox 18">
            <a:extLst>
              <a:ext uri="{FF2B5EF4-FFF2-40B4-BE49-F238E27FC236}">
                <a16:creationId xmlns:a16="http://schemas.microsoft.com/office/drawing/2014/main" id="{A2779FB6-6C7F-4D25-9F3D-CD99510696AA}"/>
              </a:ext>
            </a:extLst>
          </p:cNvPr>
          <p:cNvSpPr txBox="1"/>
          <p:nvPr/>
        </p:nvSpPr>
        <p:spPr>
          <a:xfrm>
            <a:off x="8940777" y="6590190"/>
            <a:ext cx="2803973" cy="230832"/>
          </a:xfrm>
          <a:prstGeom prst="rect">
            <a:avLst/>
          </a:prstGeom>
          <a:solidFill>
            <a:schemeClr val="bg1"/>
          </a:solidFill>
        </p:spPr>
        <p:txBody>
          <a:bodyPr wrap="none" rtlCol="0">
            <a:spAutoFit/>
          </a:bodyPr>
          <a:lstStyle/>
          <a:p>
            <a:r>
              <a:rPr lang="en-US" sz="900" dirty="0">
                <a:solidFill>
                  <a:schemeClr val="accent5"/>
                </a:solidFill>
              </a:rPr>
              <a:t>Denosumab/Denosumab - </a:t>
            </a:r>
            <a:r>
              <a:rPr lang="en-US" sz="900" dirty="0" err="1">
                <a:solidFill>
                  <a:schemeClr val="accent5"/>
                </a:solidFill>
              </a:rPr>
              <a:t>Langzeitstudie</a:t>
            </a:r>
            <a:r>
              <a:rPr lang="en-US" sz="900" dirty="0">
                <a:solidFill>
                  <a:schemeClr val="accent5"/>
                </a:solidFill>
              </a:rPr>
              <a:t> (n = 111)</a:t>
            </a:r>
            <a:endParaRPr lang="de-AT" sz="900" dirty="0">
              <a:solidFill>
                <a:schemeClr val="accent5"/>
              </a:solidFill>
            </a:endParaRPr>
          </a:p>
        </p:txBody>
      </p:sp>
    </p:spTree>
    <p:extLst>
      <p:ext uri="{BB962C8B-B14F-4D97-AF65-F5344CB8AC3E}">
        <p14:creationId xmlns:p14="http://schemas.microsoft.com/office/powerpoint/2010/main" val="11124463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21A5-EC0D-46F2-9BD7-CA012E993C72}"/>
              </a:ext>
            </a:extLst>
          </p:cNvPr>
          <p:cNvSpPr>
            <a:spLocks noGrp="1"/>
          </p:cNvSpPr>
          <p:nvPr>
            <p:ph type="title"/>
          </p:nvPr>
        </p:nvSpPr>
        <p:spPr/>
        <p:txBody>
          <a:bodyPr/>
          <a:lstStyle/>
          <a:p>
            <a:r>
              <a:rPr lang="de-AT" dirty="0"/>
              <a:t>Einfluss einer Hüftfraktur auf die Lebensqualität und Mortalität</a:t>
            </a:r>
          </a:p>
        </p:txBody>
      </p:sp>
      <p:sp>
        <p:nvSpPr>
          <p:cNvPr id="24" name="Text Placeholder 7">
            <a:extLst>
              <a:ext uri="{FF2B5EF4-FFF2-40B4-BE49-F238E27FC236}">
                <a16:creationId xmlns:a16="http://schemas.microsoft.com/office/drawing/2014/main" id="{5D4DDABA-5406-4466-8EFD-6CEA65FE20BD}"/>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US" sz="900" dirty="0">
                <a:solidFill>
                  <a:schemeClr val="tx1"/>
                </a:solidFill>
              </a:rPr>
              <a:t>1 </a:t>
            </a:r>
            <a:r>
              <a:rPr lang="de-AT" sz="900" dirty="0">
                <a:solidFill>
                  <a:schemeClr val="tx1"/>
                </a:solidFill>
              </a:rPr>
              <a:t>Tran T et al. J </a:t>
            </a:r>
            <a:r>
              <a:rPr lang="de-AT" sz="900" dirty="0" err="1">
                <a:solidFill>
                  <a:schemeClr val="tx1"/>
                </a:solidFill>
              </a:rPr>
              <a:t>Endocrinol</a:t>
            </a:r>
            <a:r>
              <a:rPr lang="de-AT" sz="900" dirty="0">
                <a:solidFill>
                  <a:schemeClr val="tx1"/>
                </a:solidFill>
              </a:rPr>
              <a:t> </a:t>
            </a:r>
            <a:r>
              <a:rPr lang="de-AT" sz="900" dirty="0" err="1">
                <a:solidFill>
                  <a:schemeClr val="tx1"/>
                </a:solidFill>
              </a:rPr>
              <a:t>Metab</a:t>
            </a:r>
            <a:r>
              <a:rPr lang="de-AT" sz="900" dirty="0">
                <a:solidFill>
                  <a:schemeClr val="tx1"/>
                </a:solidFill>
              </a:rPr>
              <a:t>. 2018 Sep 1;103(9):3205-3214. </a:t>
            </a:r>
            <a:endParaRPr lang="en-US" sz="900" dirty="0">
              <a:solidFill>
                <a:schemeClr val="tx1"/>
              </a:solidFill>
            </a:endParaRPr>
          </a:p>
          <a:p>
            <a:r>
              <a:rPr lang="en-US" sz="900" dirty="0">
                <a:solidFill>
                  <a:schemeClr val="tx1"/>
                </a:solidFill>
              </a:rPr>
              <a:t>2 Cooper C. The Crippling Consequences of Fractures and Their Impact on Quality of Life: Am J Med. 1997 Aug 18;103(2A):12S-17S.</a:t>
            </a:r>
          </a:p>
          <a:p>
            <a:r>
              <a:rPr lang="en-US" sz="900" dirty="0" err="1">
                <a:solidFill>
                  <a:schemeClr val="tx1"/>
                </a:solidFill>
              </a:rPr>
              <a:t>Bildquelle</a:t>
            </a:r>
            <a:r>
              <a:rPr lang="en-US" sz="900" dirty="0">
                <a:solidFill>
                  <a:schemeClr val="tx1"/>
                </a:solidFill>
              </a:rPr>
              <a:t>: </a:t>
            </a:r>
            <a:r>
              <a:rPr lang="de-AT" sz="900" dirty="0">
                <a:solidFill>
                  <a:schemeClr val="tx1"/>
                </a:solidFill>
              </a:rPr>
              <a:t>p</a:t>
            </a:r>
            <a:r>
              <a:rPr lang="de-AT" sz="900" dirty="0">
                <a:solidFill>
                  <a:schemeClr val="tx1"/>
                </a:solidFill>
                <a:hlinkClick r:id="rId3">
                  <a:extLst>
                    <a:ext uri="{A12FA001-AC4F-418D-AE19-62706E023703}">
                      <ahyp:hlinkClr xmlns:ahyp="http://schemas.microsoft.com/office/drawing/2018/hyperlinkcolor" val="tx"/>
                    </a:ext>
                  </a:extLst>
                </a:hlinkClick>
              </a:rPr>
              <a:t>ixabay.com</a:t>
            </a:r>
            <a:endParaRPr lang="de-AT" sz="900" dirty="0">
              <a:solidFill>
                <a:schemeClr val="tx1"/>
              </a:solidFill>
            </a:endParaRPr>
          </a:p>
        </p:txBody>
      </p:sp>
      <p:pic>
        <p:nvPicPr>
          <p:cNvPr id="22" name="Content Placeholder 4">
            <a:extLst>
              <a:ext uri="{FF2B5EF4-FFF2-40B4-BE49-F238E27FC236}">
                <a16:creationId xmlns:a16="http://schemas.microsoft.com/office/drawing/2014/main" id="{7D0ED047-D331-4CC2-A492-3E604703D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055" y="1768132"/>
            <a:ext cx="2909957" cy="4351338"/>
          </a:xfrm>
          <a:prstGeom prst="rect">
            <a:avLst/>
          </a:prstGeom>
        </p:spPr>
      </p:pic>
      <p:sp>
        <p:nvSpPr>
          <p:cNvPr id="23" name="Oval 22">
            <a:extLst>
              <a:ext uri="{FF2B5EF4-FFF2-40B4-BE49-F238E27FC236}">
                <a16:creationId xmlns:a16="http://schemas.microsoft.com/office/drawing/2014/main" id="{F9725BB5-4CA5-453F-AACF-A7A6F17377E6}"/>
              </a:ext>
            </a:extLst>
          </p:cNvPr>
          <p:cNvSpPr/>
          <p:nvPr/>
        </p:nvSpPr>
        <p:spPr>
          <a:xfrm>
            <a:off x="2726930" y="2422910"/>
            <a:ext cx="597160" cy="59716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Oval 24">
            <a:extLst>
              <a:ext uri="{FF2B5EF4-FFF2-40B4-BE49-F238E27FC236}">
                <a16:creationId xmlns:a16="http://schemas.microsoft.com/office/drawing/2014/main" id="{3D003784-0C0E-4E08-B07B-81353436A810}"/>
              </a:ext>
            </a:extLst>
          </p:cNvPr>
          <p:cNvSpPr/>
          <p:nvPr/>
        </p:nvSpPr>
        <p:spPr>
          <a:xfrm>
            <a:off x="2426569" y="3155007"/>
            <a:ext cx="427345" cy="427345"/>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Oval 25">
            <a:extLst>
              <a:ext uri="{FF2B5EF4-FFF2-40B4-BE49-F238E27FC236}">
                <a16:creationId xmlns:a16="http://schemas.microsoft.com/office/drawing/2014/main" id="{8F2B03AA-B8F6-42F4-81F4-A747F163CF6B}"/>
              </a:ext>
            </a:extLst>
          </p:cNvPr>
          <p:cNvSpPr/>
          <p:nvPr/>
        </p:nvSpPr>
        <p:spPr>
          <a:xfrm>
            <a:off x="2170750" y="3710184"/>
            <a:ext cx="427345" cy="427345"/>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Oval 26">
            <a:extLst>
              <a:ext uri="{FF2B5EF4-FFF2-40B4-BE49-F238E27FC236}">
                <a16:creationId xmlns:a16="http://schemas.microsoft.com/office/drawing/2014/main" id="{B8AC3586-B3C1-46F5-AD76-5E171E2DB4FA}"/>
              </a:ext>
            </a:extLst>
          </p:cNvPr>
          <p:cNvSpPr/>
          <p:nvPr/>
        </p:nvSpPr>
        <p:spPr>
          <a:xfrm>
            <a:off x="2795446" y="3505544"/>
            <a:ext cx="281449" cy="281449"/>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Oval 27">
            <a:extLst>
              <a:ext uri="{FF2B5EF4-FFF2-40B4-BE49-F238E27FC236}">
                <a16:creationId xmlns:a16="http://schemas.microsoft.com/office/drawing/2014/main" id="{4D588E80-53B0-466D-A6F7-2E32A1CB6FEB}"/>
              </a:ext>
            </a:extLst>
          </p:cNvPr>
          <p:cNvSpPr/>
          <p:nvPr/>
        </p:nvSpPr>
        <p:spPr>
          <a:xfrm>
            <a:off x="2744061" y="5140515"/>
            <a:ext cx="281449" cy="281449"/>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TextBox 28">
            <a:extLst>
              <a:ext uri="{FF2B5EF4-FFF2-40B4-BE49-F238E27FC236}">
                <a16:creationId xmlns:a16="http://schemas.microsoft.com/office/drawing/2014/main" id="{7544EA90-5FA1-4969-A8F3-3CCE27F6B6B8}"/>
              </a:ext>
            </a:extLst>
          </p:cNvPr>
          <p:cNvSpPr txBox="1"/>
          <p:nvPr/>
        </p:nvSpPr>
        <p:spPr>
          <a:xfrm>
            <a:off x="3251396" y="2265275"/>
            <a:ext cx="1959796" cy="523220"/>
          </a:xfrm>
          <a:prstGeom prst="rect">
            <a:avLst/>
          </a:prstGeom>
          <a:noFill/>
        </p:spPr>
        <p:txBody>
          <a:bodyPr wrap="square" rtlCol="0">
            <a:spAutoFit/>
          </a:bodyPr>
          <a:lstStyle/>
          <a:p>
            <a:pPr algn="ctr"/>
            <a:r>
              <a:rPr lang="en-US" sz="1400" dirty="0" err="1"/>
              <a:t>Humerus</a:t>
            </a:r>
            <a:r>
              <a:rPr lang="en-US" sz="1400" dirty="0"/>
              <a:t>/Rib/Clavicle</a:t>
            </a:r>
          </a:p>
          <a:p>
            <a:pPr algn="ctr"/>
            <a:r>
              <a:rPr lang="en-US" sz="1400" b="1" dirty="0"/>
              <a:t>5-10%</a:t>
            </a:r>
            <a:endParaRPr lang="de-AT" sz="1400" b="1" dirty="0"/>
          </a:p>
        </p:txBody>
      </p:sp>
      <p:sp>
        <p:nvSpPr>
          <p:cNvPr id="30" name="TextBox 29">
            <a:extLst>
              <a:ext uri="{FF2B5EF4-FFF2-40B4-BE49-F238E27FC236}">
                <a16:creationId xmlns:a16="http://schemas.microsoft.com/office/drawing/2014/main" id="{99129CB0-9BCD-4E1B-9320-31CDDC7E6042}"/>
              </a:ext>
            </a:extLst>
          </p:cNvPr>
          <p:cNvSpPr txBox="1"/>
          <p:nvPr/>
        </p:nvSpPr>
        <p:spPr>
          <a:xfrm>
            <a:off x="3494982" y="3069944"/>
            <a:ext cx="1339097" cy="738664"/>
          </a:xfrm>
          <a:prstGeom prst="rect">
            <a:avLst/>
          </a:prstGeom>
          <a:noFill/>
        </p:spPr>
        <p:txBody>
          <a:bodyPr wrap="square" rtlCol="0">
            <a:spAutoFit/>
          </a:bodyPr>
          <a:lstStyle/>
          <a:p>
            <a:pPr algn="ctr"/>
            <a:r>
              <a:rPr lang="en-US" sz="1400" dirty="0"/>
              <a:t>Hip</a:t>
            </a:r>
          </a:p>
          <a:p>
            <a:pPr algn="ctr"/>
            <a:r>
              <a:rPr lang="en-US" sz="1400" b="1" dirty="0"/>
              <a:t>Men: 33%</a:t>
            </a:r>
          </a:p>
          <a:p>
            <a:pPr algn="ctr"/>
            <a:r>
              <a:rPr lang="en-US" sz="1400" b="1" dirty="0"/>
              <a:t>Women: 20%</a:t>
            </a:r>
            <a:endParaRPr lang="de-AT" sz="1400" b="1" dirty="0"/>
          </a:p>
        </p:txBody>
      </p:sp>
      <p:sp>
        <p:nvSpPr>
          <p:cNvPr id="31" name="TextBox 30">
            <a:extLst>
              <a:ext uri="{FF2B5EF4-FFF2-40B4-BE49-F238E27FC236}">
                <a16:creationId xmlns:a16="http://schemas.microsoft.com/office/drawing/2014/main" id="{46FACFAC-9856-4CCA-8DB9-E5BF9959DDCE}"/>
              </a:ext>
            </a:extLst>
          </p:cNvPr>
          <p:cNvSpPr txBox="1"/>
          <p:nvPr/>
        </p:nvSpPr>
        <p:spPr>
          <a:xfrm>
            <a:off x="3108788" y="4878905"/>
            <a:ext cx="1076594" cy="523220"/>
          </a:xfrm>
          <a:prstGeom prst="rect">
            <a:avLst/>
          </a:prstGeom>
          <a:noFill/>
        </p:spPr>
        <p:txBody>
          <a:bodyPr wrap="square" rtlCol="0">
            <a:spAutoFit/>
          </a:bodyPr>
          <a:lstStyle/>
          <a:p>
            <a:pPr algn="ctr"/>
            <a:r>
              <a:rPr lang="en-US" sz="1400" dirty="0"/>
              <a:t>Lower Leg</a:t>
            </a:r>
          </a:p>
          <a:p>
            <a:pPr algn="ctr"/>
            <a:r>
              <a:rPr lang="en-US" sz="1400" b="1" dirty="0"/>
              <a:t>3%</a:t>
            </a:r>
            <a:endParaRPr lang="de-AT" sz="1400" b="1" dirty="0"/>
          </a:p>
        </p:txBody>
      </p:sp>
      <p:sp>
        <p:nvSpPr>
          <p:cNvPr id="32" name="TextBox 31">
            <a:extLst>
              <a:ext uri="{FF2B5EF4-FFF2-40B4-BE49-F238E27FC236}">
                <a16:creationId xmlns:a16="http://schemas.microsoft.com/office/drawing/2014/main" id="{5F382008-CB06-4223-BFBC-1EF8CEC92A4F}"/>
              </a:ext>
            </a:extLst>
          </p:cNvPr>
          <p:cNvSpPr txBox="1"/>
          <p:nvPr/>
        </p:nvSpPr>
        <p:spPr>
          <a:xfrm>
            <a:off x="444987" y="3630282"/>
            <a:ext cx="1449320" cy="523220"/>
          </a:xfrm>
          <a:prstGeom prst="rect">
            <a:avLst/>
          </a:prstGeom>
          <a:noFill/>
        </p:spPr>
        <p:txBody>
          <a:bodyPr wrap="square" rtlCol="0">
            <a:spAutoFit/>
          </a:bodyPr>
          <a:lstStyle/>
          <a:p>
            <a:pPr algn="ctr"/>
            <a:r>
              <a:rPr lang="en-US" sz="1400" dirty="0"/>
              <a:t>Femur/Pelvis</a:t>
            </a:r>
          </a:p>
          <a:p>
            <a:pPr algn="ctr"/>
            <a:r>
              <a:rPr lang="en-US" sz="1400" b="1" dirty="0"/>
              <a:t>20-25%</a:t>
            </a:r>
            <a:endParaRPr lang="de-AT" sz="1400" b="1" dirty="0"/>
          </a:p>
        </p:txBody>
      </p:sp>
      <p:sp>
        <p:nvSpPr>
          <p:cNvPr id="33" name="TextBox 32">
            <a:extLst>
              <a:ext uri="{FF2B5EF4-FFF2-40B4-BE49-F238E27FC236}">
                <a16:creationId xmlns:a16="http://schemas.microsoft.com/office/drawing/2014/main" id="{7226F1F2-E77D-4618-9D75-ABAA9A17DC30}"/>
              </a:ext>
            </a:extLst>
          </p:cNvPr>
          <p:cNvSpPr txBox="1"/>
          <p:nvPr/>
        </p:nvSpPr>
        <p:spPr>
          <a:xfrm>
            <a:off x="827174" y="3069944"/>
            <a:ext cx="992886" cy="523220"/>
          </a:xfrm>
          <a:prstGeom prst="rect">
            <a:avLst/>
          </a:prstGeom>
          <a:noFill/>
        </p:spPr>
        <p:txBody>
          <a:bodyPr wrap="square" rtlCol="0">
            <a:spAutoFit/>
          </a:bodyPr>
          <a:lstStyle/>
          <a:p>
            <a:pPr algn="ctr"/>
            <a:r>
              <a:rPr lang="en-US" sz="1400" dirty="0"/>
              <a:t>Vertebrae</a:t>
            </a:r>
          </a:p>
          <a:p>
            <a:pPr algn="ctr"/>
            <a:r>
              <a:rPr lang="en-US" sz="1400" b="1" dirty="0"/>
              <a:t>10%</a:t>
            </a:r>
            <a:endParaRPr lang="de-AT" sz="1400" b="1" dirty="0"/>
          </a:p>
        </p:txBody>
      </p:sp>
      <p:cxnSp>
        <p:nvCxnSpPr>
          <p:cNvPr id="34" name="Straight Connector 33">
            <a:extLst>
              <a:ext uri="{FF2B5EF4-FFF2-40B4-BE49-F238E27FC236}">
                <a16:creationId xmlns:a16="http://schemas.microsoft.com/office/drawing/2014/main" id="{0017223D-1707-430E-8CBD-E83679171064}"/>
              </a:ext>
            </a:extLst>
          </p:cNvPr>
          <p:cNvCxnSpPr>
            <a:cxnSpLocks/>
            <a:stCxn id="28" idx="4"/>
          </p:cNvCxnSpPr>
          <p:nvPr/>
        </p:nvCxnSpPr>
        <p:spPr>
          <a:xfrm>
            <a:off x="2884786" y="5421964"/>
            <a:ext cx="107659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D207A4-E310-450D-AE6D-27043110C718}"/>
              </a:ext>
            </a:extLst>
          </p:cNvPr>
          <p:cNvCxnSpPr>
            <a:cxnSpLocks/>
          </p:cNvCxnSpPr>
          <p:nvPr/>
        </p:nvCxnSpPr>
        <p:spPr>
          <a:xfrm>
            <a:off x="2936170" y="3786993"/>
            <a:ext cx="178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580E1-D0C5-4F43-9E79-5F51382B19A1}"/>
              </a:ext>
            </a:extLst>
          </p:cNvPr>
          <p:cNvCxnSpPr>
            <a:cxnSpLocks/>
          </p:cNvCxnSpPr>
          <p:nvPr/>
        </p:nvCxnSpPr>
        <p:spPr>
          <a:xfrm>
            <a:off x="623376" y="4137529"/>
            <a:ext cx="1769924" cy="341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3F9B35-11A9-46E6-A8D9-E223145145EF}"/>
              </a:ext>
            </a:extLst>
          </p:cNvPr>
          <p:cNvCxnSpPr>
            <a:cxnSpLocks/>
          </p:cNvCxnSpPr>
          <p:nvPr/>
        </p:nvCxnSpPr>
        <p:spPr>
          <a:xfrm>
            <a:off x="926348" y="3570350"/>
            <a:ext cx="1769924" cy="341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9945A2-874A-4A2D-8906-A535A2479F7C}"/>
              </a:ext>
            </a:extLst>
          </p:cNvPr>
          <p:cNvCxnSpPr>
            <a:cxnSpLocks/>
          </p:cNvCxnSpPr>
          <p:nvPr/>
        </p:nvCxnSpPr>
        <p:spPr>
          <a:xfrm>
            <a:off x="3324090" y="2758935"/>
            <a:ext cx="163852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9CBF28B-B272-424B-A705-FDCDEB49603A}"/>
              </a:ext>
            </a:extLst>
          </p:cNvPr>
          <p:cNvSpPr txBox="1"/>
          <p:nvPr/>
        </p:nvSpPr>
        <p:spPr>
          <a:xfrm>
            <a:off x="870896" y="1311716"/>
            <a:ext cx="3557662" cy="646331"/>
          </a:xfrm>
          <a:prstGeom prst="rect">
            <a:avLst/>
          </a:prstGeom>
          <a:noFill/>
        </p:spPr>
        <p:txBody>
          <a:bodyPr wrap="square" rtlCol="0">
            <a:spAutoFit/>
          </a:bodyPr>
          <a:lstStyle/>
          <a:p>
            <a:pPr algn="ctr"/>
            <a:r>
              <a:rPr lang="de-AT" b="1" dirty="0"/>
              <a:t>Mortalität im ersten Jahr </a:t>
            </a:r>
            <a:r>
              <a:rPr lang="de-AT" dirty="0"/>
              <a:t>nach einer Fragilitätsfraktur</a:t>
            </a:r>
            <a:r>
              <a:rPr lang="de-AT" baseline="30000" dirty="0"/>
              <a:t>1</a:t>
            </a:r>
          </a:p>
        </p:txBody>
      </p:sp>
      <p:sp>
        <p:nvSpPr>
          <p:cNvPr id="43" name="TextBox 42">
            <a:extLst>
              <a:ext uri="{FF2B5EF4-FFF2-40B4-BE49-F238E27FC236}">
                <a16:creationId xmlns:a16="http://schemas.microsoft.com/office/drawing/2014/main" id="{BCD9B6DC-B956-4EFD-B799-7D2411E2F146}"/>
              </a:ext>
            </a:extLst>
          </p:cNvPr>
          <p:cNvSpPr txBox="1"/>
          <p:nvPr/>
        </p:nvSpPr>
        <p:spPr>
          <a:xfrm>
            <a:off x="7195335" y="1311716"/>
            <a:ext cx="3557662" cy="646331"/>
          </a:xfrm>
          <a:prstGeom prst="rect">
            <a:avLst/>
          </a:prstGeom>
          <a:noFill/>
        </p:spPr>
        <p:txBody>
          <a:bodyPr wrap="square" rtlCol="0">
            <a:spAutoFit/>
          </a:bodyPr>
          <a:lstStyle/>
          <a:p>
            <a:pPr algn="ctr"/>
            <a:r>
              <a:rPr lang="de-AT" b="1" dirty="0"/>
              <a:t>Wie geht es PatientInnen ein Jahr </a:t>
            </a:r>
            <a:r>
              <a:rPr lang="de-AT" dirty="0"/>
              <a:t>nach einer Hüftfraktur?</a:t>
            </a:r>
            <a:r>
              <a:rPr lang="de-AT" baseline="30000" dirty="0"/>
              <a:t>2</a:t>
            </a:r>
          </a:p>
        </p:txBody>
      </p:sp>
      <p:graphicFrame>
        <p:nvGraphicFramePr>
          <p:cNvPr id="53" name="Chart 52">
            <a:extLst>
              <a:ext uri="{FF2B5EF4-FFF2-40B4-BE49-F238E27FC236}">
                <a16:creationId xmlns:a16="http://schemas.microsoft.com/office/drawing/2014/main" id="{E36252A2-E664-4850-AEC0-E6C25E35C291}"/>
              </a:ext>
            </a:extLst>
          </p:cNvPr>
          <p:cNvGraphicFramePr/>
          <p:nvPr>
            <p:extLst>
              <p:ext uri="{D42A27DB-BD31-4B8C-83A1-F6EECF244321}">
                <p14:modId xmlns:p14="http://schemas.microsoft.com/office/powerpoint/2010/main" val="2834298292"/>
              </p:ext>
            </p:extLst>
          </p:nvPr>
        </p:nvGraphicFramePr>
        <p:xfrm>
          <a:off x="5993154" y="1762873"/>
          <a:ext cx="2425090" cy="17572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Chart 53">
            <a:extLst>
              <a:ext uri="{FF2B5EF4-FFF2-40B4-BE49-F238E27FC236}">
                <a16:creationId xmlns:a16="http://schemas.microsoft.com/office/drawing/2014/main" id="{56D6BA67-3164-41A9-AB56-14084438C3A4}"/>
              </a:ext>
            </a:extLst>
          </p:cNvPr>
          <p:cNvGraphicFramePr/>
          <p:nvPr>
            <p:extLst>
              <p:ext uri="{D42A27DB-BD31-4B8C-83A1-F6EECF244321}">
                <p14:modId xmlns:p14="http://schemas.microsoft.com/office/powerpoint/2010/main" val="2434889241"/>
              </p:ext>
            </p:extLst>
          </p:nvPr>
        </p:nvGraphicFramePr>
        <p:xfrm>
          <a:off x="5993154" y="3220537"/>
          <a:ext cx="2425090" cy="17572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a:extLst>
              <a:ext uri="{FF2B5EF4-FFF2-40B4-BE49-F238E27FC236}">
                <a16:creationId xmlns:a16="http://schemas.microsoft.com/office/drawing/2014/main" id="{39D83245-A38B-452B-ACB8-F63DEFEECFD7}"/>
              </a:ext>
            </a:extLst>
          </p:cNvPr>
          <p:cNvGraphicFramePr/>
          <p:nvPr>
            <p:extLst>
              <p:ext uri="{D42A27DB-BD31-4B8C-83A1-F6EECF244321}">
                <p14:modId xmlns:p14="http://schemas.microsoft.com/office/powerpoint/2010/main" val="2547320567"/>
              </p:ext>
            </p:extLst>
          </p:nvPr>
        </p:nvGraphicFramePr>
        <p:xfrm>
          <a:off x="5993154" y="4678201"/>
          <a:ext cx="2425090" cy="1757286"/>
        </p:xfrm>
        <a:graphic>
          <a:graphicData uri="http://schemas.openxmlformats.org/drawingml/2006/chart">
            <c:chart xmlns:c="http://schemas.openxmlformats.org/drawingml/2006/chart" xmlns:r="http://schemas.openxmlformats.org/officeDocument/2006/relationships" r:id="rId7"/>
          </a:graphicData>
        </a:graphic>
      </p:graphicFrame>
      <p:sp>
        <p:nvSpPr>
          <p:cNvPr id="56" name="TextBox 55">
            <a:extLst>
              <a:ext uri="{FF2B5EF4-FFF2-40B4-BE49-F238E27FC236}">
                <a16:creationId xmlns:a16="http://schemas.microsoft.com/office/drawing/2014/main" id="{E38CC9ED-A94B-4FBC-A2CD-4FB491CAFE75}"/>
              </a:ext>
            </a:extLst>
          </p:cNvPr>
          <p:cNvSpPr txBox="1"/>
          <p:nvPr/>
        </p:nvSpPr>
        <p:spPr>
          <a:xfrm>
            <a:off x="7893043" y="2487628"/>
            <a:ext cx="3405390" cy="307777"/>
          </a:xfrm>
          <a:prstGeom prst="rect">
            <a:avLst/>
          </a:prstGeom>
          <a:noFill/>
        </p:spPr>
        <p:txBody>
          <a:bodyPr wrap="square" rtlCol="0">
            <a:spAutoFit/>
          </a:bodyPr>
          <a:lstStyle/>
          <a:p>
            <a:r>
              <a:rPr lang="de-AT" sz="1400"/>
              <a:t>Müssen im Pflegeheim betreut werden</a:t>
            </a:r>
            <a:endParaRPr lang="de-AT" sz="1400" b="1"/>
          </a:p>
        </p:txBody>
      </p:sp>
      <p:sp>
        <p:nvSpPr>
          <p:cNvPr id="57" name="TextBox 56">
            <a:extLst>
              <a:ext uri="{FF2B5EF4-FFF2-40B4-BE49-F238E27FC236}">
                <a16:creationId xmlns:a16="http://schemas.microsoft.com/office/drawing/2014/main" id="{C154A6C5-0488-4D29-9527-38EF4C0E0F1D}"/>
              </a:ext>
            </a:extLst>
          </p:cNvPr>
          <p:cNvSpPr txBox="1"/>
          <p:nvPr/>
        </p:nvSpPr>
        <p:spPr>
          <a:xfrm>
            <a:off x="7893043" y="3945292"/>
            <a:ext cx="3405390" cy="307777"/>
          </a:xfrm>
          <a:prstGeom prst="rect">
            <a:avLst/>
          </a:prstGeom>
          <a:noFill/>
        </p:spPr>
        <p:txBody>
          <a:bodyPr wrap="square" rtlCol="0">
            <a:spAutoFit/>
          </a:bodyPr>
          <a:lstStyle/>
          <a:p>
            <a:r>
              <a:rPr lang="de-AT" sz="1400" dirty="0"/>
              <a:t>Können nicht selbstständig gehen</a:t>
            </a:r>
            <a:endParaRPr lang="de-AT" sz="1400" b="1" dirty="0"/>
          </a:p>
        </p:txBody>
      </p:sp>
      <p:sp>
        <p:nvSpPr>
          <p:cNvPr id="58" name="TextBox 57">
            <a:extLst>
              <a:ext uri="{FF2B5EF4-FFF2-40B4-BE49-F238E27FC236}">
                <a16:creationId xmlns:a16="http://schemas.microsoft.com/office/drawing/2014/main" id="{68547212-F276-4A08-BD91-94661FDC6285}"/>
              </a:ext>
            </a:extLst>
          </p:cNvPr>
          <p:cNvSpPr txBox="1"/>
          <p:nvPr/>
        </p:nvSpPr>
        <p:spPr>
          <a:xfrm>
            <a:off x="7893043" y="5295234"/>
            <a:ext cx="3874082" cy="523220"/>
          </a:xfrm>
          <a:prstGeom prst="rect">
            <a:avLst/>
          </a:prstGeom>
          <a:noFill/>
        </p:spPr>
        <p:txBody>
          <a:bodyPr wrap="square" rtlCol="0">
            <a:spAutoFit/>
          </a:bodyPr>
          <a:lstStyle/>
          <a:p>
            <a:r>
              <a:rPr lang="de-AT" sz="1400" dirty="0"/>
              <a:t>Haben Schwierigkeiten bei Alltagstätigkeiten wie einkaufen, Auto fahren, …</a:t>
            </a:r>
            <a:endParaRPr lang="de-AT" sz="1400" b="1" dirty="0"/>
          </a:p>
        </p:txBody>
      </p:sp>
    </p:spTree>
    <p:extLst>
      <p:ext uri="{BB962C8B-B14F-4D97-AF65-F5344CB8AC3E}">
        <p14:creationId xmlns:p14="http://schemas.microsoft.com/office/powerpoint/2010/main" val="206293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 Placeholder 7">
            <a:extLst>
              <a:ext uri="{FF2B5EF4-FFF2-40B4-BE49-F238E27FC236}">
                <a16:creationId xmlns:a16="http://schemas.microsoft.com/office/drawing/2014/main" id="{B9662E3A-69EB-4A20-810D-E3C5F8CF332D}"/>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endParaRPr lang="de-AT" sz="900" dirty="0">
              <a:solidFill>
                <a:schemeClr val="tx1"/>
              </a:solidFill>
            </a:endParaRPr>
          </a:p>
          <a:p>
            <a:r>
              <a:rPr lang="de-AT" sz="900" dirty="0">
                <a:solidFill>
                  <a:schemeClr val="tx1"/>
                </a:solidFill>
              </a:rPr>
              <a:t>1 Statistik Austria, Krebserkrankungen, Diagnoseperiode 2011-2015, Kumuliertes relatives Überleben (https://www.statistik.at/web_de/statistiken/menschen_und_gesellschaft/gesundheit/krebserkrankungen/ueberleben_mit_krebs/080495.html)</a:t>
            </a:r>
          </a:p>
          <a:p>
            <a:r>
              <a:rPr lang="de-AT" sz="900" dirty="0">
                <a:solidFill>
                  <a:schemeClr val="tx1"/>
                </a:solidFill>
              </a:rPr>
              <a:t>2 Tran T et al. J </a:t>
            </a:r>
            <a:r>
              <a:rPr lang="de-AT" sz="900" dirty="0" err="1">
                <a:solidFill>
                  <a:schemeClr val="tx1"/>
                </a:solidFill>
              </a:rPr>
              <a:t>Endocrinol</a:t>
            </a:r>
            <a:r>
              <a:rPr lang="de-AT" sz="900" dirty="0">
                <a:solidFill>
                  <a:schemeClr val="tx1"/>
                </a:solidFill>
              </a:rPr>
              <a:t> </a:t>
            </a:r>
            <a:r>
              <a:rPr lang="de-AT" sz="900" dirty="0" err="1">
                <a:solidFill>
                  <a:schemeClr val="tx1"/>
                </a:solidFill>
              </a:rPr>
              <a:t>Metab</a:t>
            </a:r>
            <a:r>
              <a:rPr lang="de-AT" sz="900" dirty="0">
                <a:solidFill>
                  <a:schemeClr val="tx1"/>
                </a:solidFill>
              </a:rPr>
              <a:t>. 2018 Sep 1;103(9):3205-3214. </a:t>
            </a:r>
          </a:p>
        </p:txBody>
      </p:sp>
      <p:sp>
        <p:nvSpPr>
          <p:cNvPr id="223" name="Oval 222">
            <a:extLst>
              <a:ext uri="{FF2B5EF4-FFF2-40B4-BE49-F238E27FC236}">
                <a16:creationId xmlns:a16="http://schemas.microsoft.com/office/drawing/2014/main" id="{5D7D57F9-EF89-4B93-8D08-9E4EDA4E2F40}"/>
              </a:ext>
            </a:extLst>
          </p:cNvPr>
          <p:cNvSpPr/>
          <p:nvPr/>
        </p:nvSpPr>
        <p:spPr>
          <a:xfrm>
            <a:off x="7869972" y="1541415"/>
            <a:ext cx="360351" cy="360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22" name="Oval 221">
            <a:extLst>
              <a:ext uri="{FF2B5EF4-FFF2-40B4-BE49-F238E27FC236}">
                <a16:creationId xmlns:a16="http://schemas.microsoft.com/office/drawing/2014/main" id="{49F0F0D1-7CA9-404B-BD00-11C64A6767F6}"/>
              </a:ext>
            </a:extLst>
          </p:cNvPr>
          <p:cNvSpPr/>
          <p:nvPr/>
        </p:nvSpPr>
        <p:spPr>
          <a:xfrm>
            <a:off x="2251223" y="1673581"/>
            <a:ext cx="360351" cy="360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 name="Title 3">
            <a:extLst>
              <a:ext uri="{FF2B5EF4-FFF2-40B4-BE49-F238E27FC236}">
                <a16:creationId xmlns:a16="http://schemas.microsoft.com/office/drawing/2014/main" id="{2137F74A-CF6E-43E0-AD4A-4BE9115FA024}"/>
              </a:ext>
            </a:extLst>
          </p:cNvPr>
          <p:cNvSpPr>
            <a:spLocks noGrp="1"/>
          </p:cNvSpPr>
          <p:nvPr>
            <p:ph type="title"/>
          </p:nvPr>
        </p:nvSpPr>
        <p:spPr/>
        <p:txBody>
          <a:bodyPr/>
          <a:lstStyle/>
          <a:p>
            <a:r>
              <a:rPr lang="de-AT" dirty="0"/>
              <a:t>Mortalität bei Krebs &amp; Hüftfrakturen</a:t>
            </a:r>
          </a:p>
        </p:txBody>
      </p:sp>
      <p:grpSp>
        <p:nvGrpSpPr>
          <p:cNvPr id="211" name="Group 210">
            <a:extLst>
              <a:ext uri="{FF2B5EF4-FFF2-40B4-BE49-F238E27FC236}">
                <a16:creationId xmlns:a16="http://schemas.microsoft.com/office/drawing/2014/main" id="{310B3D16-4D6C-48A1-8C36-F49CC28A116C}"/>
              </a:ext>
            </a:extLst>
          </p:cNvPr>
          <p:cNvGrpSpPr/>
          <p:nvPr/>
        </p:nvGrpSpPr>
        <p:grpSpPr>
          <a:xfrm>
            <a:off x="1273068" y="4838010"/>
            <a:ext cx="4411572" cy="864158"/>
            <a:chOff x="1286190" y="3969100"/>
            <a:chExt cx="4411572" cy="864158"/>
          </a:xfrm>
        </p:grpSpPr>
        <p:grpSp>
          <p:nvGrpSpPr>
            <p:cNvPr id="13" name="Group 12">
              <a:extLst>
                <a:ext uri="{FF2B5EF4-FFF2-40B4-BE49-F238E27FC236}">
                  <a16:creationId xmlns:a16="http://schemas.microsoft.com/office/drawing/2014/main" id="{B3368C45-0C0C-47A2-B4E0-0AEA3E94FB62}"/>
                </a:ext>
              </a:extLst>
            </p:cNvPr>
            <p:cNvGrpSpPr/>
            <p:nvPr/>
          </p:nvGrpSpPr>
          <p:grpSpPr>
            <a:xfrm>
              <a:off x="1286190" y="3969100"/>
              <a:ext cx="269931" cy="864158"/>
              <a:chOff x="1105320" y="2803490"/>
              <a:chExt cx="361740" cy="1158073"/>
            </a:xfrm>
          </p:grpSpPr>
          <p:sp>
            <p:nvSpPr>
              <p:cNvPr id="5" name="Oval 4">
                <a:extLst>
                  <a:ext uri="{FF2B5EF4-FFF2-40B4-BE49-F238E27FC236}">
                    <a16:creationId xmlns:a16="http://schemas.microsoft.com/office/drawing/2014/main" id="{34B6E071-6B50-4055-88AC-55E35590219A}"/>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 name="Rectangle: Rounded Corners 5">
                <a:extLst>
                  <a:ext uri="{FF2B5EF4-FFF2-40B4-BE49-F238E27FC236}">
                    <a16:creationId xmlns:a16="http://schemas.microsoft.com/office/drawing/2014/main" id="{7249CD2A-A250-4D39-BED0-1FBA7EAD8D49}"/>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 name="Rectangle: Rounded Corners 6">
                <a:extLst>
                  <a:ext uri="{FF2B5EF4-FFF2-40B4-BE49-F238E27FC236}">
                    <a16:creationId xmlns:a16="http://schemas.microsoft.com/office/drawing/2014/main" id="{CFF8F51A-3D0E-4EA2-AA56-D1FBAAD046CA}"/>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 name="Rectangle: Rounded Corners 7">
                <a:extLst>
                  <a:ext uri="{FF2B5EF4-FFF2-40B4-BE49-F238E27FC236}">
                    <a16:creationId xmlns:a16="http://schemas.microsoft.com/office/drawing/2014/main" id="{AD74DF9E-E394-4F47-974D-79F3CFBA5B66}"/>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4" name="Group 13">
              <a:extLst>
                <a:ext uri="{FF2B5EF4-FFF2-40B4-BE49-F238E27FC236}">
                  <a16:creationId xmlns:a16="http://schemas.microsoft.com/office/drawing/2014/main" id="{8B62BFED-7114-4369-9343-9E2AEAE505EF}"/>
                </a:ext>
              </a:extLst>
            </p:cNvPr>
            <p:cNvGrpSpPr/>
            <p:nvPr/>
          </p:nvGrpSpPr>
          <p:grpSpPr>
            <a:xfrm>
              <a:off x="1746372" y="3969100"/>
              <a:ext cx="269931" cy="864158"/>
              <a:chOff x="1105320" y="2803490"/>
              <a:chExt cx="361740" cy="1158073"/>
            </a:xfrm>
          </p:grpSpPr>
          <p:sp>
            <p:nvSpPr>
              <p:cNvPr id="15" name="Oval 14">
                <a:extLst>
                  <a:ext uri="{FF2B5EF4-FFF2-40B4-BE49-F238E27FC236}">
                    <a16:creationId xmlns:a16="http://schemas.microsoft.com/office/drawing/2014/main" id="{71C5B5EE-89ED-4096-802A-F1FCD8457FF0}"/>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 name="Rectangle: Rounded Corners 15">
                <a:extLst>
                  <a:ext uri="{FF2B5EF4-FFF2-40B4-BE49-F238E27FC236}">
                    <a16:creationId xmlns:a16="http://schemas.microsoft.com/office/drawing/2014/main" id="{109D2C61-F012-4073-AC90-9467079CF666}"/>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 name="Rectangle: Rounded Corners 16">
                <a:extLst>
                  <a:ext uri="{FF2B5EF4-FFF2-40B4-BE49-F238E27FC236}">
                    <a16:creationId xmlns:a16="http://schemas.microsoft.com/office/drawing/2014/main" id="{DD9377F2-EAFD-44A9-B623-6647033833C4}"/>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 name="Rectangle: Rounded Corners 17">
                <a:extLst>
                  <a:ext uri="{FF2B5EF4-FFF2-40B4-BE49-F238E27FC236}">
                    <a16:creationId xmlns:a16="http://schemas.microsoft.com/office/drawing/2014/main" id="{3ECE7F0C-3493-459C-BDBF-11E95C2D6C6C}"/>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9" name="Group 18">
              <a:extLst>
                <a:ext uri="{FF2B5EF4-FFF2-40B4-BE49-F238E27FC236}">
                  <a16:creationId xmlns:a16="http://schemas.microsoft.com/office/drawing/2014/main" id="{410CCC05-CF0F-4C8E-86A2-26C31DED40F8}"/>
                </a:ext>
              </a:extLst>
            </p:cNvPr>
            <p:cNvGrpSpPr/>
            <p:nvPr/>
          </p:nvGrpSpPr>
          <p:grpSpPr>
            <a:xfrm>
              <a:off x="2206554" y="3969100"/>
              <a:ext cx="269931" cy="864158"/>
              <a:chOff x="1105320" y="2803490"/>
              <a:chExt cx="361740" cy="1158073"/>
            </a:xfrm>
          </p:grpSpPr>
          <p:sp>
            <p:nvSpPr>
              <p:cNvPr id="20" name="Oval 19">
                <a:extLst>
                  <a:ext uri="{FF2B5EF4-FFF2-40B4-BE49-F238E27FC236}">
                    <a16:creationId xmlns:a16="http://schemas.microsoft.com/office/drawing/2014/main" id="{835B7B4A-D178-41BB-B877-B8E3660D89C8}"/>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1" name="Rectangle: Rounded Corners 20">
                <a:extLst>
                  <a:ext uri="{FF2B5EF4-FFF2-40B4-BE49-F238E27FC236}">
                    <a16:creationId xmlns:a16="http://schemas.microsoft.com/office/drawing/2014/main" id="{EDDC4388-4D64-4101-BC82-28E474E7FABC}"/>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2" name="Rectangle: Rounded Corners 21">
                <a:extLst>
                  <a:ext uri="{FF2B5EF4-FFF2-40B4-BE49-F238E27FC236}">
                    <a16:creationId xmlns:a16="http://schemas.microsoft.com/office/drawing/2014/main" id="{3395549B-4B11-45A2-9FEB-10FB2F57E4DF}"/>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3" name="Rectangle: Rounded Corners 22">
                <a:extLst>
                  <a:ext uri="{FF2B5EF4-FFF2-40B4-BE49-F238E27FC236}">
                    <a16:creationId xmlns:a16="http://schemas.microsoft.com/office/drawing/2014/main" id="{E5D4B9A6-33AF-497A-9528-F9B3FCB55839}"/>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24" name="Group 23">
              <a:extLst>
                <a:ext uri="{FF2B5EF4-FFF2-40B4-BE49-F238E27FC236}">
                  <a16:creationId xmlns:a16="http://schemas.microsoft.com/office/drawing/2014/main" id="{B7D232E3-C140-48E4-A149-B13C2EC223B8}"/>
                </a:ext>
              </a:extLst>
            </p:cNvPr>
            <p:cNvGrpSpPr/>
            <p:nvPr/>
          </p:nvGrpSpPr>
          <p:grpSpPr>
            <a:xfrm>
              <a:off x="2666736" y="3969100"/>
              <a:ext cx="269931" cy="864158"/>
              <a:chOff x="1105320" y="2803490"/>
              <a:chExt cx="361740" cy="1158073"/>
            </a:xfrm>
          </p:grpSpPr>
          <p:sp>
            <p:nvSpPr>
              <p:cNvPr id="25" name="Oval 24">
                <a:extLst>
                  <a:ext uri="{FF2B5EF4-FFF2-40B4-BE49-F238E27FC236}">
                    <a16:creationId xmlns:a16="http://schemas.microsoft.com/office/drawing/2014/main" id="{9EC846D0-E4CC-40EB-BAD6-65C389853A6E}"/>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6" name="Rectangle: Rounded Corners 25">
                <a:extLst>
                  <a:ext uri="{FF2B5EF4-FFF2-40B4-BE49-F238E27FC236}">
                    <a16:creationId xmlns:a16="http://schemas.microsoft.com/office/drawing/2014/main" id="{B96F8F2A-7553-4EC3-819A-C4605D65EC12}"/>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7" name="Rectangle: Rounded Corners 26">
                <a:extLst>
                  <a:ext uri="{FF2B5EF4-FFF2-40B4-BE49-F238E27FC236}">
                    <a16:creationId xmlns:a16="http://schemas.microsoft.com/office/drawing/2014/main" id="{118B83AF-583A-49DC-A284-C01C110B076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8" name="Rectangle: Rounded Corners 27">
                <a:extLst>
                  <a:ext uri="{FF2B5EF4-FFF2-40B4-BE49-F238E27FC236}">
                    <a16:creationId xmlns:a16="http://schemas.microsoft.com/office/drawing/2014/main" id="{B68F6952-F3D0-4884-877F-BE3CB82C84B8}"/>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29" name="Group 28">
              <a:extLst>
                <a:ext uri="{FF2B5EF4-FFF2-40B4-BE49-F238E27FC236}">
                  <a16:creationId xmlns:a16="http://schemas.microsoft.com/office/drawing/2014/main" id="{50FC9D0B-BC2E-4D59-9530-8C1B66E2EA1B}"/>
                </a:ext>
              </a:extLst>
            </p:cNvPr>
            <p:cNvGrpSpPr/>
            <p:nvPr/>
          </p:nvGrpSpPr>
          <p:grpSpPr>
            <a:xfrm>
              <a:off x="3126918" y="3969100"/>
              <a:ext cx="269931" cy="864158"/>
              <a:chOff x="1105320" y="2803490"/>
              <a:chExt cx="361740" cy="1158073"/>
            </a:xfrm>
          </p:grpSpPr>
          <p:sp>
            <p:nvSpPr>
              <p:cNvPr id="30" name="Oval 29">
                <a:extLst>
                  <a:ext uri="{FF2B5EF4-FFF2-40B4-BE49-F238E27FC236}">
                    <a16:creationId xmlns:a16="http://schemas.microsoft.com/office/drawing/2014/main" id="{A8763E74-66DF-4ECF-95A6-9D907BB85A0A}"/>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1" name="Rectangle: Rounded Corners 30">
                <a:extLst>
                  <a:ext uri="{FF2B5EF4-FFF2-40B4-BE49-F238E27FC236}">
                    <a16:creationId xmlns:a16="http://schemas.microsoft.com/office/drawing/2014/main" id="{07AD918C-18AE-4E1E-926E-9C115E4BBF0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2" name="Rectangle: Rounded Corners 31">
                <a:extLst>
                  <a:ext uri="{FF2B5EF4-FFF2-40B4-BE49-F238E27FC236}">
                    <a16:creationId xmlns:a16="http://schemas.microsoft.com/office/drawing/2014/main" id="{F311125C-DD71-4656-8387-CCF789AAA70C}"/>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3" name="Rectangle: Rounded Corners 32">
                <a:extLst>
                  <a:ext uri="{FF2B5EF4-FFF2-40B4-BE49-F238E27FC236}">
                    <a16:creationId xmlns:a16="http://schemas.microsoft.com/office/drawing/2014/main" id="{DE6DDEE2-BC45-48A2-8FE6-6C33A952C754}"/>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34" name="Group 33">
              <a:extLst>
                <a:ext uri="{FF2B5EF4-FFF2-40B4-BE49-F238E27FC236}">
                  <a16:creationId xmlns:a16="http://schemas.microsoft.com/office/drawing/2014/main" id="{CBD28030-D711-4763-98A4-E5CF1EBEDF43}"/>
                </a:ext>
              </a:extLst>
            </p:cNvPr>
            <p:cNvGrpSpPr/>
            <p:nvPr/>
          </p:nvGrpSpPr>
          <p:grpSpPr>
            <a:xfrm>
              <a:off x="3587100" y="3969100"/>
              <a:ext cx="269931" cy="864158"/>
              <a:chOff x="1105320" y="2803490"/>
              <a:chExt cx="361740" cy="1158073"/>
            </a:xfrm>
          </p:grpSpPr>
          <p:sp>
            <p:nvSpPr>
              <p:cNvPr id="35" name="Oval 34">
                <a:extLst>
                  <a:ext uri="{FF2B5EF4-FFF2-40B4-BE49-F238E27FC236}">
                    <a16:creationId xmlns:a16="http://schemas.microsoft.com/office/drawing/2014/main" id="{D5D1A238-F59A-4D76-B9E8-0667CE25D994}"/>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6" name="Rectangle: Rounded Corners 35">
                <a:extLst>
                  <a:ext uri="{FF2B5EF4-FFF2-40B4-BE49-F238E27FC236}">
                    <a16:creationId xmlns:a16="http://schemas.microsoft.com/office/drawing/2014/main" id="{6A23E325-C440-4434-A280-2FCDF1C40E8B}"/>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7" name="Rectangle: Rounded Corners 36">
                <a:extLst>
                  <a:ext uri="{FF2B5EF4-FFF2-40B4-BE49-F238E27FC236}">
                    <a16:creationId xmlns:a16="http://schemas.microsoft.com/office/drawing/2014/main" id="{C03E88AA-8DB8-4246-8F06-5318FC09B753}"/>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38" name="Rectangle: Rounded Corners 37">
                <a:extLst>
                  <a:ext uri="{FF2B5EF4-FFF2-40B4-BE49-F238E27FC236}">
                    <a16:creationId xmlns:a16="http://schemas.microsoft.com/office/drawing/2014/main" id="{A6B89263-A245-4477-BA37-105B311EC7D3}"/>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39" name="Group 38">
              <a:extLst>
                <a:ext uri="{FF2B5EF4-FFF2-40B4-BE49-F238E27FC236}">
                  <a16:creationId xmlns:a16="http://schemas.microsoft.com/office/drawing/2014/main" id="{3573D12C-9908-4882-8D96-CB558EA744F9}"/>
                </a:ext>
              </a:extLst>
            </p:cNvPr>
            <p:cNvGrpSpPr/>
            <p:nvPr/>
          </p:nvGrpSpPr>
          <p:grpSpPr>
            <a:xfrm>
              <a:off x="4047282" y="3969100"/>
              <a:ext cx="269931" cy="864158"/>
              <a:chOff x="1105320" y="2803490"/>
              <a:chExt cx="361740" cy="1158073"/>
            </a:xfrm>
          </p:grpSpPr>
          <p:sp>
            <p:nvSpPr>
              <p:cNvPr id="40" name="Oval 39">
                <a:extLst>
                  <a:ext uri="{FF2B5EF4-FFF2-40B4-BE49-F238E27FC236}">
                    <a16:creationId xmlns:a16="http://schemas.microsoft.com/office/drawing/2014/main" id="{FDB6BF50-7382-415B-97BB-5C8C36F39FF3}"/>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1" name="Rectangle: Rounded Corners 40">
                <a:extLst>
                  <a:ext uri="{FF2B5EF4-FFF2-40B4-BE49-F238E27FC236}">
                    <a16:creationId xmlns:a16="http://schemas.microsoft.com/office/drawing/2014/main" id="{3E0EA5E1-6261-4948-89C0-DCC38FE8EF2B}"/>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2" name="Rectangle: Rounded Corners 41">
                <a:extLst>
                  <a:ext uri="{FF2B5EF4-FFF2-40B4-BE49-F238E27FC236}">
                    <a16:creationId xmlns:a16="http://schemas.microsoft.com/office/drawing/2014/main" id="{4AF0A8F3-9F22-4648-9A50-C69C573E71E5}"/>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3" name="Rectangle: Rounded Corners 42">
                <a:extLst>
                  <a:ext uri="{FF2B5EF4-FFF2-40B4-BE49-F238E27FC236}">
                    <a16:creationId xmlns:a16="http://schemas.microsoft.com/office/drawing/2014/main" id="{54CA0F5B-9F8C-4305-883D-7268E4ACAE94}"/>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44" name="Group 43">
              <a:extLst>
                <a:ext uri="{FF2B5EF4-FFF2-40B4-BE49-F238E27FC236}">
                  <a16:creationId xmlns:a16="http://schemas.microsoft.com/office/drawing/2014/main" id="{018162E9-9544-42ED-B0A7-464CCFA11EF7}"/>
                </a:ext>
              </a:extLst>
            </p:cNvPr>
            <p:cNvGrpSpPr/>
            <p:nvPr/>
          </p:nvGrpSpPr>
          <p:grpSpPr>
            <a:xfrm>
              <a:off x="4507464" y="3969100"/>
              <a:ext cx="269931" cy="864158"/>
              <a:chOff x="1105320" y="2803490"/>
              <a:chExt cx="361740" cy="1158073"/>
            </a:xfrm>
          </p:grpSpPr>
          <p:sp>
            <p:nvSpPr>
              <p:cNvPr id="45" name="Oval 44">
                <a:extLst>
                  <a:ext uri="{FF2B5EF4-FFF2-40B4-BE49-F238E27FC236}">
                    <a16:creationId xmlns:a16="http://schemas.microsoft.com/office/drawing/2014/main" id="{7DC9CBE5-DBA9-484F-9555-A64C3A07B56C}"/>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6" name="Rectangle: Rounded Corners 45">
                <a:extLst>
                  <a:ext uri="{FF2B5EF4-FFF2-40B4-BE49-F238E27FC236}">
                    <a16:creationId xmlns:a16="http://schemas.microsoft.com/office/drawing/2014/main" id="{E4566ED6-0439-4738-A63A-5C41E69B4DAE}"/>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7" name="Rectangle: Rounded Corners 46">
                <a:extLst>
                  <a:ext uri="{FF2B5EF4-FFF2-40B4-BE49-F238E27FC236}">
                    <a16:creationId xmlns:a16="http://schemas.microsoft.com/office/drawing/2014/main" id="{9421B570-4122-40C3-8D99-B882D8D394E7}"/>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48" name="Rectangle: Rounded Corners 47">
                <a:extLst>
                  <a:ext uri="{FF2B5EF4-FFF2-40B4-BE49-F238E27FC236}">
                    <a16:creationId xmlns:a16="http://schemas.microsoft.com/office/drawing/2014/main" id="{83EB106F-4FD9-4033-8023-D56AE6985DEB}"/>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49" name="Group 48">
              <a:extLst>
                <a:ext uri="{FF2B5EF4-FFF2-40B4-BE49-F238E27FC236}">
                  <a16:creationId xmlns:a16="http://schemas.microsoft.com/office/drawing/2014/main" id="{DE4AFCA5-7415-487E-B92D-DDD01A0EAE1D}"/>
                </a:ext>
              </a:extLst>
            </p:cNvPr>
            <p:cNvGrpSpPr/>
            <p:nvPr/>
          </p:nvGrpSpPr>
          <p:grpSpPr>
            <a:xfrm>
              <a:off x="4967646" y="3969100"/>
              <a:ext cx="269931" cy="864158"/>
              <a:chOff x="1105320" y="2803490"/>
              <a:chExt cx="361740" cy="1158073"/>
            </a:xfrm>
          </p:grpSpPr>
          <p:sp>
            <p:nvSpPr>
              <p:cNvPr id="50" name="Oval 49">
                <a:extLst>
                  <a:ext uri="{FF2B5EF4-FFF2-40B4-BE49-F238E27FC236}">
                    <a16:creationId xmlns:a16="http://schemas.microsoft.com/office/drawing/2014/main" id="{117F1857-F7C1-44AE-A414-DF21B4577957}"/>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1" name="Rectangle: Rounded Corners 50">
                <a:extLst>
                  <a:ext uri="{FF2B5EF4-FFF2-40B4-BE49-F238E27FC236}">
                    <a16:creationId xmlns:a16="http://schemas.microsoft.com/office/drawing/2014/main" id="{75EE3766-1F00-432D-9C32-C559E72793F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2" name="Rectangle: Rounded Corners 51">
                <a:extLst>
                  <a:ext uri="{FF2B5EF4-FFF2-40B4-BE49-F238E27FC236}">
                    <a16:creationId xmlns:a16="http://schemas.microsoft.com/office/drawing/2014/main" id="{53A23B45-DB19-45DF-9E24-73D798F39173}"/>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3" name="Rectangle: Rounded Corners 52">
                <a:extLst>
                  <a:ext uri="{FF2B5EF4-FFF2-40B4-BE49-F238E27FC236}">
                    <a16:creationId xmlns:a16="http://schemas.microsoft.com/office/drawing/2014/main" id="{E4ED3492-4E4E-41FE-9E2B-5C296261189D}"/>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54" name="Group 53">
              <a:extLst>
                <a:ext uri="{FF2B5EF4-FFF2-40B4-BE49-F238E27FC236}">
                  <a16:creationId xmlns:a16="http://schemas.microsoft.com/office/drawing/2014/main" id="{32944584-F7DE-477C-944C-E6D150AFA964}"/>
                </a:ext>
              </a:extLst>
            </p:cNvPr>
            <p:cNvGrpSpPr/>
            <p:nvPr/>
          </p:nvGrpSpPr>
          <p:grpSpPr>
            <a:xfrm>
              <a:off x="5427831" y="3969100"/>
              <a:ext cx="269931" cy="864158"/>
              <a:chOff x="1105320" y="2803490"/>
              <a:chExt cx="361740" cy="1158073"/>
            </a:xfrm>
            <a:solidFill>
              <a:schemeClr val="tx2"/>
            </a:solidFill>
          </p:grpSpPr>
          <p:sp>
            <p:nvSpPr>
              <p:cNvPr id="55" name="Oval 54">
                <a:extLst>
                  <a:ext uri="{FF2B5EF4-FFF2-40B4-BE49-F238E27FC236}">
                    <a16:creationId xmlns:a16="http://schemas.microsoft.com/office/drawing/2014/main" id="{48CA300B-AB1D-4019-B3F6-020890547E11}"/>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6" name="Rectangle: Rounded Corners 55">
                <a:extLst>
                  <a:ext uri="{FF2B5EF4-FFF2-40B4-BE49-F238E27FC236}">
                    <a16:creationId xmlns:a16="http://schemas.microsoft.com/office/drawing/2014/main" id="{EC088272-384A-444F-B55A-9E547424669C}"/>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7" name="Rectangle: Rounded Corners 56">
                <a:extLst>
                  <a:ext uri="{FF2B5EF4-FFF2-40B4-BE49-F238E27FC236}">
                    <a16:creationId xmlns:a16="http://schemas.microsoft.com/office/drawing/2014/main" id="{B3DCF7A8-CA67-4BD9-B49D-544194977100}"/>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58" name="Rectangle: Rounded Corners 57">
                <a:extLst>
                  <a:ext uri="{FF2B5EF4-FFF2-40B4-BE49-F238E27FC236}">
                    <a16:creationId xmlns:a16="http://schemas.microsoft.com/office/drawing/2014/main" id="{8C659CB2-7CB7-4AE8-AD17-FD47235AA05C}"/>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grpSp>
        <p:nvGrpSpPr>
          <p:cNvPr id="214" name="Group 213">
            <a:extLst>
              <a:ext uri="{FF2B5EF4-FFF2-40B4-BE49-F238E27FC236}">
                <a16:creationId xmlns:a16="http://schemas.microsoft.com/office/drawing/2014/main" id="{A301D67D-EDE1-44DC-A9EB-F354EFE5591E}"/>
              </a:ext>
            </a:extLst>
          </p:cNvPr>
          <p:cNvGrpSpPr/>
          <p:nvPr/>
        </p:nvGrpSpPr>
        <p:grpSpPr>
          <a:xfrm>
            <a:off x="6859853" y="2965770"/>
            <a:ext cx="4411572" cy="864158"/>
            <a:chOff x="6997244" y="3973852"/>
            <a:chExt cx="4411572" cy="864158"/>
          </a:xfrm>
        </p:grpSpPr>
        <p:grpSp>
          <p:nvGrpSpPr>
            <p:cNvPr id="59" name="Group 58">
              <a:extLst>
                <a:ext uri="{FF2B5EF4-FFF2-40B4-BE49-F238E27FC236}">
                  <a16:creationId xmlns:a16="http://schemas.microsoft.com/office/drawing/2014/main" id="{B787B436-F5A9-4FED-979C-A96E0016310B}"/>
                </a:ext>
              </a:extLst>
            </p:cNvPr>
            <p:cNvGrpSpPr/>
            <p:nvPr/>
          </p:nvGrpSpPr>
          <p:grpSpPr>
            <a:xfrm>
              <a:off x="6997244" y="3973852"/>
              <a:ext cx="269931" cy="864158"/>
              <a:chOff x="1105320" y="2803490"/>
              <a:chExt cx="361740" cy="1158073"/>
            </a:xfrm>
          </p:grpSpPr>
          <p:sp>
            <p:nvSpPr>
              <p:cNvPr id="60" name="Oval 59">
                <a:extLst>
                  <a:ext uri="{FF2B5EF4-FFF2-40B4-BE49-F238E27FC236}">
                    <a16:creationId xmlns:a16="http://schemas.microsoft.com/office/drawing/2014/main" id="{0A7AC0DA-9C13-4D68-A32C-A01A31DF14D6}"/>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1" name="Rectangle: Rounded Corners 60">
                <a:extLst>
                  <a:ext uri="{FF2B5EF4-FFF2-40B4-BE49-F238E27FC236}">
                    <a16:creationId xmlns:a16="http://schemas.microsoft.com/office/drawing/2014/main" id="{31CAD8BD-7775-403F-8C8A-127CC001AF9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2" name="Rectangle: Rounded Corners 61">
                <a:extLst>
                  <a:ext uri="{FF2B5EF4-FFF2-40B4-BE49-F238E27FC236}">
                    <a16:creationId xmlns:a16="http://schemas.microsoft.com/office/drawing/2014/main" id="{C3631710-4F02-4665-810F-848CB6D3D1CC}"/>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3" name="Rectangle: Rounded Corners 62">
                <a:extLst>
                  <a:ext uri="{FF2B5EF4-FFF2-40B4-BE49-F238E27FC236}">
                    <a16:creationId xmlns:a16="http://schemas.microsoft.com/office/drawing/2014/main" id="{4FB99EE4-3013-4D7B-8B1D-847E510E17EC}"/>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64" name="Group 63">
              <a:extLst>
                <a:ext uri="{FF2B5EF4-FFF2-40B4-BE49-F238E27FC236}">
                  <a16:creationId xmlns:a16="http://schemas.microsoft.com/office/drawing/2014/main" id="{F2CF5E09-BA55-4438-BE16-A99740B50F62}"/>
                </a:ext>
              </a:extLst>
            </p:cNvPr>
            <p:cNvGrpSpPr/>
            <p:nvPr/>
          </p:nvGrpSpPr>
          <p:grpSpPr>
            <a:xfrm>
              <a:off x="7457426" y="3973852"/>
              <a:ext cx="269931" cy="864158"/>
              <a:chOff x="1105320" y="2803490"/>
              <a:chExt cx="361740" cy="1158073"/>
            </a:xfrm>
          </p:grpSpPr>
          <p:sp>
            <p:nvSpPr>
              <p:cNvPr id="65" name="Oval 64">
                <a:extLst>
                  <a:ext uri="{FF2B5EF4-FFF2-40B4-BE49-F238E27FC236}">
                    <a16:creationId xmlns:a16="http://schemas.microsoft.com/office/drawing/2014/main" id="{083810AC-75F6-4170-8516-2A6FA31824CE}"/>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6" name="Rectangle: Rounded Corners 65">
                <a:extLst>
                  <a:ext uri="{FF2B5EF4-FFF2-40B4-BE49-F238E27FC236}">
                    <a16:creationId xmlns:a16="http://schemas.microsoft.com/office/drawing/2014/main" id="{082671EC-6E0D-4733-847B-4A5205A221AD}"/>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7" name="Rectangle: Rounded Corners 66">
                <a:extLst>
                  <a:ext uri="{FF2B5EF4-FFF2-40B4-BE49-F238E27FC236}">
                    <a16:creationId xmlns:a16="http://schemas.microsoft.com/office/drawing/2014/main" id="{1DB20CBF-2CAF-4AE7-9F2C-2ADA0081C7CA}"/>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68" name="Rectangle: Rounded Corners 67">
                <a:extLst>
                  <a:ext uri="{FF2B5EF4-FFF2-40B4-BE49-F238E27FC236}">
                    <a16:creationId xmlns:a16="http://schemas.microsoft.com/office/drawing/2014/main" id="{BAAC62DD-548E-4383-A105-05A1306BC35F}"/>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69" name="Group 68">
              <a:extLst>
                <a:ext uri="{FF2B5EF4-FFF2-40B4-BE49-F238E27FC236}">
                  <a16:creationId xmlns:a16="http://schemas.microsoft.com/office/drawing/2014/main" id="{FF145E35-B4C4-46D7-B19E-BCB04DE059AE}"/>
                </a:ext>
              </a:extLst>
            </p:cNvPr>
            <p:cNvGrpSpPr/>
            <p:nvPr/>
          </p:nvGrpSpPr>
          <p:grpSpPr>
            <a:xfrm>
              <a:off x="7917608" y="3973852"/>
              <a:ext cx="269931" cy="864158"/>
              <a:chOff x="1105320" y="2803490"/>
              <a:chExt cx="361740" cy="1158073"/>
            </a:xfrm>
          </p:grpSpPr>
          <p:sp>
            <p:nvSpPr>
              <p:cNvPr id="70" name="Oval 69">
                <a:extLst>
                  <a:ext uri="{FF2B5EF4-FFF2-40B4-BE49-F238E27FC236}">
                    <a16:creationId xmlns:a16="http://schemas.microsoft.com/office/drawing/2014/main" id="{93FD7A53-8083-4ADE-96DF-670C8A8BDB1C}"/>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1" name="Rectangle: Rounded Corners 70">
                <a:extLst>
                  <a:ext uri="{FF2B5EF4-FFF2-40B4-BE49-F238E27FC236}">
                    <a16:creationId xmlns:a16="http://schemas.microsoft.com/office/drawing/2014/main" id="{B06815D0-ACDA-4FC9-97CE-8622B7BEB8A9}"/>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2" name="Rectangle: Rounded Corners 71">
                <a:extLst>
                  <a:ext uri="{FF2B5EF4-FFF2-40B4-BE49-F238E27FC236}">
                    <a16:creationId xmlns:a16="http://schemas.microsoft.com/office/drawing/2014/main" id="{AF143871-53A8-4CC5-A52F-20C810438B0D}"/>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3" name="Rectangle: Rounded Corners 72">
                <a:extLst>
                  <a:ext uri="{FF2B5EF4-FFF2-40B4-BE49-F238E27FC236}">
                    <a16:creationId xmlns:a16="http://schemas.microsoft.com/office/drawing/2014/main" id="{4268EF9E-7680-4180-95C7-9D6A2A3A2FCC}"/>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74" name="Group 73">
              <a:extLst>
                <a:ext uri="{FF2B5EF4-FFF2-40B4-BE49-F238E27FC236}">
                  <a16:creationId xmlns:a16="http://schemas.microsoft.com/office/drawing/2014/main" id="{E3F216BA-88C4-4C2E-A71E-30891CE20CEB}"/>
                </a:ext>
              </a:extLst>
            </p:cNvPr>
            <p:cNvGrpSpPr/>
            <p:nvPr/>
          </p:nvGrpSpPr>
          <p:grpSpPr>
            <a:xfrm>
              <a:off x="8377790" y="3973852"/>
              <a:ext cx="269931" cy="864158"/>
              <a:chOff x="1105320" y="2803490"/>
              <a:chExt cx="361740" cy="1158073"/>
            </a:xfrm>
          </p:grpSpPr>
          <p:sp>
            <p:nvSpPr>
              <p:cNvPr id="75" name="Oval 74">
                <a:extLst>
                  <a:ext uri="{FF2B5EF4-FFF2-40B4-BE49-F238E27FC236}">
                    <a16:creationId xmlns:a16="http://schemas.microsoft.com/office/drawing/2014/main" id="{2CDF1A34-7EF0-4C64-AA8D-BDDF364A3679}"/>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6" name="Rectangle: Rounded Corners 75">
                <a:extLst>
                  <a:ext uri="{FF2B5EF4-FFF2-40B4-BE49-F238E27FC236}">
                    <a16:creationId xmlns:a16="http://schemas.microsoft.com/office/drawing/2014/main" id="{3D94F301-6033-4C98-BE96-AA8848B0B01D}"/>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7" name="Rectangle: Rounded Corners 76">
                <a:extLst>
                  <a:ext uri="{FF2B5EF4-FFF2-40B4-BE49-F238E27FC236}">
                    <a16:creationId xmlns:a16="http://schemas.microsoft.com/office/drawing/2014/main" id="{E15CB185-0109-43A7-BC8C-69C900E3831E}"/>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78" name="Rectangle: Rounded Corners 77">
                <a:extLst>
                  <a:ext uri="{FF2B5EF4-FFF2-40B4-BE49-F238E27FC236}">
                    <a16:creationId xmlns:a16="http://schemas.microsoft.com/office/drawing/2014/main" id="{DCEADFCE-B569-40F3-A03E-38D696C8F0AE}"/>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79" name="Group 78">
              <a:extLst>
                <a:ext uri="{FF2B5EF4-FFF2-40B4-BE49-F238E27FC236}">
                  <a16:creationId xmlns:a16="http://schemas.microsoft.com/office/drawing/2014/main" id="{A91569AB-BFA9-467B-8FE4-117C440122E3}"/>
                </a:ext>
              </a:extLst>
            </p:cNvPr>
            <p:cNvGrpSpPr/>
            <p:nvPr/>
          </p:nvGrpSpPr>
          <p:grpSpPr>
            <a:xfrm>
              <a:off x="8837972" y="3973852"/>
              <a:ext cx="269931" cy="864158"/>
              <a:chOff x="1105320" y="2803490"/>
              <a:chExt cx="361740" cy="1158073"/>
            </a:xfrm>
          </p:grpSpPr>
          <p:sp>
            <p:nvSpPr>
              <p:cNvPr id="80" name="Oval 79">
                <a:extLst>
                  <a:ext uri="{FF2B5EF4-FFF2-40B4-BE49-F238E27FC236}">
                    <a16:creationId xmlns:a16="http://schemas.microsoft.com/office/drawing/2014/main" id="{EDD38F90-0252-468B-80F4-8104307092A3}"/>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1" name="Rectangle: Rounded Corners 80">
                <a:extLst>
                  <a:ext uri="{FF2B5EF4-FFF2-40B4-BE49-F238E27FC236}">
                    <a16:creationId xmlns:a16="http://schemas.microsoft.com/office/drawing/2014/main" id="{0F038671-FAC4-4F45-8087-31D0516748E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2" name="Rectangle: Rounded Corners 81">
                <a:extLst>
                  <a:ext uri="{FF2B5EF4-FFF2-40B4-BE49-F238E27FC236}">
                    <a16:creationId xmlns:a16="http://schemas.microsoft.com/office/drawing/2014/main" id="{DA71EC31-169D-43B1-97B0-36C3478E0886}"/>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3" name="Rectangle: Rounded Corners 82">
                <a:extLst>
                  <a:ext uri="{FF2B5EF4-FFF2-40B4-BE49-F238E27FC236}">
                    <a16:creationId xmlns:a16="http://schemas.microsoft.com/office/drawing/2014/main" id="{97B3582C-502C-4B44-9878-5E5B99FD9382}"/>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84" name="Group 83">
              <a:extLst>
                <a:ext uri="{FF2B5EF4-FFF2-40B4-BE49-F238E27FC236}">
                  <a16:creationId xmlns:a16="http://schemas.microsoft.com/office/drawing/2014/main" id="{AEE4084D-355A-42E5-BF4D-0175EB36939B}"/>
                </a:ext>
              </a:extLst>
            </p:cNvPr>
            <p:cNvGrpSpPr/>
            <p:nvPr/>
          </p:nvGrpSpPr>
          <p:grpSpPr>
            <a:xfrm>
              <a:off x="9298154" y="3973852"/>
              <a:ext cx="269931" cy="864158"/>
              <a:chOff x="1105320" y="2803490"/>
              <a:chExt cx="361740" cy="1158073"/>
            </a:xfrm>
          </p:grpSpPr>
          <p:sp>
            <p:nvSpPr>
              <p:cNvPr id="85" name="Oval 84">
                <a:extLst>
                  <a:ext uri="{FF2B5EF4-FFF2-40B4-BE49-F238E27FC236}">
                    <a16:creationId xmlns:a16="http://schemas.microsoft.com/office/drawing/2014/main" id="{95B77D58-594F-41DA-AD41-AAF384C43368}"/>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6" name="Rectangle: Rounded Corners 85">
                <a:extLst>
                  <a:ext uri="{FF2B5EF4-FFF2-40B4-BE49-F238E27FC236}">
                    <a16:creationId xmlns:a16="http://schemas.microsoft.com/office/drawing/2014/main" id="{F618B569-A219-4369-A70B-AAF51AD3F416}"/>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7" name="Rectangle: Rounded Corners 86">
                <a:extLst>
                  <a:ext uri="{FF2B5EF4-FFF2-40B4-BE49-F238E27FC236}">
                    <a16:creationId xmlns:a16="http://schemas.microsoft.com/office/drawing/2014/main" id="{B28D1D6C-F71C-4AE4-B305-93AF6D2CC7F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88" name="Rectangle: Rounded Corners 87">
                <a:extLst>
                  <a:ext uri="{FF2B5EF4-FFF2-40B4-BE49-F238E27FC236}">
                    <a16:creationId xmlns:a16="http://schemas.microsoft.com/office/drawing/2014/main" id="{25DE22B2-BE15-4FA8-AFD9-2B169282EFA3}"/>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89" name="Group 88">
              <a:extLst>
                <a:ext uri="{FF2B5EF4-FFF2-40B4-BE49-F238E27FC236}">
                  <a16:creationId xmlns:a16="http://schemas.microsoft.com/office/drawing/2014/main" id="{BDCE4361-191C-42D3-82F3-ECCA578F0E94}"/>
                </a:ext>
              </a:extLst>
            </p:cNvPr>
            <p:cNvGrpSpPr/>
            <p:nvPr/>
          </p:nvGrpSpPr>
          <p:grpSpPr>
            <a:xfrm>
              <a:off x="9758336" y="3973852"/>
              <a:ext cx="269931" cy="864158"/>
              <a:chOff x="1105320" y="2803490"/>
              <a:chExt cx="361740" cy="1158073"/>
            </a:xfrm>
          </p:grpSpPr>
          <p:sp>
            <p:nvSpPr>
              <p:cNvPr id="90" name="Oval 89">
                <a:extLst>
                  <a:ext uri="{FF2B5EF4-FFF2-40B4-BE49-F238E27FC236}">
                    <a16:creationId xmlns:a16="http://schemas.microsoft.com/office/drawing/2014/main" id="{89FC2EDE-EFFE-4066-96EB-BA99EC194B07}"/>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1" name="Rectangle: Rounded Corners 90">
                <a:extLst>
                  <a:ext uri="{FF2B5EF4-FFF2-40B4-BE49-F238E27FC236}">
                    <a16:creationId xmlns:a16="http://schemas.microsoft.com/office/drawing/2014/main" id="{5DB77442-66E9-4D5D-941E-CC5847CF8FD8}"/>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2" name="Rectangle: Rounded Corners 91">
                <a:extLst>
                  <a:ext uri="{FF2B5EF4-FFF2-40B4-BE49-F238E27FC236}">
                    <a16:creationId xmlns:a16="http://schemas.microsoft.com/office/drawing/2014/main" id="{80CC2267-7ED6-4D3D-BCD9-70F79F08728C}"/>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3" name="Rectangle: Rounded Corners 92">
                <a:extLst>
                  <a:ext uri="{FF2B5EF4-FFF2-40B4-BE49-F238E27FC236}">
                    <a16:creationId xmlns:a16="http://schemas.microsoft.com/office/drawing/2014/main" id="{387A0474-FBDC-4C16-8108-90CFD5107A05}"/>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94" name="Group 93">
              <a:extLst>
                <a:ext uri="{FF2B5EF4-FFF2-40B4-BE49-F238E27FC236}">
                  <a16:creationId xmlns:a16="http://schemas.microsoft.com/office/drawing/2014/main" id="{C8A3900C-AB41-4BFA-9E90-EE524242B702}"/>
                </a:ext>
              </a:extLst>
            </p:cNvPr>
            <p:cNvGrpSpPr/>
            <p:nvPr/>
          </p:nvGrpSpPr>
          <p:grpSpPr>
            <a:xfrm>
              <a:off x="10218518" y="3973852"/>
              <a:ext cx="269931" cy="864158"/>
              <a:chOff x="1105320" y="2803490"/>
              <a:chExt cx="361740" cy="1158073"/>
            </a:xfrm>
          </p:grpSpPr>
          <p:sp>
            <p:nvSpPr>
              <p:cNvPr id="95" name="Oval 94">
                <a:extLst>
                  <a:ext uri="{FF2B5EF4-FFF2-40B4-BE49-F238E27FC236}">
                    <a16:creationId xmlns:a16="http://schemas.microsoft.com/office/drawing/2014/main" id="{4254E316-BB8C-4CB8-8E19-0CC640711AB8}"/>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6" name="Rectangle: Rounded Corners 95">
                <a:extLst>
                  <a:ext uri="{FF2B5EF4-FFF2-40B4-BE49-F238E27FC236}">
                    <a16:creationId xmlns:a16="http://schemas.microsoft.com/office/drawing/2014/main" id="{7B03EA1A-82E1-4D1D-8E39-2B3D1CC29BC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7" name="Rectangle: Rounded Corners 96">
                <a:extLst>
                  <a:ext uri="{FF2B5EF4-FFF2-40B4-BE49-F238E27FC236}">
                    <a16:creationId xmlns:a16="http://schemas.microsoft.com/office/drawing/2014/main" id="{ADE98E82-61CB-4BBF-AB0C-8990D6BE9562}"/>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98" name="Rectangle: Rounded Corners 97">
                <a:extLst>
                  <a:ext uri="{FF2B5EF4-FFF2-40B4-BE49-F238E27FC236}">
                    <a16:creationId xmlns:a16="http://schemas.microsoft.com/office/drawing/2014/main" id="{74938741-5854-4694-BC73-E15CA5AD1B41}"/>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99" name="Group 98">
              <a:extLst>
                <a:ext uri="{FF2B5EF4-FFF2-40B4-BE49-F238E27FC236}">
                  <a16:creationId xmlns:a16="http://schemas.microsoft.com/office/drawing/2014/main" id="{AE63BD21-E0C1-40D7-A99A-2E7CC2847DC5}"/>
                </a:ext>
              </a:extLst>
            </p:cNvPr>
            <p:cNvGrpSpPr/>
            <p:nvPr/>
          </p:nvGrpSpPr>
          <p:grpSpPr>
            <a:xfrm>
              <a:off x="10678700" y="3973852"/>
              <a:ext cx="269931" cy="864158"/>
              <a:chOff x="1105320" y="2803490"/>
              <a:chExt cx="361740" cy="1158073"/>
            </a:xfrm>
            <a:solidFill>
              <a:schemeClr val="tx2"/>
            </a:solidFill>
          </p:grpSpPr>
          <p:sp>
            <p:nvSpPr>
              <p:cNvPr id="100" name="Oval 99">
                <a:extLst>
                  <a:ext uri="{FF2B5EF4-FFF2-40B4-BE49-F238E27FC236}">
                    <a16:creationId xmlns:a16="http://schemas.microsoft.com/office/drawing/2014/main" id="{564520A8-F688-42F6-91D1-7DD1E42EB750}"/>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1" name="Rectangle: Rounded Corners 100">
                <a:extLst>
                  <a:ext uri="{FF2B5EF4-FFF2-40B4-BE49-F238E27FC236}">
                    <a16:creationId xmlns:a16="http://schemas.microsoft.com/office/drawing/2014/main" id="{9C6371D9-DFE1-4A2F-9FF0-D25331BCE9D2}"/>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2" name="Rectangle: Rounded Corners 101">
                <a:extLst>
                  <a:ext uri="{FF2B5EF4-FFF2-40B4-BE49-F238E27FC236}">
                    <a16:creationId xmlns:a16="http://schemas.microsoft.com/office/drawing/2014/main" id="{AAEDDA2D-510E-45F6-BA66-902E8350DA77}"/>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3" name="Rectangle: Rounded Corners 102">
                <a:extLst>
                  <a:ext uri="{FF2B5EF4-FFF2-40B4-BE49-F238E27FC236}">
                    <a16:creationId xmlns:a16="http://schemas.microsoft.com/office/drawing/2014/main" id="{A88FF965-5647-4F79-A000-4F9182E4B9EB}"/>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04" name="Group 103">
              <a:extLst>
                <a:ext uri="{FF2B5EF4-FFF2-40B4-BE49-F238E27FC236}">
                  <a16:creationId xmlns:a16="http://schemas.microsoft.com/office/drawing/2014/main" id="{AA7443D3-5EDC-4EBE-A5D7-66E2E3EBC87F}"/>
                </a:ext>
              </a:extLst>
            </p:cNvPr>
            <p:cNvGrpSpPr/>
            <p:nvPr/>
          </p:nvGrpSpPr>
          <p:grpSpPr>
            <a:xfrm>
              <a:off x="11138885" y="3973852"/>
              <a:ext cx="269931" cy="864158"/>
              <a:chOff x="1105320" y="2803490"/>
              <a:chExt cx="361740" cy="1158073"/>
            </a:xfrm>
            <a:solidFill>
              <a:schemeClr val="tx2"/>
            </a:solidFill>
          </p:grpSpPr>
          <p:sp>
            <p:nvSpPr>
              <p:cNvPr id="105" name="Oval 104">
                <a:extLst>
                  <a:ext uri="{FF2B5EF4-FFF2-40B4-BE49-F238E27FC236}">
                    <a16:creationId xmlns:a16="http://schemas.microsoft.com/office/drawing/2014/main" id="{946D1D99-D8B1-4097-A395-B97162DEBCA4}"/>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6" name="Rectangle: Rounded Corners 105">
                <a:extLst>
                  <a:ext uri="{FF2B5EF4-FFF2-40B4-BE49-F238E27FC236}">
                    <a16:creationId xmlns:a16="http://schemas.microsoft.com/office/drawing/2014/main" id="{7F235AA8-3049-4D58-9CE8-6390028B5AB6}"/>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7" name="Rectangle: Rounded Corners 106">
                <a:extLst>
                  <a:ext uri="{FF2B5EF4-FFF2-40B4-BE49-F238E27FC236}">
                    <a16:creationId xmlns:a16="http://schemas.microsoft.com/office/drawing/2014/main" id="{D79C16C0-FB23-44DD-BA06-09EDD1DDFB2F}"/>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08" name="Rectangle: Rounded Corners 107">
                <a:extLst>
                  <a:ext uri="{FF2B5EF4-FFF2-40B4-BE49-F238E27FC236}">
                    <a16:creationId xmlns:a16="http://schemas.microsoft.com/office/drawing/2014/main" id="{7C0AD5FA-D8AB-49C4-A441-F798CE7E8A96}"/>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grpSp>
        <p:nvGrpSpPr>
          <p:cNvPr id="212" name="Group 211">
            <a:extLst>
              <a:ext uri="{FF2B5EF4-FFF2-40B4-BE49-F238E27FC236}">
                <a16:creationId xmlns:a16="http://schemas.microsoft.com/office/drawing/2014/main" id="{9E943B0F-8007-478E-AB57-D1FD7D36BFDC}"/>
              </a:ext>
            </a:extLst>
          </p:cNvPr>
          <p:cNvGrpSpPr/>
          <p:nvPr/>
        </p:nvGrpSpPr>
        <p:grpSpPr>
          <a:xfrm>
            <a:off x="1273068" y="2965770"/>
            <a:ext cx="4411572" cy="864158"/>
            <a:chOff x="1259947" y="2549035"/>
            <a:chExt cx="4411572" cy="864158"/>
          </a:xfrm>
        </p:grpSpPr>
        <p:grpSp>
          <p:nvGrpSpPr>
            <p:cNvPr id="109" name="Group 108">
              <a:extLst>
                <a:ext uri="{FF2B5EF4-FFF2-40B4-BE49-F238E27FC236}">
                  <a16:creationId xmlns:a16="http://schemas.microsoft.com/office/drawing/2014/main" id="{9E738724-80DD-4713-A079-83E7D18F129E}"/>
                </a:ext>
              </a:extLst>
            </p:cNvPr>
            <p:cNvGrpSpPr/>
            <p:nvPr/>
          </p:nvGrpSpPr>
          <p:grpSpPr>
            <a:xfrm>
              <a:off x="1259947" y="2549035"/>
              <a:ext cx="269931" cy="864158"/>
              <a:chOff x="1105320" y="2803490"/>
              <a:chExt cx="361740" cy="1158073"/>
            </a:xfrm>
          </p:grpSpPr>
          <p:sp>
            <p:nvSpPr>
              <p:cNvPr id="110" name="Oval 109">
                <a:extLst>
                  <a:ext uri="{FF2B5EF4-FFF2-40B4-BE49-F238E27FC236}">
                    <a16:creationId xmlns:a16="http://schemas.microsoft.com/office/drawing/2014/main" id="{FE19FC80-46E2-41EC-A683-8E77DC7BDD9A}"/>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1" name="Rectangle: Rounded Corners 110">
                <a:extLst>
                  <a:ext uri="{FF2B5EF4-FFF2-40B4-BE49-F238E27FC236}">
                    <a16:creationId xmlns:a16="http://schemas.microsoft.com/office/drawing/2014/main" id="{5FC1BED5-B864-43C5-ABD9-FD9FFBF6D108}"/>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2" name="Rectangle: Rounded Corners 111">
                <a:extLst>
                  <a:ext uri="{FF2B5EF4-FFF2-40B4-BE49-F238E27FC236}">
                    <a16:creationId xmlns:a16="http://schemas.microsoft.com/office/drawing/2014/main" id="{6A03A9F2-0C92-4279-8615-9F656D4EFC78}"/>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3" name="Rectangle: Rounded Corners 112">
                <a:extLst>
                  <a:ext uri="{FF2B5EF4-FFF2-40B4-BE49-F238E27FC236}">
                    <a16:creationId xmlns:a16="http://schemas.microsoft.com/office/drawing/2014/main" id="{A1E1D864-6B69-4A78-BC0D-C2F66538846D}"/>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14" name="Group 113">
              <a:extLst>
                <a:ext uri="{FF2B5EF4-FFF2-40B4-BE49-F238E27FC236}">
                  <a16:creationId xmlns:a16="http://schemas.microsoft.com/office/drawing/2014/main" id="{F744B3C1-A9BF-4D81-9FB6-94AAEA179D5E}"/>
                </a:ext>
              </a:extLst>
            </p:cNvPr>
            <p:cNvGrpSpPr/>
            <p:nvPr/>
          </p:nvGrpSpPr>
          <p:grpSpPr>
            <a:xfrm>
              <a:off x="1720129" y="2549035"/>
              <a:ext cx="269931" cy="864158"/>
              <a:chOff x="1105320" y="2803490"/>
              <a:chExt cx="361740" cy="1158073"/>
            </a:xfrm>
          </p:grpSpPr>
          <p:sp>
            <p:nvSpPr>
              <p:cNvPr id="115" name="Oval 114">
                <a:extLst>
                  <a:ext uri="{FF2B5EF4-FFF2-40B4-BE49-F238E27FC236}">
                    <a16:creationId xmlns:a16="http://schemas.microsoft.com/office/drawing/2014/main" id="{3D3A5F2B-F1D2-4C3B-8E4B-F12A1B539E8C}"/>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6" name="Rectangle: Rounded Corners 115">
                <a:extLst>
                  <a:ext uri="{FF2B5EF4-FFF2-40B4-BE49-F238E27FC236}">
                    <a16:creationId xmlns:a16="http://schemas.microsoft.com/office/drawing/2014/main" id="{3B2190CF-598C-4C20-9A04-D8C215EF1476}"/>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7" name="Rectangle: Rounded Corners 116">
                <a:extLst>
                  <a:ext uri="{FF2B5EF4-FFF2-40B4-BE49-F238E27FC236}">
                    <a16:creationId xmlns:a16="http://schemas.microsoft.com/office/drawing/2014/main" id="{64E4DE98-E631-46B6-839B-ED7DBB4CCE7E}"/>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18" name="Rectangle: Rounded Corners 117">
                <a:extLst>
                  <a:ext uri="{FF2B5EF4-FFF2-40B4-BE49-F238E27FC236}">
                    <a16:creationId xmlns:a16="http://schemas.microsoft.com/office/drawing/2014/main" id="{0FE47E8C-D547-44C5-BAEB-F6EB86FD0B19}"/>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19" name="Group 118">
              <a:extLst>
                <a:ext uri="{FF2B5EF4-FFF2-40B4-BE49-F238E27FC236}">
                  <a16:creationId xmlns:a16="http://schemas.microsoft.com/office/drawing/2014/main" id="{7CBAF28E-CB3E-4C41-BC13-5A3AEDD0EFF7}"/>
                </a:ext>
              </a:extLst>
            </p:cNvPr>
            <p:cNvGrpSpPr/>
            <p:nvPr/>
          </p:nvGrpSpPr>
          <p:grpSpPr>
            <a:xfrm>
              <a:off x="2180311" y="2549035"/>
              <a:ext cx="269931" cy="864158"/>
              <a:chOff x="1105320" y="2803490"/>
              <a:chExt cx="361740" cy="1158073"/>
            </a:xfrm>
          </p:grpSpPr>
          <p:sp>
            <p:nvSpPr>
              <p:cNvPr id="120" name="Oval 119">
                <a:extLst>
                  <a:ext uri="{FF2B5EF4-FFF2-40B4-BE49-F238E27FC236}">
                    <a16:creationId xmlns:a16="http://schemas.microsoft.com/office/drawing/2014/main" id="{BE709C7A-B63A-46D3-A419-0832B998DA7F}"/>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1" name="Rectangle: Rounded Corners 120">
                <a:extLst>
                  <a:ext uri="{FF2B5EF4-FFF2-40B4-BE49-F238E27FC236}">
                    <a16:creationId xmlns:a16="http://schemas.microsoft.com/office/drawing/2014/main" id="{13F74F3F-E419-44BB-BC93-99844A527EC0}"/>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2" name="Rectangle: Rounded Corners 121">
                <a:extLst>
                  <a:ext uri="{FF2B5EF4-FFF2-40B4-BE49-F238E27FC236}">
                    <a16:creationId xmlns:a16="http://schemas.microsoft.com/office/drawing/2014/main" id="{27AD1C8E-0C03-437D-BEF1-126C642E2DCC}"/>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3" name="Rectangle: Rounded Corners 122">
                <a:extLst>
                  <a:ext uri="{FF2B5EF4-FFF2-40B4-BE49-F238E27FC236}">
                    <a16:creationId xmlns:a16="http://schemas.microsoft.com/office/drawing/2014/main" id="{B9DFAF29-D107-402A-93EA-13E5FC910048}"/>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24" name="Group 123">
              <a:extLst>
                <a:ext uri="{FF2B5EF4-FFF2-40B4-BE49-F238E27FC236}">
                  <a16:creationId xmlns:a16="http://schemas.microsoft.com/office/drawing/2014/main" id="{98D140ED-E1E6-44C1-B34F-E8A2DEBA4F5C}"/>
                </a:ext>
              </a:extLst>
            </p:cNvPr>
            <p:cNvGrpSpPr/>
            <p:nvPr/>
          </p:nvGrpSpPr>
          <p:grpSpPr>
            <a:xfrm>
              <a:off x="2640493" y="2549035"/>
              <a:ext cx="269931" cy="864158"/>
              <a:chOff x="1105320" y="2803490"/>
              <a:chExt cx="361740" cy="1158073"/>
            </a:xfrm>
          </p:grpSpPr>
          <p:sp>
            <p:nvSpPr>
              <p:cNvPr id="125" name="Oval 124">
                <a:extLst>
                  <a:ext uri="{FF2B5EF4-FFF2-40B4-BE49-F238E27FC236}">
                    <a16:creationId xmlns:a16="http://schemas.microsoft.com/office/drawing/2014/main" id="{3475F5E1-8CC4-47D0-A454-4E512DB9EAC7}"/>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6" name="Rectangle: Rounded Corners 125">
                <a:extLst>
                  <a:ext uri="{FF2B5EF4-FFF2-40B4-BE49-F238E27FC236}">
                    <a16:creationId xmlns:a16="http://schemas.microsoft.com/office/drawing/2014/main" id="{CCC1AEAC-70CD-45B6-8521-31D34A283948}"/>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7" name="Rectangle: Rounded Corners 126">
                <a:extLst>
                  <a:ext uri="{FF2B5EF4-FFF2-40B4-BE49-F238E27FC236}">
                    <a16:creationId xmlns:a16="http://schemas.microsoft.com/office/drawing/2014/main" id="{3F97A1A9-C026-4FAC-B433-D50B877F6BE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28" name="Rectangle: Rounded Corners 127">
                <a:extLst>
                  <a:ext uri="{FF2B5EF4-FFF2-40B4-BE49-F238E27FC236}">
                    <a16:creationId xmlns:a16="http://schemas.microsoft.com/office/drawing/2014/main" id="{02396E1D-3761-49FA-AF23-E6A2F79FBE36}"/>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29" name="Group 128">
              <a:extLst>
                <a:ext uri="{FF2B5EF4-FFF2-40B4-BE49-F238E27FC236}">
                  <a16:creationId xmlns:a16="http://schemas.microsoft.com/office/drawing/2014/main" id="{753F3F16-7B61-49E6-BE10-338F14C83A50}"/>
                </a:ext>
              </a:extLst>
            </p:cNvPr>
            <p:cNvGrpSpPr/>
            <p:nvPr/>
          </p:nvGrpSpPr>
          <p:grpSpPr>
            <a:xfrm>
              <a:off x="3100675" y="2549035"/>
              <a:ext cx="269931" cy="864158"/>
              <a:chOff x="1105320" y="2803490"/>
              <a:chExt cx="361740" cy="1158073"/>
            </a:xfrm>
          </p:grpSpPr>
          <p:sp>
            <p:nvSpPr>
              <p:cNvPr id="130" name="Oval 129">
                <a:extLst>
                  <a:ext uri="{FF2B5EF4-FFF2-40B4-BE49-F238E27FC236}">
                    <a16:creationId xmlns:a16="http://schemas.microsoft.com/office/drawing/2014/main" id="{6EFF49DD-A327-42BB-9D65-AA905E46E4BB}"/>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1" name="Rectangle: Rounded Corners 130">
                <a:extLst>
                  <a:ext uri="{FF2B5EF4-FFF2-40B4-BE49-F238E27FC236}">
                    <a16:creationId xmlns:a16="http://schemas.microsoft.com/office/drawing/2014/main" id="{F65018B7-E622-4B46-9A1D-DCC1D88CD11D}"/>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2" name="Rectangle: Rounded Corners 131">
                <a:extLst>
                  <a:ext uri="{FF2B5EF4-FFF2-40B4-BE49-F238E27FC236}">
                    <a16:creationId xmlns:a16="http://schemas.microsoft.com/office/drawing/2014/main" id="{BD450368-6269-41A2-8070-B6308B3F9482}"/>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3" name="Rectangle: Rounded Corners 132">
                <a:extLst>
                  <a:ext uri="{FF2B5EF4-FFF2-40B4-BE49-F238E27FC236}">
                    <a16:creationId xmlns:a16="http://schemas.microsoft.com/office/drawing/2014/main" id="{A4A00878-F6A3-4A3A-B4E1-DA3243E769E9}"/>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34" name="Group 133">
              <a:extLst>
                <a:ext uri="{FF2B5EF4-FFF2-40B4-BE49-F238E27FC236}">
                  <a16:creationId xmlns:a16="http://schemas.microsoft.com/office/drawing/2014/main" id="{6A58CF8D-74ED-4663-BAF4-4A51765D0634}"/>
                </a:ext>
              </a:extLst>
            </p:cNvPr>
            <p:cNvGrpSpPr/>
            <p:nvPr/>
          </p:nvGrpSpPr>
          <p:grpSpPr>
            <a:xfrm>
              <a:off x="3560857" y="2549035"/>
              <a:ext cx="269931" cy="864158"/>
              <a:chOff x="1105320" y="2803490"/>
              <a:chExt cx="361740" cy="1158073"/>
            </a:xfrm>
          </p:grpSpPr>
          <p:sp>
            <p:nvSpPr>
              <p:cNvPr id="135" name="Oval 134">
                <a:extLst>
                  <a:ext uri="{FF2B5EF4-FFF2-40B4-BE49-F238E27FC236}">
                    <a16:creationId xmlns:a16="http://schemas.microsoft.com/office/drawing/2014/main" id="{1DDC65F7-FDD1-406B-895C-F420A23AB690}"/>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6" name="Rectangle: Rounded Corners 135">
                <a:extLst>
                  <a:ext uri="{FF2B5EF4-FFF2-40B4-BE49-F238E27FC236}">
                    <a16:creationId xmlns:a16="http://schemas.microsoft.com/office/drawing/2014/main" id="{3049EABE-95E3-484F-9B65-3966352AC07E}"/>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7" name="Rectangle: Rounded Corners 136">
                <a:extLst>
                  <a:ext uri="{FF2B5EF4-FFF2-40B4-BE49-F238E27FC236}">
                    <a16:creationId xmlns:a16="http://schemas.microsoft.com/office/drawing/2014/main" id="{AABCDEBB-CCC2-42AD-9E6C-99F184C42B8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38" name="Rectangle: Rounded Corners 137">
                <a:extLst>
                  <a:ext uri="{FF2B5EF4-FFF2-40B4-BE49-F238E27FC236}">
                    <a16:creationId xmlns:a16="http://schemas.microsoft.com/office/drawing/2014/main" id="{0074832E-93EF-4DA7-A0FB-5760575773C4}"/>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39" name="Group 138">
              <a:extLst>
                <a:ext uri="{FF2B5EF4-FFF2-40B4-BE49-F238E27FC236}">
                  <a16:creationId xmlns:a16="http://schemas.microsoft.com/office/drawing/2014/main" id="{136553D1-9B8D-4BB5-9806-1947CB2CEECA}"/>
                </a:ext>
              </a:extLst>
            </p:cNvPr>
            <p:cNvGrpSpPr/>
            <p:nvPr/>
          </p:nvGrpSpPr>
          <p:grpSpPr>
            <a:xfrm>
              <a:off x="4021039" y="2549035"/>
              <a:ext cx="269931" cy="864158"/>
              <a:chOff x="1105320" y="2803490"/>
              <a:chExt cx="361740" cy="1158073"/>
            </a:xfrm>
          </p:grpSpPr>
          <p:sp>
            <p:nvSpPr>
              <p:cNvPr id="140" name="Oval 139">
                <a:extLst>
                  <a:ext uri="{FF2B5EF4-FFF2-40B4-BE49-F238E27FC236}">
                    <a16:creationId xmlns:a16="http://schemas.microsoft.com/office/drawing/2014/main" id="{2FB1CB1D-8F83-4A23-B76E-21D6FD8D437B}"/>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1" name="Rectangle: Rounded Corners 140">
                <a:extLst>
                  <a:ext uri="{FF2B5EF4-FFF2-40B4-BE49-F238E27FC236}">
                    <a16:creationId xmlns:a16="http://schemas.microsoft.com/office/drawing/2014/main" id="{61AE7134-2C0C-4A01-8EAC-67653E591F5C}"/>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2" name="Rectangle: Rounded Corners 141">
                <a:extLst>
                  <a:ext uri="{FF2B5EF4-FFF2-40B4-BE49-F238E27FC236}">
                    <a16:creationId xmlns:a16="http://schemas.microsoft.com/office/drawing/2014/main" id="{D24796AB-7B08-4D0C-A189-61E3C8CD7557}"/>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3" name="Rectangle: Rounded Corners 142">
                <a:extLst>
                  <a:ext uri="{FF2B5EF4-FFF2-40B4-BE49-F238E27FC236}">
                    <a16:creationId xmlns:a16="http://schemas.microsoft.com/office/drawing/2014/main" id="{85533FC6-F4D7-42D2-BB36-07C78B1AD22A}"/>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44" name="Group 143">
              <a:extLst>
                <a:ext uri="{FF2B5EF4-FFF2-40B4-BE49-F238E27FC236}">
                  <a16:creationId xmlns:a16="http://schemas.microsoft.com/office/drawing/2014/main" id="{E2E719EB-9384-4F40-902B-9005A2DB13E6}"/>
                </a:ext>
              </a:extLst>
            </p:cNvPr>
            <p:cNvGrpSpPr/>
            <p:nvPr/>
          </p:nvGrpSpPr>
          <p:grpSpPr>
            <a:xfrm>
              <a:off x="4481221" y="2549035"/>
              <a:ext cx="269931" cy="864158"/>
              <a:chOff x="1105320" y="2803490"/>
              <a:chExt cx="361740" cy="1158073"/>
            </a:xfrm>
          </p:grpSpPr>
          <p:sp>
            <p:nvSpPr>
              <p:cNvPr id="145" name="Oval 144">
                <a:extLst>
                  <a:ext uri="{FF2B5EF4-FFF2-40B4-BE49-F238E27FC236}">
                    <a16:creationId xmlns:a16="http://schemas.microsoft.com/office/drawing/2014/main" id="{6FF4DB2E-CE38-4177-978F-86475182205E}"/>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6" name="Rectangle: Rounded Corners 145">
                <a:extLst>
                  <a:ext uri="{FF2B5EF4-FFF2-40B4-BE49-F238E27FC236}">
                    <a16:creationId xmlns:a16="http://schemas.microsoft.com/office/drawing/2014/main" id="{6518D9EA-F9D9-4DED-91A3-7A7350DE3AFE}"/>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7" name="Rectangle: Rounded Corners 146">
                <a:extLst>
                  <a:ext uri="{FF2B5EF4-FFF2-40B4-BE49-F238E27FC236}">
                    <a16:creationId xmlns:a16="http://schemas.microsoft.com/office/drawing/2014/main" id="{CA189E23-D083-444F-B03E-BD7BBBC5D8FF}"/>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48" name="Rectangle: Rounded Corners 147">
                <a:extLst>
                  <a:ext uri="{FF2B5EF4-FFF2-40B4-BE49-F238E27FC236}">
                    <a16:creationId xmlns:a16="http://schemas.microsoft.com/office/drawing/2014/main" id="{798BD98E-BA0B-4F0E-9740-1199BC766729}"/>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49" name="Group 148">
              <a:extLst>
                <a:ext uri="{FF2B5EF4-FFF2-40B4-BE49-F238E27FC236}">
                  <a16:creationId xmlns:a16="http://schemas.microsoft.com/office/drawing/2014/main" id="{80741F2B-EE50-4DF3-AC50-DB28A23F9929}"/>
                </a:ext>
              </a:extLst>
            </p:cNvPr>
            <p:cNvGrpSpPr/>
            <p:nvPr/>
          </p:nvGrpSpPr>
          <p:grpSpPr>
            <a:xfrm>
              <a:off x="4941403" y="2549035"/>
              <a:ext cx="269931" cy="864158"/>
              <a:chOff x="1105320" y="2803490"/>
              <a:chExt cx="361740" cy="1158073"/>
            </a:xfrm>
          </p:grpSpPr>
          <p:sp>
            <p:nvSpPr>
              <p:cNvPr id="150" name="Oval 149">
                <a:extLst>
                  <a:ext uri="{FF2B5EF4-FFF2-40B4-BE49-F238E27FC236}">
                    <a16:creationId xmlns:a16="http://schemas.microsoft.com/office/drawing/2014/main" id="{7046BA5F-D479-454A-A7BA-DE0AF01BF856}"/>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1" name="Rectangle: Rounded Corners 150">
                <a:extLst>
                  <a:ext uri="{FF2B5EF4-FFF2-40B4-BE49-F238E27FC236}">
                    <a16:creationId xmlns:a16="http://schemas.microsoft.com/office/drawing/2014/main" id="{994A1CF9-3CF6-41F5-8F8B-8D2B235DBDCD}"/>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2" name="Rectangle: Rounded Corners 151">
                <a:extLst>
                  <a:ext uri="{FF2B5EF4-FFF2-40B4-BE49-F238E27FC236}">
                    <a16:creationId xmlns:a16="http://schemas.microsoft.com/office/drawing/2014/main" id="{D7893800-EA1A-4E8C-9109-ACCC1FCD12E0}"/>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3" name="Rectangle: Rounded Corners 152">
                <a:extLst>
                  <a:ext uri="{FF2B5EF4-FFF2-40B4-BE49-F238E27FC236}">
                    <a16:creationId xmlns:a16="http://schemas.microsoft.com/office/drawing/2014/main" id="{06C5F3BF-72A4-4143-BB4D-E1EF2B063B7B}"/>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54" name="Group 153">
              <a:extLst>
                <a:ext uri="{FF2B5EF4-FFF2-40B4-BE49-F238E27FC236}">
                  <a16:creationId xmlns:a16="http://schemas.microsoft.com/office/drawing/2014/main" id="{84D9435F-00A3-48CD-A175-50B6220E7AEB}"/>
                </a:ext>
              </a:extLst>
            </p:cNvPr>
            <p:cNvGrpSpPr/>
            <p:nvPr/>
          </p:nvGrpSpPr>
          <p:grpSpPr>
            <a:xfrm>
              <a:off x="5401588" y="2549035"/>
              <a:ext cx="269931" cy="864158"/>
              <a:chOff x="1105320" y="2803490"/>
              <a:chExt cx="361740" cy="1158073"/>
            </a:xfrm>
            <a:solidFill>
              <a:schemeClr val="tx2"/>
            </a:solidFill>
          </p:grpSpPr>
          <p:sp>
            <p:nvSpPr>
              <p:cNvPr id="155" name="Oval 154">
                <a:extLst>
                  <a:ext uri="{FF2B5EF4-FFF2-40B4-BE49-F238E27FC236}">
                    <a16:creationId xmlns:a16="http://schemas.microsoft.com/office/drawing/2014/main" id="{6A466B8A-0519-4077-A6AB-E3D64714AB1B}"/>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6" name="Rectangle: Rounded Corners 155">
                <a:extLst>
                  <a:ext uri="{FF2B5EF4-FFF2-40B4-BE49-F238E27FC236}">
                    <a16:creationId xmlns:a16="http://schemas.microsoft.com/office/drawing/2014/main" id="{4FEE5F3C-6A4B-47E3-A9E9-62E23F33F37C}"/>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7" name="Rectangle: Rounded Corners 156">
                <a:extLst>
                  <a:ext uri="{FF2B5EF4-FFF2-40B4-BE49-F238E27FC236}">
                    <a16:creationId xmlns:a16="http://schemas.microsoft.com/office/drawing/2014/main" id="{43784C10-F9C3-4E9B-9481-A546D4FB230D}"/>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58" name="Rectangle: Rounded Corners 157">
                <a:extLst>
                  <a:ext uri="{FF2B5EF4-FFF2-40B4-BE49-F238E27FC236}">
                    <a16:creationId xmlns:a16="http://schemas.microsoft.com/office/drawing/2014/main" id="{CFEE2E80-E8F8-4982-824D-1D4140532A15}"/>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grpSp>
        <p:nvGrpSpPr>
          <p:cNvPr id="213" name="Group 212">
            <a:extLst>
              <a:ext uri="{FF2B5EF4-FFF2-40B4-BE49-F238E27FC236}">
                <a16:creationId xmlns:a16="http://schemas.microsoft.com/office/drawing/2014/main" id="{52F12648-33FB-4BD2-A538-020A72D157BA}"/>
              </a:ext>
            </a:extLst>
          </p:cNvPr>
          <p:cNvGrpSpPr/>
          <p:nvPr/>
        </p:nvGrpSpPr>
        <p:grpSpPr>
          <a:xfrm>
            <a:off x="6859853" y="4838010"/>
            <a:ext cx="4411572" cy="864158"/>
            <a:chOff x="6971001" y="2553787"/>
            <a:chExt cx="4411572" cy="864158"/>
          </a:xfrm>
        </p:grpSpPr>
        <p:grpSp>
          <p:nvGrpSpPr>
            <p:cNvPr id="159" name="Group 158">
              <a:extLst>
                <a:ext uri="{FF2B5EF4-FFF2-40B4-BE49-F238E27FC236}">
                  <a16:creationId xmlns:a16="http://schemas.microsoft.com/office/drawing/2014/main" id="{4787B143-D424-41FE-9212-C63D33C28122}"/>
                </a:ext>
              </a:extLst>
            </p:cNvPr>
            <p:cNvGrpSpPr/>
            <p:nvPr/>
          </p:nvGrpSpPr>
          <p:grpSpPr>
            <a:xfrm>
              <a:off x="6971001" y="2553787"/>
              <a:ext cx="269931" cy="864158"/>
              <a:chOff x="1105320" y="2803490"/>
              <a:chExt cx="361740" cy="1158073"/>
            </a:xfrm>
          </p:grpSpPr>
          <p:sp>
            <p:nvSpPr>
              <p:cNvPr id="160" name="Oval 159">
                <a:extLst>
                  <a:ext uri="{FF2B5EF4-FFF2-40B4-BE49-F238E27FC236}">
                    <a16:creationId xmlns:a16="http://schemas.microsoft.com/office/drawing/2014/main" id="{1C1AD135-0798-4D4E-B114-DB330673E2A9}"/>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1" name="Rectangle: Rounded Corners 160">
                <a:extLst>
                  <a:ext uri="{FF2B5EF4-FFF2-40B4-BE49-F238E27FC236}">
                    <a16:creationId xmlns:a16="http://schemas.microsoft.com/office/drawing/2014/main" id="{51CFB676-EF49-4E75-A784-5F73AD1674A2}"/>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2" name="Rectangle: Rounded Corners 161">
                <a:extLst>
                  <a:ext uri="{FF2B5EF4-FFF2-40B4-BE49-F238E27FC236}">
                    <a16:creationId xmlns:a16="http://schemas.microsoft.com/office/drawing/2014/main" id="{65BD06FD-58BB-4EFE-B725-7FD11BD42E53}"/>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3" name="Rectangle: Rounded Corners 162">
                <a:extLst>
                  <a:ext uri="{FF2B5EF4-FFF2-40B4-BE49-F238E27FC236}">
                    <a16:creationId xmlns:a16="http://schemas.microsoft.com/office/drawing/2014/main" id="{41E24A6F-D048-4EA1-AAC8-A36C71BC390E}"/>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64" name="Group 163">
              <a:extLst>
                <a:ext uri="{FF2B5EF4-FFF2-40B4-BE49-F238E27FC236}">
                  <a16:creationId xmlns:a16="http://schemas.microsoft.com/office/drawing/2014/main" id="{8858F571-8AD7-489D-B2D4-9C1A06017616}"/>
                </a:ext>
              </a:extLst>
            </p:cNvPr>
            <p:cNvGrpSpPr/>
            <p:nvPr/>
          </p:nvGrpSpPr>
          <p:grpSpPr>
            <a:xfrm>
              <a:off x="7431183" y="2553787"/>
              <a:ext cx="269931" cy="864158"/>
              <a:chOff x="1105320" y="2803490"/>
              <a:chExt cx="361740" cy="1158073"/>
            </a:xfrm>
          </p:grpSpPr>
          <p:sp>
            <p:nvSpPr>
              <p:cNvPr id="165" name="Oval 164">
                <a:extLst>
                  <a:ext uri="{FF2B5EF4-FFF2-40B4-BE49-F238E27FC236}">
                    <a16:creationId xmlns:a16="http://schemas.microsoft.com/office/drawing/2014/main" id="{CAD08E35-6534-4DD8-914F-08BE7416364B}"/>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6" name="Rectangle: Rounded Corners 165">
                <a:extLst>
                  <a:ext uri="{FF2B5EF4-FFF2-40B4-BE49-F238E27FC236}">
                    <a16:creationId xmlns:a16="http://schemas.microsoft.com/office/drawing/2014/main" id="{74AE7745-2770-42FF-BCB5-17C445D22BD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7" name="Rectangle: Rounded Corners 166">
                <a:extLst>
                  <a:ext uri="{FF2B5EF4-FFF2-40B4-BE49-F238E27FC236}">
                    <a16:creationId xmlns:a16="http://schemas.microsoft.com/office/drawing/2014/main" id="{7B32E9FE-15D5-4C4C-AE8F-252B948016F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68" name="Rectangle: Rounded Corners 167">
                <a:extLst>
                  <a:ext uri="{FF2B5EF4-FFF2-40B4-BE49-F238E27FC236}">
                    <a16:creationId xmlns:a16="http://schemas.microsoft.com/office/drawing/2014/main" id="{A50D8D29-8F2F-4C76-B5DA-F3BB7AEA3B43}"/>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69" name="Group 168">
              <a:extLst>
                <a:ext uri="{FF2B5EF4-FFF2-40B4-BE49-F238E27FC236}">
                  <a16:creationId xmlns:a16="http://schemas.microsoft.com/office/drawing/2014/main" id="{6C72FC2C-357D-4D4D-96C4-2D6D58D8B312}"/>
                </a:ext>
              </a:extLst>
            </p:cNvPr>
            <p:cNvGrpSpPr/>
            <p:nvPr/>
          </p:nvGrpSpPr>
          <p:grpSpPr>
            <a:xfrm>
              <a:off x="7891365" y="2553787"/>
              <a:ext cx="269931" cy="864158"/>
              <a:chOff x="1105320" y="2803490"/>
              <a:chExt cx="361740" cy="1158073"/>
            </a:xfrm>
          </p:grpSpPr>
          <p:sp>
            <p:nvSpPr>
              <p:cNvPr id="170" name="Oval 169">
                <a:extLst>
                  <a:ext uri="{FF2B5EF4-FFF2-40B4-BE49-F238E27FC236}">
                    <a16:creationId xmlns:a16="http://schemas.microsoft.com/office/drawing/2014/main" id="{82104DFB-D0AD-4ECE-872F-22EE2965A7D1}"/>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1" name="Rectangle: Rounded Corners 170">
                <a:extLst>
                  <a:ext uri="{FF2B5EF4-FFF2-40B4-BE49-F238E27FC236}">
                    <a16:creationId xmlns:a16="http://schemas.microsoft.com/office/drawing/2014/main" id="{E53F6422-17A0-4B8F-8F8D-0ED08D46DC28}"/>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2" name="Rectangle: Rounded Corners 171">
                <a:extLst>
                  <a:ext uri="{FF2B5EF4-FFF2-40B4-BE49-F238E27FC236}">
                    <a16:creationId xmlns:a16="http://schemas.microsoft.com/office/drawing/2014/main" id="{7AF716E7-EB58-41FF-A6FC-8952ACD69DDB}"/>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3" name="Rectangle: Rounded Corners 172">
                <a:extLst>
                  <a:ext uri="{FF2B5EF4-FFF2-40B4-BE49-F238E27FC236}">
                    <a16:creationId xmlns:a16="http://schemas.microsoft.com/office/drawing/2014/main" id="{C3C07AB5-16E9-41D7-8F7D-668B71130746}"/>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74" name="Group 173">
              <a:extLst>
                <a:ext uri="{FF2B5EF4-FFF2-40B4-BE49-F238E27FC236}">
                  <a16:creationId xmlns:a16="http://schemas.microsoft.com/office/drawing/2014/main" id="{51E956CD-32F1-4AD4-9407-0A7FDD2FDDB6}"/>
                </a:ext>
              </a:extLst>
            </p:cNvPr>
            <p:cNvGrpSpPr/>
            <p:nvPr/>
          </p:nvGrpSpPr>
          <p:grpSpPr>
            <a:xfrm>
              <a:off x="8351547" y="2553787"/>
              <a:ext cx="269931" cy="864158"/>
              <a:chOff x="1105320" y="2803490"/>
              <a:chExt cx="361740" cy="1158073"/>
            </a:xfrm>
          </p:grpSpPr>
          <p:sp>
            <p:nvSpPr>
              <p:cNvPr id="175" name="Oval 174">
                <a:extLst>
                  <a:ext uri="{FF2B5EF4-FFF2-40B4-BE49-F238E27FC236}">
                    <a16:creationId xmlns:a16="http://schemas.microsoft.com/office/drawing/2014/main" id="{D258E9E9-F8B7-4C4E-8399-B68BB32B2BF9}"/>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6" name="Rectangle: Rounded Corners 175">
                <a:extLst>
                  <a:ext uri="{FF2B5EF4-FFF2-40B4-BE49-F238E27FC236}">
                    <a16:creationId xmlns:a16="http://schemas.microsoft.com/office/drawing/2014/main" id="{F3CECE43-A931-4760-8613-EC83D23B0158}"/>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7" name="Rectangle: Rounded Corners 176">
                <a:extLst>
                  <a:ext uri="{FF2B5EF4-FFF2-40B4-BE49-F238E27FC236}">
                    <a16:creationId xmlns:a16="http://schemas.microsoft.com/office/drawing/2014/main" id="{160A90A0-0606-467F-8201-A6E657B16BB9}"/>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78" name="Rectangle: Rounded Corners 177">
                <a:extLst>
                  <a:ext uri="{FF2B5EF4-FFF2-40B4-BE49-F238E27FC236}">
                    <a16:creationId xmlns:a16="http://schemas.microsoft.com/office/drawing/2014/main" id="{E0D1A2E1-A5CB-4D1E-B0C2-08DF393D928D}"/>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79" name="Group 178">
              <a:extLst>
                <a:ext uri="{FF2B5EF4-FFF2-40B4-BE49-F238E27FC236}">
                  <a16:creationId xmlns:a16="http://schemas.microsoft.com/office/drawing/2014/main" id="{3D2DEBDF-BB52-40B4-ACDC-A3E72C405751}"/>
                </a:ext>
              </a:extLst>
            </p:cNvPr>
            <p:cNvGrpSpPr/>
            <p:nvPr/>
          </p:nvGrpSpPr>
          <p:grpSpPr>
            <a:xfrm>
              <a:off x="8811729" y="2553787"/>
              <a:ext cx="269931" cy="864158"/>
              <a:chOff x="1105320" y="2803490"/>
              <a:chExt cx="361740" cy="1158073"/>
            </a:xfrm>
          </p:grpSpPr>
          <p:sp>
            <p:nvSpPr>
              <p:cNvPr id="180" name="Oval 179">
                <a:extLst>
                  <a:ext uri="{FF2B5EF4-FFF2-40B4-BE49-F238E27FC236}">
                    <a16:creationId xmlns:a16="http://schemas.microsoft.com/office/drawing/2014/main" id="{5719627E-56BB-4CE8-B931-4A43B6D621F0}"/>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1" name="Rectangle: Rounded Corners 180">
                <a:extLst>
                  <a:ext uri="{FF2B5EF4-FFF2-40B4-BE49-F238E27FC236}">
                    <a16:creationId xmlns:a16="http://schemas.microsoft.com/office/drawing/2014/main" id="{A8A8CC43-C236-43CC-BD83-118EAB837259}"/>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2" name="Rectangle: Rounded Corners 181">
                <a:extLst>
                  <a:ext uri="{FF2B5EF4-FFF2-40B4-BE49-F238E27FC236}">
                    <a16:creationId xmlns:a16="http://schemas.microsoft.com/office/drawing/2014/main" id="{665DB52F-879F-4CD8-AE41-B1B52C0D05D1}"/>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3" name="Rectangle: Rounded Corners 182">
                <a:extLst>
                  <a:ext uri="{FF2B5EF4-FFF2-40B4-BE49-F238E27FC236}">
                    <a16:creationId xmlns:a16="http://schemas.microsoft.com/office/drawing/2014/main" id="{561978B2-8EE9-4B2F-A8B9-49766F74942D}"/>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84" name="Group 183">
              <a:extLst>
                <a:ext uri="{FF2B5EF4-FFF2-40B4-BE49-F238E27FC236}">
                  <a16:creationId xmlns:a16="http://schemas.microsoft.com/office/drawing/2014/main" id="{B367F1DE-B923-452B-A675-B5C35587272C}"/>
                </a:ext>
              </a:extLst>
            </p:cNvPr>
            <p:cNvGrpSpPr/>
            <p:nvPr/>
          </p:nvGrpSpPr>
          <p:grpSpPr>
            <a:xfrm>
              <a:off x="9271911" y="2553787"/>
              <a:ext cx="269931" cy="864158"/>
              <a:chOff x="1105320" y="2803490"/>
              <a:chExt cx="361740" cy="1158073"/>
            </a:xfrm>
          </p:grpSpPr>
          <p:sp>
            <p:nvSpPr>
              <p:cNvPr id="185" name="Oval 184">
                <a:extLst>
                  <a:ext uri="{FF2B5EF4-FFF2-40B4-BE49-F238E27FC236}">
                    <a16:creationId xmlns:a16="http://schemas.microsoft.com/office/drawing/2014/main" id="{5FAEDF4E-0DB2-4867-B233-B46C9FBE47CF}"/>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6" name="Rectangle: Rounded Corners 185">
                <a:extLst>
                  <a:ext uri="{FF2B5EF4-FFF2-40B4-BE49-F238E27FC236}">
                    <a16:creationId xmlns:a16="http://schemas.microsoft.com/office/drawing/2014/main" id="{243F7CC9-65D6-435F-A227-C156141EBEC2}"/>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7" name="Rectangle: Rounded Corners 186">
                <a:extLst>
                  <a:ext uri="{FF2B5EF4-FFF2-40B4-BE49-F238E27FC236}">
                    <a16:creationId xmlns:a16="http://schemas.microsoft.com/office/drawing/2014/main" id="{630DBE15-5F68-4DD2-87B6-5A3A25F4083A}"/>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88" name="Rectangle: Rounded Corners 187">
                <a:extLst>
                  <a:ext uri="{FF2B5EF4-FFF2-40B4-BE49-F238E27FC236}">
                    <a16:creationId xmlns:a16="http://schemas.microsoft.com/office/drawing/2014/main" id="{A981478A-4817-482F-BFA7-9464C010D7B5}"/>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89" name="Group 188">
              <a:extLst>
                <a:ext uri="{FF2B5EF4-FFF2-40B4-BE49-F238E27FC236}">
                  <a16:creationId xmlns:a16="http://schemas.microsoft.com/office/drawing/2014/main" id="{FAE025C3-C87D-401E-A748-92A5117B6FB8}"/>
                </a:ext>
              </a:extLst>
            </p:cNvPr>
            <p:cNvGrpSpPr/>
            <p:nvPr/>
          </p:nvGrpSpPr>
          <p:grpSpPr>
            <a:xfrm>
              <a:off x="9732093" y="2553787"/>
              <a:ext cx="269931" cy="864158"/>
              <a:chOff x="1105320" y="2803490"/>
              <a:chExt cx="361740" cy="1158073"/>
            </a:xfrm>
          </p:grpSpPr>
          <p:sp>
            <p:nvSpPr>
              <p:cNvPr id="190" name="Oval 189">
                <a:extLst>
                  <a:ext uri="{FF2B5EF4-FFF2-40B4-BE49-F238E27FC236}">
                    <a16:creationId xmlns:a16="http://schemas.microsoft.com/office/drawing/2014/main" id="{9FEB16B7-2ABE-4BE4-BC53-815F37F93440}"/>
                  </a:ext>
                </a:extLst>
              </p:cNvPr>
              <p:cNvSpPr/>
              <p:nvPr/>
            </p:nvSpPr>
            <p:spPr>
              <a:xfrm>
                <a:off x="1189172" y="2803490"/>
                <a:ext cx="194037" cy="2009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1" name="Rectangle: Rounded Corners 190">
                <a:extLst>
                  <a:ext uri="{FF2B5EF4-FFF2-40B4-BE49-F238E27FC236}">
                    <a16:creationId xmlns:a16="http://schemas.microsoft.com/office/drawing/2014/main" id="{D55A5074-E472-4064-9361-A82994A46223}"/>
                  </a:ext>
                </a:extLst>
              </p:cNvPr>
              <p:cNvSpPr/>
              <p:nvPr/>
            </p:nvSpPr>
            <p:spPr>
              <a:xfrm>
                <a:off x="1105320" y="3004457"/>
                <a:ext cx="361740"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2" name="Rectangle: Rounded Corners 191">
                <a:extLst>
                  <a:ext uri="{FF2B5EF4-FFF2-40B4-BE49-F238E27FC236}">
                    <a16:creationId xmlns:a16="http://schemas.microsoft.com/office/drawing/2014/main" id="{02C843F3-EBB1-4F28-BF5F-E5F7C5340D24}"/>
                  </a:ext>
                </a:extLst>
              </p:cNvPr>
              <p:cNvSpPr/>
              <p:nvPr/>
            </p:nvSpPr>
            <p:spPr>
              <a:xfrm>
                <a:off x="1145514"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3" name="Rectangle: Rounded Corners 192">
                <a:extLst>
                  <a:ext uri="{FF2B5EF4-FFF2-40B4-BE49-F238E27FC236}">
                    <a16:creationId xmlns:a16="http://schemas.microsoft.com/office/drawing/2014/main" id="{74DB3B7F-92E8-47F0-990B-D4449526D694}"/>
                  </a:ext>
                </a:extLst>
              </p:cNvPr>
              <p:cNvSpPr/>
              <p:nvPr/>
            </p:nvSpPr>
            <p:spPr>
              <a:xfrm>
                <a:off x="1301263" y="3429000"/>
                <a:ext cx="130628" cy="5325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94" name="Group 193">
              <a:extLst>
                <a:ext uri="{FF2B5EF4-FFF2-40B4-BE49-F238E27FC236}">
                  <a16:creationId xmlns:a16="http://schemas.microsoft.com/office/drawing/2014/main" id="{7021A751-C3F2-401C-9A39-9EDBFBAF8D37}"/>
                </a:ext>
              </a:extLst>
            </p:cNvPr>
            <p:cNvGrpSpPr/>
            <p:nvPr/>
          </p:nvGrpSpPr>
          <p:grpSpPr>
            <a:xfrm>
              <a:off x="10192275" y="2553787"/>
              <a:ext cx="269931" cy="864158"/>
              <a:chOff x="1105320" y="2803490"/>
              <a:chExt cx="361740" cy="1158073"/>
            </a:xfrm>
            <a:solidFill>
              <a:schemeClr val="tx2"/>
            </a:solidFill>
          </p:grpSpPr>
          <p:sp>
            <p:nvSpPr>
              <p:cNvPr id="195" name="Oval 194">
                <a:extLst>
                  <a:ext uri="{FF2B5EF4-FFF2-40B4-BE49-F238E27FC236}">
                    <a16:creationId xmlns:a16="http://schemas.microsoft.com/office/drawing/2014/main" id="{83F9B9BF-D584-43CC-961D-1D0D80EF5831}"/>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6" name="Rectangle: Rounded Corners 195">
                <a:extLst>
                  <a:ext uri="{FF2B5EF4-FFF2-40B4-BE49-F238E27FC236}">
                    <a16:creationId xmlns:a16="http://schemas.microsoft.com/office/drawing/2014/main" id="{5B530952-701E-4C37-8C80-26C0A548A0BD}"/>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7" name="Rectangle: Rounded Corners 196">
                <a:extLst>
                  <a:ext uri="{FF2B5EF4-FFF2-40B4-BE49-F238E27FC236}">
                    <a16:creationId xmlns:a16="http://schemas.microsoft.com/office/drawing/2014/main" id="{CEC516A8-38E3-40FA-A436-888E0222549A}"/>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198" name="Rectangle: Rounded Corners 197">
                <a:extLst>
                  <a:ext uri="{FF2B5EF4-FFF2-40B4-BE49-F238E27FC236}">
                    <a16:creationId xmlns:a16="http://schemas.microsoft.com/office/drawing/2014/main" id="{8632438F-3F1A-4642-AD4E-160FC549A639}"/>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199" name="Group 198">
              <a:extLst>
                <a:ext uri="{FF2B5EF4-FFF2-40B4-BE49-F238E27FC236}">
                  <a16:creationId xmlns:a16="http://schemas.microsoft.com/office/drawing/2014/main" id="{5E7E8FF8-BA3B-4BEF-BB34-0EB13114A060}"/>
                </a:ext>
              </a:extLst>
            </p:cNvPr>
            <p:cNvGrpSpPr/>
            <p:nvPr/>
          </p:nvGrpSpPr>
          <p:grpSpPr>
            <a:xfrm>
              <a:off x="10652457" y="2553787"/>
              <a:ext cx="269931" cy="864158"/>
              <a:chOff x="1105320" y="2803490"/>
              <a:chExt cx="361740" cy="1158073"/>
            </a:xfrm>
            <a:solidFill>
              <a:schemeClr val="tx2"/>
            </a:solidFill>
          </p:grpSpPr>
          <p:sp>
            <p:nvSpPr>
              <p:cNvPr id="200" name="Oval 199">
                <a:extLst>
                  <a:ext uri="{FF2B5EF4-FFF2-40B4-BE49-F238E27FC236}">
                    <a16:creationId xmlns:a16="http://schemas.microsoft.com/office/drawing/2014/main" id="{54E71B61-BD67-449E-82CC-7BBB1E323CAE}"/>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1" name="Rectangle: Rounded Corners 200">
                <a:extLst>
                  <a:ext uri="{FF2B5EF4-FFF2-40B4-BE49-F238E27FC236}">
                    <a16:creationId xmlns:a16="http://schemas.microsoft.com/office/drawing/2014/main" id="{C29E6082-10FD-4E65-B983-E34F1A1929AA}"/>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2" name="Rectangle: Rounded Corners 201">
                <a:extLst>
                  <a:ext uri="{FF2B5EF4-FFF2-40B4-BE49-F238E27FC236}">
                    <a16:creationId xmlns:a16="http://schemas.microsoft.com/office/drawing/2014/main" id="{FD685D65-998F-4B05-81B7-27BED6069465}"/>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3" name="Rectangle: Rounded Corners 202">
                <a:extLst>
                  <a:ext uri="{FF2B5EF4-FFF2-40B4-BE49-F238E27FC236}">
                    <a16:creationId xmlns:a16="http://schemas.microsoft.com/office/drawing/2014/main" id="{36BEABE6-E9D9-4922-8A25-4A45221FFC45}"/>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nvGrpSpPr>
            <p:cNvPr id="204" name="Group 203">
              <a:extLst>
                <a:ext uri="{FF2B5EF4-FFF2-40B4-BE49-F238E27FC236}">
                  <a16:creationId xmlns:a16="http://schemas.microsoft.com/office/drawing/2014/main" id="{85D688AF-8E8E-4E60-A87D-1F96D1664BE5}"/>
                </a:ext>
              </a:extLst>
            </p:cNvPr>
            <p:cNvGrpSpPr/>
            <p:nvPr/>
          </p:nvGrpSpPr>
          <p:grpSpPr>
            <a:xfrm>
              <a:off x="11112642" y="2553787"/>
              <a:ext cx="269931" cy="864158"/>
              <a:chOff x="1105320" y="2803490"/>
              <a:chExt cx="361740" cy="1158073"/>
            </a:xfrm>
            <a:solidFill>
              <a:schemeClr val="tx2"/>
            </a:solidFill>
          </p:grpSpPr>
          <p:sp>
            <p:nvSpPr>
              <p:cNvPr id="205" name="Oval 204">
                <a:extLst>
                  <a:ext uri="{FF2B5EF4-FFF2-40B4-BE49-F238E27FC236}">
                    <a16:creationId xmlns:a16="http://schemas.microsoft.com/office/drawing/2014/main" id="{C83BAB95-751C-492F-9E54-B1FC147B3094}"/>
                  </a:ext>
                </a:extLst>
              </p:cNvPr>
              <p:cNvSpPr/>
              <p:nvPr/>
            </p:nvSpPr>
            <p:spPr>
              <a:xfrm>
                <a:off x="1189172" y="2803490"/>
                <a:ext cx="194037" cy="200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6" name="Rectangle: Rounded Corners 205">
                <a:extLst>
                  <a:ext uri="{FF2B5EF4-FFF2-40B4-BE49-F238E27FC236}">
                    <a16:creationId xmlns:a16="http://schemas.microsoft.com/office/drawing/2014/main" id="{13DFDA30-C4A9-4B3D-9A44-E7818CE1A138}"/>
                  </a:ext>
                </a:extLst>
              </p:cNvPr>
              <p:cNvSpPr/>
              <p:nvPr/>
            </p:nvSpPr>
            <p:spPr>
              <a:xfrm>
                <a:off x="1105320" y="3004457"/>
                <a:ext cx="361740"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7" name="Rectangle: Rounded Corners 206">
                <a:extLst>
                  <a:ext uri="{FF2B5EF4-FFF2-40B4-BE49-F238E27FC236}">
                    <a16:creationId xmlns:a16="http://schemas.microsoft.com/office/drawing/2014/main" id="{578F56F4-15DC-4FF5-B37B-9F647C3C1881}"/>
                  </a:ext>
                </a:extLst>
              </p:cNvPr>
              <p:cNvSpPr/>
              <p:nvPr/>
            </p:nvSpPr>
            <p:spPr>
              <a:xfrm>
                <a:off x="1145514"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8" name="Rectangle: Rounded Corners 207">
                <a:extLst>
                  <a:ext uri="{FF2B5EF4-FFF2-40B4-BE49-F238E27FC236}">
                    <a16:creationId xmlns:a16="http://schemas.microsoft.com/office/drawing/2014/main" id="{F5C2FFB8-821A-4B62-98B2-6338328F4056}"/>
                  </a:ext>
                </a:extLst>
              </p:cNvPr>
              <p:cNvSpPr/>
              <p:nvPr/>
            </p:nvSpPr>
            <p:spPr>
              <a:xfrm>
                <a:off x="1301263" y="3429000"/>
                <a:ext cx="130628" cy="5325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grpSp>
      </p:grpSp>
      <p:sp>
        <p:nvSpPr>
          <p:cNvPr id="210" name="TextBox 209">
            <a:extLst>
              <a:ext uri="{FF2B5EF4-FFF2-40B4-BE49-F238E27FC236}">
                <a16:creationId xmlns:a16="http://schemas.microsoft.com/office/drawing/2014/main" id="{A92184B9-2EB0-42B5-B1D0-F1BD2D5DF106}"/>
              </a:ext>
            </a:extLst>
          </p:cNvPr>
          <p:cNvSpPr txBox="1"/>
          <p:nvPr/>
        </p:nvSpPr>
        <p:spPr>
          <a:xfrm>
            <a:off x="6956299" y="1513243"/>
            <a:ext cx="4305078" cy="677108"/>
          </a:xfrm>
          <a:prstGeom prst="rect">
            <a:avLst/>
          </a:prstGeom>
          <a:noFill/>
        </p:spPr>
        <p:txBody>
          <a:bodyPr wrap="square" rtlCol="0">
            <a:spAutoFit/>
          </a:bodyPr>
          <a:lstStyle/>
          <a:p>
            <a:pPr algn="ctr"/>
            <a:r>
              <a:rPr lang="de-AT" sz="2000" b="1" dirty="0">
                <a:solidFill>
                  <a:schemeClr val="bg1"/>
                </a:solidFill>
              </a:rPr>
              <a:t>1</a:t>
            </a:r>
            <a:r>
              <a:rPr lang="de-AT" b="1" dirty="0"/>
              <a:t>  -Jahres-Überleben </a:t>
            </a:r>
          </a:p>
          <a:p>
            <a:pPr algn="ctr"/>
            <a:r>
              <a:rPr lang="de-AT" b="1" dirty="0"/>
              <a:t>nach Hüftfraktur</a:t>
            </a:r>
            <a:r>
              <a:rPr lang="de-AT" b="1" baseline="30000" dirty="0"/>
              <a:t>2</a:t>
            </a:r>
          </a:p>
        </p:txBody>
      </p:sp>
      <p:sp>
        <p:nvSpPr>
          <p:cNvPr id="215" name="TextBox 214">
            <a:extLst>
              <a:ext uri="{FF2B5EF4-FFF2-40B4-BE49-F238E27FC236}">
                <a16:creationId xmlns:a16="http://schemas.microsoft.com/office/drawing/2014/main" id="{03122429-7EE1-4C40-BF98-0137334589FE}"/>
              </a:ext>
            </a:extLst>
          </p:cNvPr>
          <p:cNvSpPr txBox="1"/>
          <p:nvPr/>
        </p:nvSpPr>
        <p:spPr>
          <a:xfrm>
            <a:off x="2913635" y="2313450"/>
            <a:ext cx="1130438" cy="307777"/>
          </a:xfrm>
          <a:prstGeom prst="rect">
            <a:avLst/>
          </a:prstGeom>
          <a:noFill/>
        </p:spPr>
        <p:txBody>
          <a:bodyPr wrap="none" rtlCol="0">
            <a:spAutoFit/>
          </a:bodyPr>
          <a:lstStyle/>
          <a:p>
            <a:r>
              <a:rPr lang="de-AT" sz="1400" b="1"/>
              <a:t>Brustkrebs</a:t>
            </a:r>
          </a:p>
        </p:txBody>
      </p:sp>
      <p:sp>
        <p:nvSpPr>
          <p:cNvPr id="216" name="TextBox 215">
            <a:extLst>
              <a:ext uri="{FF2B5EF4-FFF2-40B4-BE49-F238E27FC236}">
                <a16:creationId xmlns:a16="http://schemas.microsoft.com/office/drawing/2014/main" id="{432C728D-8388-4C3F-A34B-4A1C81A516BF}"/>
              </a:ext>
            </a:extLst>
          </p:cNvPr>
          <p:cNvSpPr txBox="1"/>
          <p:nvPr/>
        </p:nvSpPr>
        <p:spPr>
          <a:xfrm>
            <a:off x="2789402" y="4340587"/>
            <a:ext cx="1378904" cy="307777"/>
          </a:xfrm>
          <a:prstGeom prst="rect">
            <a:avLst/>
          </a:prstGeom>
          <a:noFill/>
        </p:spPr>
        <p:txBody>
          <a:bodyPr wrap="none" rtlCol="0">
            <a:spAutoFit/>
          </a:bodyPr>
          <a:lstStyle/>
          <a:p>
            <a:r>
              <a:rPr lang="de-AT" sz="1400" b="1"/>
              <a:t>Prostatakrebs</a:t>
            </a:r>
          </a:p>
        </p:txBody>
      </p:sp>
      <p:sp>
        <p:nvSpPr>
          <p:cNvPr id="217" name="TextBox 216">
            <a:extLst>
              <a:ext uri="{FF2B5EF4-FFF2-40B4-BE49-F238E27FC236}">
                <a16:creationId xmlns:a16="http://schemas.microsoft.com/office/drawing/2014/main" id="{1FD40B1B-F0ED-4F1D-9A55-304D4DD38CEB}"/>
              </a:ext>
            </a:extLst>
          </p:cNvPr>
          <p:cNvSpPr txBox="1"/>
          <p:nvPr/>
        </p:nvSpPr>
        <p:spPr>
          <a:xfrm>
            <a:off x="8675148" y="2313450"/>
            <a:ext cx="780983" cy="307777"/>
          </a:xfrm>
          <a:prstGeom prst="rect">
            <a:avLst/>
          </a:prstGeom>
          <a:noFill/>
        </p:spPr>
        <p:txBody>
          <a:bodyPr wrap="none" rtlCol="0">
            <a:spAutoFit/>
          </a:bodyPr>
          <a:lstStyle/>
          <a:p>
            <a:r>
              <a:rPr lang="de-AT" sz="1400" b="1"/>
              <a:t>Frauen</a:t>
            </a:r>
          </a:p>
        </p:txBody>
      </p:sp>
      <p:sp>
        <p:nvSpPr>
          <p:cNvPr id="218" name="TextBox 217">
            <a:extLst>
              <a:ext uri="{FF2B5EF4-FFF2-40B4-BE49-F238E27FC236}">
                <a16:creationId xmlns:a16="http://schemas.microsoft.com/office/drawing/2014/main" id="{5B1C7AEF-6B27-4591-8CA9-99E8317D6BE1}"/>
              </a:ext>
            </a:extLst>
          </p:cNvPr>
          <p:cNvSpPr txBox="1"/>
          <p:nvPr/>
        </p:nvSpPr>
        <p:spPr>
          <a:xfrm>
            <a:off x="8655110" y="4340587"/>
            <a:ext cx="821059" cy="307777"/>
          </a:xfrm>
          <a:prstGeom prst="rect">
            <a:avLst/>
          </a:prstGeom>
          <a:noFill/>
        </p:spPr>
        <p:txBody>
          <a:bodyPr wrap="none" rtlCol="0">
            <a:spAutoFit/>
          </a:bodyPr>
          <a:lstStyle/>
          <a:p>
            <a:r>
              <a:rPr lang="de-AT" sz="1400" b="1"/>
              <a:t>Männer</a:t>
            </a:r>
          </a:p>
        </p:txBody>
      </p:sp>
      <p:sp>
        <p:nvSpPr>
          <p:cNvPr id="219" name="Rectangle: Rounded Corners 218">
            <a:extLst>
              <a:ext uri="{FF2B5EF4-FFF2-40B4-BE49-F238E27FC236}">
                <a16:creationId xmlns:a16="http://schemas.microsoft.com/office/drawing/2014/main" id="{72ED1B1F-9941-487F-88E3-CE449359A829}"/>
              </a:ext>
            </a:extLst>
          </p:cNvPr>
          <p:cNvSpPr/>
          <p:nvPr/>
        </p:nvSpPr>
        <p:spPr>
          <a:xfrm>
            <a:off x="5079664" y="3115732"/>
            <a:ext cx="148541" cy="397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21" name="Moon 220">
            <a:extLst>
              <a:ext uri="{FF2B5EF4-FFF2-40B4-BE49-F238E27FC236}">
                <a16:creationId xmlns:a16="http://schemas.microsoft.com/office/drawing/2014/main" id="{C0C51F88-3D30-45C3-B22B-BA9A8BA38C7B}"/>
              </a:ext>
            </a:extLst>
          </p:cNvPr>
          <p:cNvSpPr/>
          <p:nvPr/>
        </p:nvSpPr>
        <p:spPr>
          <a:xfrm rot="10800000">
            <a:off x="5089762" y="2965770"/>
            <a:ext cx="72000" cy="144000"/>
          </a:xfrm>
          <a:prstGeom prst="moon">
            <a:avLst>
              <a:gd name="adj" fmla="val 87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solidFill>
                <a:schemeClr val="bg1"/>
              </a:solidFill>
            </a:endParaRPr>
          </a:p>
        </p:txBody>
      </p:sp>
      <p:sp>
        <p:nvSpPr>
          <p:cNvPr id="209" name="TextBox 208">
            <a:extLst>
              <a:ext uri="{FF2B5EF4-FFF2-40B4-BE49-F238E27FC236}">
                <a16:creationId xmlns:a16="http://schemas.microsoft.com/office/drawing/2014/main" id="{590D5B6C-3D62-4A9C-A6D9-3B10E5C64AD3}"/>
              </a:ext>
            </a:extLst>
          </p:cNvPr>
          <p:cNvSpPr txBox="1"/>
          <p:nvPr/>
        </p:nvSpPr>
        <p:spPr>
          <a:xfrm>
            <a:off x="2268811" y="1641694"/>
            <a:ext cx="3301172" cy="400110"/>
          </a:xfrm>
          <a:prstGeom prst="rect">
            <a:avLst/>
          </a:prstGeom>
          <a:noFill/>
        </p:spPr>
        <p:txBody>
          <a:bodyPr wrap="square" rtlCol="0">
            <a:spAutoFit/>
          </a:bodyPr>
          <a:lstStyle/>
          <a:p>
            <a:r>
              <a:rPr lang="de-AT" sz="2000" b="1" dirty="0">
                <a:solidFill>
                  <a:schemeClr val="bg1"/>
                </a:solidFill>
              </a:rPr>
              <a:t>5</a:t>
            </a:r>
            <a:r>
              <a:rPr lang="de-AT" b="1" dirty="0"/>
              <a:t>  -Jahres-Überleben</a:t>
            </a:r>
            <a:r>
              <a:rPr lang="de-AT" b="1" baseline="30000" dirty="0"/>
              <a:t>1</a:t>
            </a:r>
          </a:p>
        </p:txBody>
      </p:sp>
    </p:spTree>
    <p:extLst>
      <p:ext uri="{BB962C8B-B14F-4D97-AF65-F5344CB8AC3E}">
        <p14:creationId xmlns:p14="http://schemas.microsoft.com/office/powerpoint/2010/main" val="2075120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A8BA-82E3-4F34-A391-57A8E9546A59}"/>
              </a:ext>
            </a:extLst>
          </p:cNvPr>
          <p:cNvSpPr>
            <a:spLocks noGrp="1"/>
          </p:cNvSpPr>
          <p:nvPr>
            <p:ph type="title"/>
          </p:nvPr>
        </p:nvSpPr>
        <p:spPr/>
        <p:txBody>
          <a:bodyPr/>
          <a:lstStyle/>
          <a:p>
            <a:r>
              <a:rPr lang="en-US" u="sng" dirty="0" err="1"/>
              <a:t>S</a:t>
            </a:r>
            <a:r>
              <a:rPr lang="en-US" dirty="0" err="1"/>
              <a:t>core</a:t>
            </a:r>
            <a:r>
              <a:rPr lang="en-US" u="sng" dirty="0" err="1"/>
              <a:t>C</a:t>
            </a:r>
            <a:r>
              <a:rPr lang="en-US" dirty="0" err="1"/>
              <a:t>ard</a:t>
            </a:r>
            <a:r>
              <a:rPr lang="en-US" dirty="0"/>
              <a:t> for </a:t>
            </a:r>
            <a:r>
              <a:rPr lang="en-US" u="sng" dirty="0" err="1"/>
              <a:t>O</a:t>
            </a:r>
            <a:r>
              <a:rPr lang="en-US" dirty="0" err="1"/>
              <a:t>steo</a:t>
            </a:r>
            <a:r>
              <a:rPr lang="en-US" u="sng" dirty="0" err="1"/>
              <a:t>P</a:t>
            </a:r>
            <a:r>
              <a:rPr lang="en-US" dirty="0" err="1"/>
              <a:t>orosis</a:t>
            </a:r>
            <a:r>
              <a:rPr lang="en-US" dirty="0"/>
              <a:t> in </a:t>
            </a:r>
            <a:r>
              <a:rPr lang="en-US" u="sng" dirty="0"/>
              <a:t>E</a:t>
            </a:r>
            <a:r>
              <a:rPr lang="en-US" dirty="0"/>
              <a:t>urope 2021 – SCOPE 2021</a:t>
            </a:r>
            <a:endParaRPr lang="de-AT" dirty="0"/>
          </a:p>
        </p:txBody>
      </p:sp>
      <p:graphicFrame>
        <p:nvGraphicFramePr>
          <p:cNvPr id="8" name="Chart 7">
            <a:extLst>
              <a:ext uri="{FF2B5EF4-FFF2-40B4-BE49-F238E27FC236}">
                <a16:creationId xmlns:a16="http://schemas.microsoft.com/office/drawing/2014/main" id="{8712B461-4467-4FF7-A275-E2C8FF7CA237}"/>
              </a:ext>
            </a:extLst>
          </p:cNvPr>
          <p:cNvGraphicFramePr/>
          <p:nvPr/>
        </p:nvGraphicFramePr>
        <p:xfrm>
          <a:off x="5971689" y="1505142"/>
          <a:ext cx="6081765" cy="48251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a:extLst>
              <a:ext uri="{FF2B5EF4-FFF2-40B4-BE49-F238E27FC236}">
                <a16:creationId xmlns:a16="http://schemas.microsoft.com/office/drawing/2014/main" id="{B262FA6C-4AA4-47A9-85DD-DCBD0C4614B1}"/>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nb-NO" sz="900" kern="0" dirty="0">
                <a:solidFill>
                  <a:schemeClr val="tx1"/>
                </a:solidFill>
              </a:rPr>
              <a:t>Adaptiert von: </a:t>
            </a:r>
            <a:r>
              <a:rPr lang="en-US" sz="900" dirty="0" err="1">
                <a:solidFill>
                  <a:srgbClr val="131413"/>
                </a:solidFill>
              </a:rPr>
              <a:t>Kanis</a:t>
            </a:r>
            <a:r>
              <a:rPr lang="en-US" sz="900" dirty="0">
                <a:solidFill>
                  <a:srgbClr val="131413"/>
                </a:solidFill>
              </a:rPr>
              <a:t> et al. </a:t>
            </a:r>
            <a:r>
              <a:rPr lang="de-AT" sz="900" dirty="0">
                <a:solidFill>
                  <a:srgbClr val="131413"/>
                </a:solidFill>
              </a:rPr>
              <a:t>Arch </a:t>
            </a:r>
            <a:r>
              <a:rPr lang="de-AT" sz="900" dirty="0" err="1">
                <a:solidFill>
                  <a:srgbClr val="131413"/>
                </a:solidFill>
              </a:rPr>
              <a:t>Osteoporos</a:t>
            </a:r>
            <a:r>
              <a:rPr lang="de-AT" sz="900" dirty="0">
                <a:solidFill>
                  <a:srgbClr val="131413"/>
                </a:solidFill>
              </a:rPr>
              <a:t>. 2021 Jun 2;16(1):82.</a:t>
            </a:r>
          </a:p>
        </p:txBody>
      </p:sp>
      <p:sp>
        <p:nvSpPr>
          <p:cNvPr id="10" name="Rectangle 9">
            <a:extLst>
              <a:ext uri="{FF2B5EF4-FFF2-40B4-BE49-F238E27FC236}">
                <a16:creationId xmlns:a16="http://schemas.microsoft.com/office/drawing/2014/main" id="{25246C83-9E25-4D11-AA64-6FDBE0CDA506}"/>
              </a:ext>
            </a:extLst>
          </p:cNvPr>
          <p:cNvSpPr/>
          <p:nvPr/>
        </p:nvSpPr>
        <p:spPr bwMode="auto">
          <a:xfrm>
            <a:off x="6779492" y="2724728"/>
            <a:ext cx="3897748" cy="277091"/>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rtlCol="0" anchor="ctr"/>
          <a:lstStyle/>
          <a:p>
            <a:pPr algn="l"/>
            <a:endParaRPr lang="de-AT" dirty="0"/>
          </a:p>
        </p:txBody>
      </p:sp>
      <p:sp>
        <p:nvSpPr>
          <p:cNvPr id="12" name="Rectangle: Rounded Corners 11">
            <a:extLst>
              <a:ext uri="{FF2B5EF4-FFF2-40B4-BE49-F238E27FC236}">
                <a16:creationId xmlns:a16="http://schemas.microsoft.com/office/drawing/2014/main" id="{26E03E00-81EF-4827-B750-30E0C1C77E18}"/>
              </a:ext>
            </a:extLst>
          </p:cNvPr>
          <p:cNvSpPr/>
          <p:nvPr/>
        </p:nvSpPr>
        <p:spPr bwMode="auto">
          <a:xfrm>
            <a:off x="1505527" y="1568883"/>
            <a:ext cx="3029527" cy="1109663"/>
          </a:xfrm>
          <a:prstGeom prst="round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rtlCol="0" anchor="ctr"/>
          <a:lstStyle/>
          <a:p>
            <a:pPr algn="ctr"/>
            <a:r>
              <a:rPr lang="de-AT" sz="2400" b="1" dirty="0"/>
              <a:t>4,3 Millionen </a:t>
            </a:r>
            <a:r>
              <a:rPr lang="de-AT" b="1" dirty="0"/>
              <a:t>Fragilitätsfrakturen </a:t>
            </a:r>
          </a:p>
          <a:p>
            <a:pPr algn="ctr"/>
            <a:r>
              <a:rPr lang="de-AT" b="1" dirty="0"/>
              <a:t>2019</a:t>
            </a:r>
          </a:p>
        </p:txBody>
      </p:sp>
      <p:sp>
        <p:nvSpPr>
          <p:cNvPr id="13" name="Rectangle: Rounded Corners 12">
            <a:extLst>
              <a:ext uri="{FF2B5EF4-FFF2-40B4-BE49-F238E27FC236}">
                <a16:creationId xmlns:a16="http://schemas.microsoft.com/office/drawing/2014/main" id="{790D5160-9E15-4090-9CB5-66EE0ED7BECD}"/>
              </a:ext>
            </a:extLst>
          </p:cNvPr>
          <p:cNvSpPr/>
          <p:nvPr/>
        </p:nvSpPr>
        <p:spPr bwMode="auto">
          <a:xfrm>
            <a:off x="138546" y="2857488"/>
            <a:ext cx="1800000" cy="72530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rtlCol="0" anchor="ctr"/>
          <a:lstStyle/>
          <a:p>
            <a:pPr algn="ctr"/>
            <a:r>
              <a:rPr lang="de-AT" sz="1600" dirty="0"/>
              <a:t>11 705 Frakturen pro Tag</a:t>
            </a:r>
          </a:p>
        </p:txBody>
      </p:sp>
      <p:sp>
        <p:nvSpPr>
          <p:cNvPr id="14" name="Rectangle: Rounded Corners 13">
            <a:extLst>
              <a:ext uri="{FF2B5EF4-FFF2-40B4-BE49-F238E27FC236}">
                <a16:creationId xmlns:a16="http://schemas.microsoft.com/office/drawing/2014/main" id="{B11DBD4C-2180-4EB6-ADFA-DA73DBC6683C}"/>
              </a:ext>
            </a:extLst>
          </p:cNvPr>
          <p:cNvSpPr/>
          <p:nvPr/>
        </p:nvSpPr>
        <p:spPr bwMode="auto">
          <a:xfrm>
            <a:off x="2093286" y="2863273"/>
            <a:ext cx="1800000" cy="72530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rtlCol="0" anchor="ctr"/>
          <a:lstStyle/>
          <a:p>
            <a:pPr algn="ctr"/>
            <a:r>
              <a:rPr lang="de-AT" sz="1600" dirty="0"/>
              <a:t>487 Frakturen pro Stunde</a:t>
            </a:r>
          </a:p>
        </p:txBody>
      </p:sp>
      <p:sp>
        <p:nvSpPr>
          <p:cNvPr id="15" name="Rectangle: Rounded Corners 14">
            <a:extLst>
              <a:ext uri="{FF2B5EF4-FFF2-40B4-BE49-F238E27FC236}">
                <a16:creationId xmlns:a16="http://schemas.microsoft.com/office/drawing/2014/main" id="{DD8123DA-BF01-4236-8272-27660D0FC1C4}"/>
              </a:ext>
            </a:extLst>
          </p:cNvPr>
          <p:cNvSpPr/>
          <p:nvPr/>
        </p:nvSpPr>
        <p:spPr bwMode="auto">
          <a:xfrm>
            <a:off x="4048027" y="2857488"/>
            <a:ext cx="1800000" cy="72530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rtlCol="0" anchor="ctr"/>
          <a:lstStyle/>
          <a:p>
            <a:pPr algn="ctr"/>
            <a:r>
              <a:rPr lang="de-AT" sz="1600" dirty="0"/>
              <a:t>8 Frakturen </a:t>
            </a:r>
          </a:p>
          <a:p>
            <a:pPr algn="ctr"/>
            <a:r>
              <a:rPr lang="de-AT" sz="1600" dirty="0"/>
              <a:t>pro Sekunde</a:t>
            </a:r>
          </a:p>
        </p:txBody>
      </p:sp>
      <p:graphicFrame>
        <p:nvGraphicFramePr>
          <p:cNvPr id="18" name="Chart 17">
            <a:extLst>
              <a:ext uri="{FF2B5EF4-FFF2-40B4-BE49-F238E27FC236}">
                <a16:creationId xmlns:a16="http://schemas.microsoft.com/office/drawing/2014/main" id="{EFD2CC61-27CC-4D2A-BA02-0E76698078B6}"/>
              </a:ext>
            </a:extLst>
          </p:cNvPr>
          <p:cNvGraphicFramePr/>
          <p:nvPr/>
        </p:nvGraphicFramePr>
        <p:xfrm>
          <a:off x="886689" y="3760809"/>
          <a:ext cx="4267201" cy="2778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87479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447B-57C4-487E-B1B6-89D82AD36F6D}"/>
              </a:ext>
            </a:extLst>
          </p:cNvPr>
          <p:cNvSpPr>
            <a:spLocks noGrp="1"/>
          </p:cNvSpPr>
          <p:nvPr>
            <p:ph type="title"/>
          </p:nvPr>
        </p:nvSpPr>
        <p:spPr/>
        <p:txBody>
          <a:bodyPr/>
          <a:lstStyle/>
          <a:p>
            <a:r>
              <a:rPr lang="de-AT" dirty="0"/>
              <a:t>Prolia</a:t>
            </a:r>
            <a:r>
              <a:rPr lang="de-AT" altLang="de-DE" b="1" baseline="30000" dirty="0">
                <a:latin typeface="Arial" panose="020B0604020202020204" pitchFamily="34" charset="0"/>
                <a:ea typeface="Times New Roman" panose="02020603050405020304" pitchFamily="18" charset="0"/>
                <a:cs typeface="Arial" panose="020B0604020202020204" pitchFamily="34" charset="0"/>
              </a:rPr>
              <a:t>®</a:t>
            </a:r>
            <a:r>
              <a:rPr lang="de-AT" dirty="0"/>
              <a:t> Indikationen</a:t>
            </a:r>
          </a:p>
        </p:txBody>
      </p:sp>
      <p:sp>
        <p:nvSpPr>
          <p:cNvPr id="12" name="Content Placeholder 11">
            <a:extLst>
              <a:ext uri="{FF2B5EF4-FFF2-40B4-BE49-F238E27FC236}">
                <a16:creationId xmlns:a16="http://schemas.microsoft.com/office/drawing/2014/main" id="{7E97F419-B29B-4D23-BB21-2A79CDA94EA1}"/>
              </a:ext>
            </a:extLst>
          </p:cNvPr>
          <p:cNvSpPr>
            <a:spLocks noGrp="1"/>
          </p:cNvSpPr>
          <p:nvPr>
            <p:ph idx="1"/>
          </p:nvPr>
        </p:nvSpPr>
        <p:spPr/>
        <p:txBody>
          <a:bodyPr/>
          <a:lstStyle/>
          <a:p>
            <a:pPr marL="285750" indent="-285750">
              <a:buFont typeface="Arial" panose="020B0604020202020204" pitchFamily="34" charset="0"/>
              <a:buChar char="•"/>
            </a:pPr>
            <a:r>
              <a:rPr lang="de-AT" altLang="de-DE" dirty="0">
                <a:latin typeface="Arial" panose="020B0604020202020204" pitchFamily="34" charset="0"/>
                <a:ea typeface="Times New Roman" panose="02020603050405020304" pitchFamily="18" charset="0"/>
                <a:cs typeface="Arial" panose="020B0604020202020204" pitchFamily="34" charset="0"/>
              </a:rPr>
              <a:t>Behandlung der Osteoporose bei postmenopausalen Frauen und bei Männern mit erhöhtem Frakturrisiko. Bei postmenopausalen Frauen vermindert Prolia signifikant das Risiko für vertebrale, nicht-vertebrale und Hüftfrakturen. </a:t>
            </a:r>
          </a:p>
          <a:p>
            <a:pPr marL="285750" indent="-285750">
              <a:buFont typeface="Arial" panose="020B0604020202020204" pitchFamily="34" charset="0"/>
              <a:buChar char="•"/>
            </a:pPr>
            <a:r>
              <a:rPr lang="de-AT" altLang="de-DE" dirty="0">
                <a:latin typeface="Arial" panose="020B0604020202020204" pitchFamily="34" charset="0"/>
                <a:ea typeface="Times New Roman" panose="02020603050405020304" pitchFamily="18" charset="0"/>
                <a:cs typeface="Arial" panose="020B0604020202020204" pitchFamily="34" charset="0"/>
              </a:rPr>
              <a:t>Behandlung von Knochenschwund im Zusammenhang mit Hormonablation bei Männern mit Prostatakarzinom mit erhöhtem Frakturrisiko. Prolia vermindert bei Männern mit Prostatakarzinom unter Hormonablationstherapie signifikant das Risiko für vertebrale Frakturen. </a:t>
            </a:r>
          </a:p>
          <a:p>
            <a:pPr marL="285750" indent="-285750">
              <a:buFont typeface="Arial" panose="020B0604020202020204" pitchFamily="34" charset="0"/>
              <a:buChar char="•"/>
            </a:pPr>
            <a:r>
              <a:rPr lang="de-AT" altLang="de-DE" dirty="0">
                <a:latin typeface="Arial" panose="020B0604020202020204" pitchFamily="34" charset="0"/>
                <a:ea typeface="Times New Roman" panose="02020603050405020304" pitchFamily="18" charset="0"/>
                <a:cs typeface="Arial" panose="020B0604020202020204" pitchFamily="34" charset="0"/>
              </a:rPr>
              <a:t>Behandlung von Knochenschwund im Zusammenhang mit systemischer Glucocorticoid-Langzeittherapie bei erwachsenen Patienten mit erhöhtem Frakturrisiko. </a:t>
            </a:r>
            <a:endParaRPr lang="de-AT" dirty="0"/>
          </a:p>
          <a:p>
            <a:endParaRPr lang="de-AT" dirty="0"/>
          </a:p>
        </p:txBody>
      </p:sp>
      <p:grpSp>
        <p:nvGrpSpPr>
          <p:cNvPr id="5" name="Group 4">
            <a:extLst>
              <a:ext uri="{FF2B5EF4-FFF2-40B4-BE49-F238E27FC236}">
                <a16:creationId xmlns:a16="http://schemas.microsoft.com/office/drawing/2014/main" id="{936421A7-732D-401C-8A82-94C9F5D7DF9E}"/>
              </a:ext>
            </a:extLst>
          </p:cNvPr>
          <p:cNvGrpSpPr/>
          <p:nvPr/>
        </p:nvGrpSpPr>
        <p:grpSpPr>
          <a:xfrm>
            <a:off x="531282" y="4870844"/>
            <a:ext cx="11129433" cy="1712660"/>
            <a:chOff x="531282" y="3829973"/>
            <a:chExt cx="11129433" cy="2872663"/>
          </a:xfrm>
        </p:grpSpPr>
        <p:sp>
          <p:nvSpPr>
            <p:cNvPr id="3" name="Rectangle: Rounded Corners 2">
              <a:extLst>
                <a:ext uri="{FF2B5EF4-FFF2-40B4-BE49-F238E27FC236}">
                  <a16:creationId xmlns:a16="http://schemas.microsoft.com/office/drawing/2014/main" id="{A94DBD94-031A-4A51-9D13-BFFAE47CFCBC}"/>
                </a:ext>
              </a:extLst>
            </p:cNvPr>
            <p:cNvSpPr/>
            <p:nvPr/>
          </p:nvSpPr>
          <p:spPr bwMode="auto">
            <a:xfrm>
              <a:off x="531282" y="3829973"/>
              <a:ext cx="11129433" cy="2488737"/>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AT" sz="2000" b="0" i="0" u="none" strike="noStrike" cap="none" normalizeH="0" baseline="0">
                <a:ln>
                  <a:noFill/>
                </a:ln>
                <a:solidFill>
                  <a:schemeClr val="bg2"/>
                </a:solidFill>
                <a:effectLst/>
                <a:latin typeface="Arial" pitchFamily="34" charset="0"/>
              </a:endParaRPr>
            </a:p>
          </p:txBody>
        </p:sp>
        <p:sp>
          <p:nvSpPr>
            <p:cNvPr id="4" name="TextBox 3">
              <a:extLst>
                <a:ext uri="{FF2B5EF4-FFF2-40B4-BE49-F238E27FC236}">
                  <a16:creationId xmlns:a16="http://schemas.microsoft.com/office/drawing/2014/main" id="{5919D514-3389-4739-8CB9-1C6A2AFBB153}"/>
                </a:ext>
              </a:extLst>
            </p:cNvPr>
            <p:cNvSpPr txBox="1"/>
            <p:nvPr/>
          </p:nvSpPr>
          <p:spPr>
            <a:xfrm flipH="1">
              <a:off x="787253" y="3966578"/>
              <a:ext cx="10617490" cy="2736058"/>
            </a:xfrm>
            <a:prstGeom prst="rect">
              <a:avLst/>
            </a:prstGeom>
            <a:noFill/>
          </p:spPr>
          <p:txBody>
            <a:bodyPr wrap="square" rtlCol="0">
              <a:spAutoFit/>
            </a:bodyPr>
            <a:lstStyle/>
            <a:p>
              <a:r>
                <a:rPr lang="de-AT" sz="2000" dirty="0">
                  <a:latin typeface="Arial" pitchFamily="34" charset="0"/>
                </a:rPr>
                <a:t>Für Patientinnen mit Knochenbruchkrankheit (postmenopausale Osteoporose) mit hohem Frakturrisiko od. vorhergegangenen Frakturen nach inadäquatem Trauma, bei denen eine Therapie mit oralen Bisphosphonaten (ATC-Code MO5BA, welche zur Therapie der Osteoporose zugelassen sind) nicht möglich ist.</a:t>
              </a:r>
            </a:p>
            <a:p>
              <a:endParaRPr lang="de-AT" sz="2000" dirty="0"/>
            </a:p>
          </p:txBody>
        </p:sp>
      </p:grpSp>
      <p:sp>
        <p:nvSpPr>
          <p:cNvPr id="6" name="Title 1">
            <a:extLst>
              <a:ext uri="{FF2B5EF4-FFF2-40B4-BE49-F238E27FC236}">
                <a16:creationId xmlns:a16="http://schemas.microsoft.com/office/drawing/2014/main" id="{8F950045-7C7D-43F0-95FC-94C465185B9A}"/>
              </a:ext>
            </a:extLst>
          </p:cNvPr>
          <p:cNvSpPr txBox="1">
            <a:spLocks/>
          </p:cNvSpPr>
          <p:nvPr/>
        </p:nvSpPr>
        <p:spPr bwMode="auto">
          <a:xfrm>
            <a:off x="662518" y="3525256"/>
            <a:ext cx="111294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80000"/>
              </a:lnSpc>
              <a:spcBef>
                <a:spcPct val="0"/>
              </a:spcBef>
              <a:spcAft>
                <a:spcPct val="0"/>
              </a:spcAft>
              <a:defRPr sz="2800">
                <a:solidFill>
                  <a:schemeClr val="tx1"/>
                </a:solidFill>
                <a:latin typeface="+mj-lt"/>
                <a:ea typeface="+mj-ea"/>
                <a:cs typeface="+mj-cs"/>
              </a:defRPr>
            </a:lvl1pPr>
            <a:lvl2pPr algn="l" rtl="0" eaLnBrk="0" fontAlgn="base" hangingPunct="0">
              <a:lnSpc>
                <a:spcPct val="80000"/>
              </a:lnSpc>
              <a:spcBef>
                <a:spcPct val="0"/>
              </a:spcBef>
              <a:spcAft>
                <a:spcPct val="0"/>
              </a:spcAft>
              <a:defRPr sz="2800">
                <a:solidFill>
                  <a:schemeClr val="tx1"/>
                </a:solidFill>
                <a:latin typeface="Arial" pitchFamily="34" charset="0"/>
              </a:defRPr>
            </a:lvl2pPr>
            <a:lvl3pPr algn="l" rtl="0" eaLnBrk="0" fontAlgn="base" hangingPunct="0">
              <a:lnSpc>
                <a:spcPct val="80000"/>
              </a:lnSpc>
              <a:spcBef>
                <a:spcPct val="0"/>
              </a:spcBef>
              <a:spcAft>
                <a:spcPct val="0"/>
              </a:spcAft>
              <a:defRPr sz="2800">
                <a:solidFill>
                  <a:schemeClr val="tx1"/>
                </a:solidFill>
                <a:latin typeface="Arial" pitchFamily="34" charset="0"/>
              </a:defRPr>
            </a:lvl3pPr>
            <a:lvl4pPr algn="l" rtl="0" eaLnBrk="0" fontAlgn="base" hangingPunct="0">
              <a:lnSpc>
                <a:spcPct val="80000"/>
              </a:lnSpc>
              <a:spcBef>
                <a:spcPct val="0"/>
              </a:spcBef>
              <a:spcAft>
                <a:spcPct val="0"/>
              </a:spcAft>
              <a:defRPr sz="2800">
                <a:solidFill>
                  <a:schemeClr val="tx1"/>
                </a:solidFill>
                <a:latin typeface="Arial" pitchFamily="34" charset="0"/>
              </a:defRPr>
            </a:lvl4pPr>
            <a:lvl5pPr algn="l" rtl="0" eaLnBrk="0" fontAlgn="base" hangingPunct="0">
              <a:lnSpc>
                <a:spcPct val="80000"/>
              </a:lnSpc>
              <a:spcBef>
                <a:spcPct val="0"/>
              </a:spcBef>
              <a:spcAft>
                <a:spcPct val="0"/>
              </a:spcAft>
              <a:defRPr sz="2800">
                <a:solidFill>
                  <a:schemeClr val="tx1"/>
                </a:solidFill>
                <a:latin typeface="Arial" pitchFamily="34" charset="0"/>
              </a:defRPr>
            </a:lvl5pPr>
            <a:lvl6pPr marL="457200" algn="l" rtl="0" eaLnBrk="0" fontAlgn="base" hangingPunct="0">
              <a:lnSpc>
                <a:spcPct val="80000"/>
              </a:lnSpc>
              <a:spcBef>
                <a:spcPct val="0"/>
              </a:spcBef>
              <a:spcAft>
                <a:spcPct val="0"/>
              </a:spcAft>
              <a:defRPr sz="2800">
                <a:solidFill>
                  <a:schemeClr val="tx1"/>
                </a:solidFill>
                <a:latin typeface="Arial" pitchFamily="34" charset="0"/>
              </a:defRPr>
            </a:lvl6pPr>
            <a:lvl7pPr marL="914400" algn="l" rtl="0" eaLnBrk="0" fontAlgn="base" hangingPunct="0">
              <a:lnSpc>
                <a:spcPct val="80000"/>
              </a:lnSpc>
              <a:spcBef>
                <a:spcPct val="0"/>
              </a:spcBef>
              <a:spcAft>
                <a:spcPct val="0"/>
              </a:spcAft>
              <a:defRPr sz="2800">
                <a:solidFill>
                  <a:schemeClr val="tx1"/>
                </a:solidFill>
                <a:latin typeface="Arial" pitchFamily="34" charset="0"/>
              </a:defRPr>
            </a:lvl7pPr>
            <a:lvl8pPr marL="1371600" algn="l" rtl="0" eaLnBrk="0" fontAlgn="base" hangingPunct="0">
              <a:lnSpc>
                <a:spcPct val="80000"/>
              </a:lnSpc>
              <a:spcBef>
                <a:spcPct val="0"/>
              </a:spcBef>
              <a:spcAft>
                <a:spcPct val="0"/>
              </a:spcAft>
              <a:defRPr sz="2800">
                <a:solidFill>
                  <a:schemeClr val="tx1"/>
                </a:solidFill>
                <a:latin typeface="Arial" pitchFamily="34" charset="0"/>
              </a:defRPr>
            </a:lvl8pPr>
            <a:lvl9pPr marL="1828800" algn="l" rtl="0" eaLnBrk="0" fontAlgn="base" hangingPunct="0">
              <a:lnSpc>
                <a:spcPct val="80000"/>
              </a:lnSpc>
              <a:spcBef>
                <a:spcPct val="0"/>
              </a:spcBef>
              <a:spcAft>
                <a:spcPct val="0"/>
              </a:spcAft>
              <a:defRPr sz="2800">
                <a:solidFill>
                  <a:schemeClr val="tx1"/>
                </a:solidFill>
                <a:latin typeface="Arial" pitchFamily="34" charset="0"/>
              </a:defRPr>
            </a:lvl9pPr>
          </a:lstStyle>
          <a:p>
            <a:r>
              <a:rPr lang="de-AT" sz="2000" b="1" kern="0" dirty="0"/>
              <a:t>EKO-Text für Prolia</a:t>
            </a:r>
            <a:r>
              <a:rPr lang="de-AT" altLang="de-DE" sz="2000" b="1" baseline="30000" dirty="0">
                <a:latin typeface="Arial" panose="020B0604020202020204" pitchFamily="34" charset="0"/>
                <a:ea typeface="Times New Roman" panose="02020603050405020304" pitchFamily="18" charset="0"/>
                <a:cs typeface="Arial" panose="020B0604020202020204" pitchFamily="34" charset="0"/>
              </a:rPr>
              <a:t> ®</a:t>
            </a:r>
            <a:r>
              <a:rPr lang="de-AT" sz="2000" b="1" kern="0" dirty="0"/>
              <a:t> in der dunkelgelben Box RE1</a:t>
            </a:r>
          </a:p>
        </p:txBody>
      </p:sp>
      <p:sp>
        <p:nvSpPr>
          <p:cNvPr id="13" name="Text Placeholder 7">
            <a:extLst>
              <a:ext uri="{FF2B5EF4-FFF2-40B4-BE49-F238E27FC236}">
                <a16:creationId xmlns:a16="http://schemas.microsoft.com/office/drawing/2014/main" id="{8D51702C-4F55-4C25-9677-32999CD84050}"/>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GB" sz="900" dirty="0">
                <a:solidFill>
                  <a:schemeClr val="tx1"/>
                </a:solidFill>
              </a:rPr>
              <a:t>Prolia</a:t>
            </a:r>
            <a:r>
              <a:rPr lang="en-GB" sz="900" baseline="30000" dirty="0">
                <a:solidFill>
                  <a:schemeClr val="tx1"/>
                </a:solidFill>
              </a:rPr>
              <a:t>®</a:t>
            </a:r>
            <a:r>
              <a:rPr lang="en-GB" sz="900" dirty="0">
                <a:solidFill>
                  <a:schemeClr val="tx1"/>
                </a:solidFill>
              </a:rPr>
              <a:t> (</a:t>
            </a:r>
            <a:r>
              <a:rPr lang="en-GB" sz="900" dirty="0" err="1">
                <a:solidFill>
                  <a:schemeClr val="tx1"/>
                </a:solidFill>
              </a:rPr>
              <a:t>Denosumabmab</a:t>
            </a:r>
            <a:r>
              <a:rPr lang="en-GB" sz="900" dirty="0">
                <a:solidFill>
                  <a:schemeClr val="tx1"/>
                </a:solidFill>
              </a:rPr>
              <a:t>): </a:t>
            </a:r>
            <a:r>
              <a:rPr lang="en-GB" sz="900" dirty="0" err="1">
                <a:solidFill>
                  <a:schemeClr val="tx1"/>
                </a:solidFill>
              </a:rPr>
              <a:t>aktuelle</a:t>
            </a:r>
            <a:r>
              <a:rPr lang="en-GB" sz="900" dirty="0">
                <a:solidFill>
                  <a:schemeClr val="tx1"/>
                </a:solidFill>
              </a:rPr>
              <a:t> Fachinformation</a:t>
            </a:r>
          </a:p>
        </p:txBody>
      </p:sp>
    </p:spTree>
    <p:extLst>
      <p:ext uri="{BB962C8B-B14F-4D97-AF65-F5344CB8AC3E}">
        <p14:creationId xmlns:p14="http://schemas.microsoft.com/office/powerpoint/2010/main" val="12222318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37C7-F261-4835-A6B4-606DC2D5D438}"/>
              </a:ext>
            </a:extLst>
          </p:cNvPr>
          <p:cNvSpPr>
            <a:spLocks noGrp="1"/>
          </p:cNvSpPr>
          <p:nvPr>
            <p:ph type="title"/>
          </p:nvPr>
        </p:nvSpPr>
        <p:spPr/>
        <p:txBody>
          <a:bodyPr/>
          <a:lstStyle/>
          <a:p>
            <a:r>
              <a:rPr lang="de-AT" dirty="0"/>
              <a:t>Anwendung von Prolia</a:t>
            </a:r>
            <a:r>
              <a:rPr lang="de-AT" altLang="de-DE" b="1" baseline="30000" dirty="0">
                <a:latin typeface="Arial" panose="020B0604020202020204" pitchFamily="34" charset="0"/>
                <a:ea typeface="Times New Roman" panose="02020603050405020304" pitchFamily="18" charset="0"/>
                <a:cs typeface="Arial" panose="020B0604020202020204" pitchFamily="34" charset="0"/>
              </a:rPr>
              <a:t>®</a:t>
            </a:r>
            <a:endParaRPr lang="de-AT" dirty="0"/>
          </a:p>
        </p:txBody>
      </p:sp>
      <p:sp>
        <p:nvSpPr>
          <p:cNvPr id="4" name="Content Placeholder 3">
            <a:extLst>
              <a:ext uri="{FF2B5EF4-FFF2-40B4-BE49-F238E27FC236}">
                <a16:creationId xmlns:a16="http://schemas.microsoft.com/office/drawing/2014/main" id="{7A10EAAE-96A4-47AB-96D6-F210BA423DC6}"/>
              </a:ext>
            </a:extLst>
          </p:cNvPr>
          <p:cNvSpPr>
            <a:spLocks noGrp="1"/>
          </p:cNvSpPr>
          <p:nvPr>
            <p:ph idx="1"/>
          </p:nvPr>
        </p:nvSpPr>
        <p:spPr>
          <a:xfrm>
            <a:off x="683685" y="1462088"/>
            <a:ext cx="12247224" cy="4481512"/>
          </a:xfrm>
        </p:spPr>
        <p:txBody>
          <a:bodyPr/>
          <a:lstStyle/>
          <a:p>
            <a:pPr marL="0">
              <a:lnSpc>
                <a:spcPct val="100000"/>
              </a:lnSpc>
              <a:spcBef>
                <a:spcPts val="5"/>
              </a:spcBef>
            </a:pPr>
            <a:r>
              <a:rPr lang="de-AT" spc="-5" dirty="0"/>
              <a:t>Die </a:t>
            </a:r>
            <a:r>
              <a:rPr lang="de-AT" spc="-20" dirty="0"/>
              <a:t>empfohlene </a:t>
            </a:r>
            <a:r>
              <a:rPr lang="de-AT" spc="-10" dirty="0"/>
              <a:t>Dosis </a:t>
            </a:r>
            <a:r>
              <a:rPr lang="de-AT" spc="-20" dirty="0"/>
              <a:t>von </a:t>
            </a:r>
            <a:r>
              <a:rPr lang="de-AT" spc="-15" dirty="0"/>
              <a:t>Prolia beträgt </a:t>
            </a:r>
            <a:r>
              <a:rPr lang="de-AT" spc="5" dirty="0"/>
              <a:t>60</a:t>
            </a:r>
            <a:r>
              <a:rPr lang="de-AT" spc="95" dirty="0"/>
              <a:t> </a:t>
            </a:r>
            <a:r>
              <a:rPr lang="de-AT" spc="-10" dirty="0"/>
              <a:t>mg</a:t>
            </a:r>
          </a:p>
          <a:p>
            <a:pPr marL="0">
              <a:lnSpc>
                <a:spcPct val="100000"/>
              </a:lnSpc>
              <a:spcBef>
                <a:spcPts val="960"/>
              </a:spcBef>
            </a:pPr>
            <a:r>
              <a:rPr lang="de-AT" spc="-15" dirty="0"/>
              <a:t>Prolia </a:t>
            </a:r>
            <a:r>
              <a:rPr lang="de-AT" spc="-10" dirty="0"/>
              <a:t>wird </a:t>
            </a:r>
            <a:r>
              <a:rPr lang="de-AT" spc="-15" dirty="0"/>
              <a:t>einmal alle </a:t>
            </a:r>
            <a:r>
              <a:rPr lang="de-AT" spc="-5" dirty="0"/>
              <a:t>6 </a:t>
            </a:r>
            <a:r>
              <a:rPr lang="de-AT" spc="-15" dirty="0"/>
              <a:t>Monate als </a:t>
            </a:r>
            <a:r>
              <a:rPr lang="de-AT" spc="-20" dirty="0"/>
              <a:t>einzelne </a:t>
            </a:r>
            <a:r>
              <a:rPr lang="de-AT" spc="-15" dirty="0"/>
              <a:t>subkutane </a:t>
            </a:r>
            <a:r>
              <a:rPr lang="de-AT" spc="-10" dirty="0"/>
              <a:t>Injektion</a:t>
            </a:r>
            <a:r>
              <a:rPr lang="de-AT" spc="155" dirty="0"/>
              <a:t> </a:t>
            </a:r>
            <a:r>
              <a:rPr lang="de-AT" spc="-20" dirty="0"/>
              <a:t>angewendet</a:t>
            </a:r>
          </a:p>
          <a:p>
            <a:pPr marL="0">
              <a:lnSpc>
                <a:spcPct val="100000"/>
              </a:lnSpc>
              <a:spcBef>
                <a:spcPts val="960"/>
              </a:spcBef>
            </a:pPr>
            <a:r>
              <a:rPr lang="de-AT" spc="-10" dirty="0"/>
              <a:t>Zusätzlich </a:t>
            </a:r>
            <a:r>
              <a:rPr lang="de-AT" spc="-15" dirty="0"/>
              <a:t>müssen die </a:t>
            </a:r>
            <a:r>
              <a:rPr lang="de-AT" spc="-20" dirty="0"/>
              <a:t>Patienten </a:t>
            </a:r>
            <a:r>
              <a:rPr lang="de-AT" spc="-15" dirty="0"/>
              <a:t>angemessen mit </a:t>
            </a:r>
            <a:r>
              <a:rPr lang="de-AT" spc="-10" dirty="0"/>
              <a:t>Calcium </a:t>
            </a:r>
            <a:r>
              <a:rPr lang="de-AT" spc="-15" dirty="0"/>
              <a:t>und </a:t>
            </a:r>
            <a:r>
              <a:rPr lang="de-AT" spc="-10" dirty="0"/>
              <a:t>Vitamin </a:t>
            </a:r>
            <a:r>
              <a:rPr lang="de-AT" dirty="0"/>
              <a:t>D </a:t>
            </a:r>
            <a:r>
              <a:rPr lang="de-AT" spc="-15" dirty="0"/>
              <a:t>versorgt</a:t>
            </a:r>
            <a:r>
              <a:rPr lang="de-AT" spc="160" dirty="0"/>
              <a:t> </a:t>
            </a:r>
            <a:r>
              <a:rPr lang="de-AT" spc="-20" dirty="0"/>
              <a:t>werden</a:t>
            </a:r>
          </a:p>
          <a:p>
            <a:pPr marL="0" marR="1816735">
              <a:lnSpc>
                <a:spcPct val="122600"/>
              </a:lnSpc>
              <a:spcBef>
                <a:spcPts val="500"/>
              </a:spcBef>
            </a:pPr>
            <a:r>
              <a:rPr lang="de-AT" spc="-10" dirty="0"/>
              <a:t>Bei </a:t>
            </a:r>
            <a:r>
              <a:rPr lang="de-AT" spc="-20" dirty="0"/>
              <a:t>Patienten </a:t>
            </a:r>
            <a:r>
              <a:rPr lang="de-AT" spc="-15" dirty="0"/>
              <a:t>mit renalen Funktionsstörungen und </a:t>
            </a:r>
            <a:r>
              <a:rPr lang="de-AT" spc="-20" dirty="0"/>
              <a:t>älteren Patienten </a:t>
            </a:r>
            <a:r>
              <a:rPr lang="de-AT" spc="-10" dirty="0"/>
              <a:t>(≥ </a:t>
            </a:r>
            <a:r>
              <a:rPr lang="de-AT" spc="-5" dirty="0"/>
              <a:t>65 </a:t>
            </a:r>
            <a:r>
              <a:rPr lang="de-AT" spc="-35" dirty="0"/>
              <a:t>Jahre) </a:t>
            </a:r>
            <a:r>
              <a:rPr lang="de-AT" spc="-15" dirty="0"/>
              <a:t>ist </a:t>
            </a:r>
            <a:r>
              <a:rPr lang="de-AT" spc="-25" dirty="0"/>
              <a:t>keine </a:t>
            </a:r>
            <a:r>
              <a:rPr lang="de-AT" spc="-15" dirty="0"/>
              <a:t>Dosisanpassung</a:t>
            </a:r>
            <a:r>
              <a:rPr lang="de-AT" spc="-75" dirty="0"/>
              <a:t> </a:t>
            </a:r>
            <a:r>
              <a:rPr lang="de-AT" spc="-5" dirty="0"/>
              <a:t>erforderlich</a:t>
            </a:r>
          </a:p>
          <a:p>
            <a:endParaRPr lang="de-AT" dirty="0"/>
          </a:p>
        </p:txBody>
      </p:sp>
      <p:sp>
        <p:nvSpPr>
          <p:cNvPr id="7" name="Text Placeholder 7">
            <a:extLst>
              <a:ext uri="{FF2B5EF4-FFF2-40B4-BE49-F238E27FC236}">
                <a16:creationId xmlns:a16="http://schemas.microsoft.com/office/drawing/2014/main" id="{E442F0D9-54C3-4FEA-B356-81057B285B57}"/>
              </a:ext>
            </a:extLst>
          </p:cNvPr>
          <p:cNvSpPr txBox="1">
            <a:spLocks/>
          </p:cNvSpPr>
          <p:nvPr/>
        </p:nvSpPr>
        <p:spPr bwMode="gray">
          <a:xfrm>
            <a:off x="319791" y="6330315"/>
            <a:ext cx="11572407" cy="4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ct val="90000"/>
              </a:lnSpc>
              <a:spcBef>
                <a:spcPts val="0"/>
              </a:spcBef>
              <a:spcAft>
                <a:spcPct val="0"/>
              </a:spcAft>
              <a:buClr>
                <a:schemeClr val="accent1"/>
              </a:buClr>
              <a:buNone/>
              <a:defRPr sz="1000">
                <a:solidFill>
                  <a:srgbClr val="777777"/>
                </a:solidFill>
                <a:latin typeface="+mn-lt"/>
                <a:ea typeface="+mn-ea"/>
                <a:cs typeface="+mn-cs"/>
              </a:defRPr>
            </a:lvl1pPr>
            <a:lvl2pPr marL="457200" indent="-231775" algn="l" rtl="0" eaLnBrk="0" fontAlgn="base" hangingPunct="0">
              <a:lnSpc>
                <a:spcPct val="90000"/>
              </a:lnSpc>
              <a:spcBef>
                <a:spcPts val="600"/>
              </a:spcBef>
              <a:spcAft>
                <a:spcPct val="0"/>
              </a:spcAft>
              <a:buClr>
                <a:schemeClr val="accent1"/>
              </a:buClr>
              <a:buFont typeface="Arial" pitchFamily="34" charset="0"/>
              <a:buChar char="–"/>
              <a:defRPr sz="1800">
                <a:solidFill>
                  <a:schemeClr val="tx1"/>
                </a:solidFill>
                <a:latin typeface="+mn-lt"/>
              </a:defRPr>
            </a:lvl2pPr>
            <a:lvl3pPr marL="1143000" indent="-228600" algn="l" rtl="0" eaLnBrk="0" fontAlgn="base" hangingPunct="0">
              <a:lnSpc>
                <a:spcPct val="90000"/>
              </a:lnSpc>
              <a:spcBef>
                <a:spcPts val="300"/>
              </a:spcBef>
              <a:spcAft>
                <a:spcPct val="0"/>
              </a:spcAft>
              <a:buClr>
                <a:schemeClr val="accent1"/>
              </a:buClr>
              <a:buChar char="•"/>
              <a:defRPr sz="18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Char char="•"/>
              <a:defRPr sz="18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r>
              <a:rPr lang="en-GB" sz="900" dirty="0">
                <a:solidFill>
                  <a:schemeClr val="tx1"/>
                </a:solidFill>
              </a:rPr>
              <a:t>Prolia</a:t>
            </a:r>
            <a:r>
              <a:rPr lang="en-GB" sz="900" baseline="30000" dirty="0">
                <a:solidFill>
                  <a:schemeClr val="tx1"/>
                </a:solidFill>
              </a:rPr>
              <a:t>®</a:t>
            </a:r>
            <a:r>
              <a:rPr lang="en-GB" sz="900" dirty="0">
                <a:solidFill>
                  <a:schemeClr val="tx1"/>
                </a:solidFill>
              </a:rPr>
              <a:t> (</a:t>
            </a:r>
            <a:r>
              <a:rPr lang="en-GB" sz="900" dirty="0" err="1">
                <a:solidFill>
                  <a:schemeClr val="tx1"/>
                </a:solidFill>
              </a:rPr>
              <a:t>Denosumabmab</a:t>
            </a:r>
            <a:r>
              <a:rPr lang="en-GB" sz="900" dirty="0">
                <a:solidFill>
                  <a:schemeClr val="tx1"/>
                </a:solidFill>
              </a:rPr>
              <a:t>): </a:t>
            </a:r>
            <a:r>
              <a:rPr lang="en-GB" sz="900" dirty="0" err="1">
                <a:solidFill>
                  <a:schemeClr val="tx1"/>
                </a:solidFill>
              </a:rPr>
              <a:t>aktuelle</a:t>
            </a:r>
            <a:r>
              <a:rPr lang="en-GB" sz="900" dirty="0">
                <a:solidFill>
                  <a:schemeClr val="tx1"/>
                </a:solidFill>
              </a:rPr>
              <a:t> Fachinformation</a:t>
            </a:r>
          </a:p>
        </p:txBody>
      </p:sp>
      <p:pic>
        <p:nvPicPr>
          <p:cNvPr id="5" name="Picture 4">
            <a:extLst>
              <a:ext uri="{FF2B5EF4-FFF2-40B4-BE49-F238E27FC236}">
                <a16:creationId xmlns:a16="http://schemas.microsoft.com/office/drawing/2014/main" id="{BBB3412D-C0CA-46D2-9747-4B725175D80D}"/>
              </a:ext>
            </a:extLst>
          </p:cNvPr>
          <p:cNvPicPr>
            <a:picLocks noChangeAspect="1"/>
          </p:cNvPicPr>
          <p:nvPr/>
        </p:nvPicPr>
        <p:blipFill>
          <a:blip r:embed="rId3"/>
          <a:stretch>
            <a:fillRect/>
          </a:stretch>
        </p:blipFill>
        <p:spPr>
          <a:xfrm>
            <a:off x="1675769" y="3688299"/>
            <a:ext cx="4812117" cy="2343208"/>
          </a:xfrm>
          <a:prstGeom prst="rect">
            <a:avLst/>
          </a:prstGeom>
        </p:spPr>
      </p:pic>
    </p:spTree>
    <p:extLst>
      <p:ext uri="{BB962C8B-B14F-4D97-AF65-F5344CB8AC3E}">
        <p14:creationId xmlns:p14="http://schemas.microsoft.com/office/powerpoint/2010/main" val="36823763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GUID" val="b063fd02-44f1-49a9-808c-ebc5c7b9814a"/>
</p:tagLst>
</file>

<file path=ppt/tags/tag2.xml><?xml version="1.0" encoding="utf-8"?>
<p:tagLst xmlns:a="http://schemas.openxmlformats.org/drawingml/2006/main" xmlns:r="http://schemas.openxmlformats.org/officeDocument/2006/relationships" xmlns:p="http://schemas.openxmlformats.org/presentationml/2006/main">
  <p:tag name="UID" val="320902"/>
</p:tagLst>
</file>

<file path=ppt/tags/tag3.xml><?xml version="1.0" encoding="utf-8"?>
<p:tagLst xmlns:a="http://schemas.openxmlformats.org/drawingml/2006/main" xmlns:r="http://schemas.openxmlformats.org/officeDocument/2006/relationships" xmlns:p="http://schemas.openxmlformats.org/presentationml/2006/main">
  <p:tag name="UID" val="302697"/>
</p:tagLst>
</file>

<file path=ppt/tags/tag4.xml><?xml version="1.0" encoding="utf-8"?>
<p:tagLst xmlns:a="http://schemas.openxmlformats.org/drawingml/2006/main" xmlns:r="http://schemas.openxmlformats.org/officeDocument/2006/relationships" xmlns:p="http://schemas.openxmlformats.org/presentationml/2006/main">
  <p:tag name="UID" val="302698"/>
</p:tagLst>
</file>

<file path=ppt/tags/tag5.xml><?xml version="1.0" encoding="utf-8"?>
<p:tagLst xmlns:a="http://schemas.openxmlformats.org/drawingml/2006/main" xmlns:r="http://schemas.openxmlformats.org/officeDocument/2006/relationships" xmlns:p="http://schemas.openxmlformats.org/presentationml/2006/main">
  <p:tag name="UID" val="394600"/>
</p:tagLst>
</file>

<file path=ppt/tags/tag6.xml><?xml version="1.0" encoding="utf-8"?>
<p:tagLst xmlns:a="http://schemas.openxmlformats.org/drawingml/2006/main" xmlns:r="http://schemas.openxmlformats.org/officeDocument/2006/relationships" xmlns:p="http://schemas.openxmlformats.org/presentationml/2006/main">
  <p:tag name="UID" val="525283"/>
</p:tagLst>
</file>

<file path=ppt/tags/tag7.xml><?xml version="1.0" encoding="utf-8"?>
<p:tagLst xmlns:a="http://schemas.openxmlformats.org/drawingml/2006/main" xmlns:r="http://schemas.openxmlformats.org/officeDocument/2006/relationships" xmlns:p="http://schemas.openxmlformats.org/presentationml/2006/main">
  <p:tag name="UID" val="525284"/>
</p:tagLst>
</file>

<file path=ppt/tags/tag8.xml><?xml version="1.0" encoding="utf-8"?>
<p:tagLst xmlns:a="http://schemas.openxmlformats.org/drawingml/2006/main" xmlns:r="http://schemas.openxmlformats.org/officeDocument/2006/relationships" xmlns:p="http://schemas.openxmlformats.org/presentationml/2006/main">
  <p:tag name="UID" val="525289"/>
</p:tagLst>
</file>

<file path=ppt/tags/tag9.xml><?xml version="1.0" encoding="utf-8"?>
<p:tagLst xmlns:a="http://schemas.openxmlformats.org/drawingml/2006/main" xmlns:r="http://schemas.openxmlformats.org/officeDocument/2006/relationships" xmlns:p="http://schemas.openxmlformats.org/presentationml/2006/main">
  <p:tag name="UID" val="394334"/>
</p:tagLst>
</file>

<file path=ppt/theme/theme1.xml><?xml version="1.0" encoding="utf-8"?>
<a:theme xmlns:a="http://schemas.openxmlformats.org/drawingml/2006/main" name="3_Default Design">
  <a:themeElements>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mgen Bone GSC (thin)">
  <a:themeElements>
    <a:clrScheme name="AmgenCorpTemp-Optimized">
      <a:dk1>
        <a:srgbClr val="000000"/>
      </a:dk1>
      <a:lt1>
        <a:srgbClr val="FFFFFF"/>
      </a:lt1>
      <a:dk2>
        <a:srgbClr val="777777"/>
      </a:dk2>
      <a:lt2>
        <a:srgbClr val="C0C0C0"/>
      </a:lt2>
      <a:accent1>
        <a:srgbClr val="006FAC"/>
      </a:accent1>
      <a:accent2>
        <a:srgbClr val="FFA709"/>
      </a:accent2>
      <a:accent3>
        <a:srgbClr val="00B022"/>
      </a:accent3>
      <a:accent4>
        <a:srgbClr val="D41818"/>
      </a:accent4>
      <a:accent5>
        <a:srgbClr val="003366"/>
      </a:accent5>
      <a:accent6>
        <a:srgbClr val="81B5E2"/>
      </a:accent6>
      <a:hlink>
        <a:srgbClr val="005480"/>
      </a:hlink>
      <a:folHlink>
        <a:srgbClr val="F17A17"/>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rnd">
          <a:solidFill>
            <a:srgbClr val="7030A0"/>
          </a:solidFill>
          <a:round/>
          <a:headEnd/>
          <a:tailEnd/>
        </a:ln>
      </a:spPr>
      <a:bodyPr/>
      <a:lstStyle>
        <a:defPPr algn="l">
          <a:defRPr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mgenCorpTemp-Optimized">
    <a:dk1>
      <a:srgbClr val="000000"/>
    </a:dk1>
    <a:lt1>
      <a:srgbClr val="FFFFFF"/>
    </a:lt1>
    <a:dk2>
      <a:srgbClr val="777777"/>
    </a:dk2>
    <a:lt2>
      <a:srgbClr val="C0C0C0"/>
    </a:lt2>
    <a:accent1>
      <a:srgbClr val="006FAC"/>
    </a:accent1>
    <a:accent2>
      <a:srgbClr val="FFA709"/>
    </a:accent2>
    <a:accent3>
      <a:srgbClr val="00B022"/>
    </a:accent3>
    <a:accent4>
      <a:srgbClr val="D41818"/>
    </a:accent4>
    <a:accent5>
      <a:srgbClr val="003366"/>
    </a:accent5>
    <a:accent6>
      <a:srgbClr val="81B5E2"/>
    </a:accent6>
    <a:hlink>
      <a:srgbClr val="005480"/>
    </a:hlink>
    <a:folHlink>
      <a:srgbClr val="F17A1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CDA1D4E2674448A0902ACE23E2F7F3" ma:contentTypeVersion="" ma:contentTypeDescription="Create a new document." ma:contentTypeScope="" ma:versionID="b63e01ba9cfbea8d825d3b6f956de53d">
  <xsd:schema xmlns:xsd="http://www.w3.org/2001/XMLSchema" xmlns:xs="http://www.w3.org/2001/XMLSchema" xmlns:p="http://schemas.microsoft.com/office/2006/metadata/properties" xmlns:ns2="9CC6DA9F-6D81-45C4-89C4-7EB77718B956" xmlns:ns3="42fe046d-86dd-43d2-bdc0-8f834945f3f1" xmlns:ns4="9cc6da9f-6d81-45c4-89c4-7eb77718b956" targetNamespace="http://schemas.microsoft.com/office/2006/metadata/properties" ma:root="true" ma:fieldsID="65d191419875519cf6915d54afaedb52" ns2:_="" ns3:_="" ns4:_="">
    <xsd:import namespace="9CC6DA9F-6D81-45C4-89C4-7EB77718B956"/>
    <xsd:import namespace="42fe046d-86dd-43d2-bdc0-8f834945f3f1"/>
    <xsd:import namespace="9cc6da9f-6d81-45c4-89c4-7eb77718b9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e046d-86dd-43d2-bdc0-8f834945f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d="http://www.w3.org/2001/XMLSchema" xmlns:xsi="http://www.w3.org/2001/XMLSchema-instance" xmlns="http://www.boldonjames.com/2008/01/sie/internal/label" sislVersion="0" policy="82ad3a63-90ad-4a46-a3cb-757f4658e205" origin="userSelected">
  <element uid="03e9b10b-a1f9-4a88-9630-476473f62285" value=""/>
  <element uid="7349a702-6462-4442-88eb-c64cd513835c" value=""/>
  <element uid="9036a7a1-5a4f-48d3-b24b-dfdab053dac9" value=""/>
</sisl>
</file>

<file path=customXml/itemProps1.xml><?xml version="1.0" encoding="utf-8"?>
<ds:datastoreItem xmlns:ds="http://schemas.openxmlformats.org/officeDocument/2006/customXml" ds:itemID="{8A61C351-66AA-4725-8A01-D4DCB97FC692}">
  <ds:schemaRefs>
    <ds:schemaRef ds:uri="http://schemas.microsoft.com/sharepoint/v3/contenttype/forms"/>
  </ds:schemaRefs>
</ds:datastoreItem>
</file>

<file path=customXml/itemProps2.xml><?xml version="1.0" encoding="utf-8"?>
<ds:datastoreItem xmlns:ds="http://schemas.openxmlformats.org/officeDocument/2006/customXml" ds:itemID="{C7B28457-6DEF-4A49-B3E6-07D43A747B54}">
  <ds:schemaRefs>
    <ds:schemaRef ds:uri="9CC6DA9F-6D81-45C4-89C4-7EB77718B956"/>
    <ds:schemaRef ds:uri="http://purl.org/dc/terms/"/>
    <ds:schemaRef ds:uri="http://schemas.microsoft.com/office/2006/metadata/properties"/>
    <ds:schemaRef ds:uri="http://purl.org/dc/dcmitype/"/>
    <ds:schemaRef ds:uri="42fe046d-86dd-43d2-bdc0-8f834945f3f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cc6da9f-6d81-45c4-89c4-7eb77718b956"/>
    <ds:schemaRef ds:uri="http://www.w3.org/XML/1998/namespace"/>
  </ds:schemaRefs>
</ds:datastoreItem>
</file>

<file path=customXml/itemProps3.xml><?xml version="1.0" encoding="utf-8"?>
<ds:datastoreItem xmlns:ds="http://schemas.openxmlformats.org/officeDocument/2006/customXml" ds:itemID="{10211017-9C66-4C0A-B7C7-F39C13BA2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6DA9F-6D81-45C4-89C4-7EB77718B956"/>
    <ds:schemaRef ds:uri="42fe046d-86dd-43d2-bdc0-8f834945f3f1"/>
    <ds:schemaRef ds:uri="9cc6da9f-6d81-45c4-89c4-7eb77718b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1458BF-82FF-4C82-B2A6-F8C84DA7D42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7277</Words>
  <Application>Microsoft Office PowerPoint</Application>
  <PresentationFormat>Widescreen</PresentationFormat>
  <Paragraphs>1444</Paragraphs>
  <Slides>41</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MS PGothic</vt:lpstr>
      <vt:lpstr>Arial</vt:lpstr>
      <vt:lpstr>Arial Nova</vt:lpstr>
      <vt:lpstr>Arial Nova Cond</vt:lpstr>
      <vt:lpstr>Calibri</vt:lpstr>
      <vt:lpstr>Calibri Light</vt:lpstr>
      <vt:lpstr>Courier New</vt:lpstr>
      <vt:lpstr>DINPro-Medium</vt:lpstr>
      <vt:lpstr>Symbol</vt:lpstr>
      <vt:lpstr>Verdana</vt:lpstr>
      <vt:lpstr>Wingdings</vt:lpstr>
      <vt:lpstr>3_Default Design</vt:lpstr>
      <vt:lpstr>Amgen Bone GSC (thin)</vt:lpstr>
      <vt:lpstr>4_Default Design</vt:lpstr>
      <vt:lpstr>Prolia® Grundlagen Denosumab 60mg s.c. einmal alle 6 Monate </vt:lpstr>
      <vt:lpstr>PowerPoint Presentation</vt:lpstr>
      <vt:lpstr>Osteoporose ist unterdiagnostiziert und unterbehandelt</vt:lpstr>
      <vt:lpstr>Diagnose &amp; Behandlung von Osteoporose von Frauen ≥ 70 in der Primärversorgung: Ergebnisse einer europäischen Querschnittsanalyse</vt:lpstr>
      <vt:lpstr>Einfluss einer Hüftfraktur auf die Lebensqualität und Mortalität</vt:lpstr>
      <vt:lpstr>Mortalität bei Krebs &amp; Hüftfrakturen</vt:lpstr>
      <vt:lpstr>ScoreCard for OsteoPorosis in Europe 2021 – SCOPE 2021</vt:lpstr>
      <vt:lpstr>Prolia® Indikationen</vt:lpstr>
      <vt:lpstr>Anwendung von Prolia®</vt:lpstr>
      <vt:lpstr>Der Knochenumbauzyklus</vt:lpstr>
      <vt:lpstr>Der RANK-Ligand ist ein essentieller Vermittler von Bildung, Funktion und Überleben der Osteoklasten</vt:lpstr>
      <vt:lpstr>Denosumab blockiert die Bindung von RANK-Ligand an RANK-Rezeptor</vt:lpstr>
      <vt:lpstr>Bisphosphonate binden an den Knochen und hemmen Osteoklasten an der Knochenoberfläche</vt:lpstr>
      <vt:lpstr>Bisphosphonate</vt:lpstr>
      <vt:lpstr>Phase 3 Studie FREEDOM: Studiendesign</vt:lpstr>
      <vt:lpstr>Phase 3 Studie FREEDOM: Ausgewählte Baseline Charakteristika und Patientendisposition</vt:lpstr>
      <vt:lpstr>Phase 3 Studie FREEDOM: Denosumab senkt das relative Risiko für Frakturen nach 36 Monaten signifikant</vt:lpstr>
      <vt:lpstr>Studiendesign: Phase 3 Studie FREEDOM - Verlängerungsstudie</vt:lpstr>
      <vt:lpstr>Veränderungen der BMD an Lendenwirbelsäule und Gesamthüfte über 10 Jahre mit Denosumab Behandlung </vt:lpstr>
      <vt:lpstr>Konzentration von CTX und P1NP im Serum über 10 Jahre Denosumab Behandlung</vt:lpstr>
      <vt:lpstr>Kumulative Inzidenz von neuen vertebralen und nicht-vertebralen Frakturen: Langzeit Denosumab Gruppe</vt:lpstr>
      <vt:lpstr>Expositions-adjustierte Häufigkeiten unerwünschter Ereignisse  (Raten pro 100 Patientenjahre)</vt:lpstr>
      <vt:lpstr>Denosumab in Head-to-Head Studien vs. Bisphosphonate: BMD-Ergebnisse an der Hüfte</vt:lpstr>
      <vt:lpstr>PowerPoint Presentation</vt:lpstr>
      <vt:lpstr>Pharmakokinetische und pharmakodynamische Eigenschaften von Denosumab</vt:lpstr>
      <vt:lpstr>Nach Denosumab Behandlungsabbruch kehrt die BMD innerhalb von 1-2 Jahren zur Baseline zurück, bleibt aber über dem Placebo-Niveau</vt:lpstr>
      <vt:lpstr>FREEDOM Studienprofil</vt:lpstr>
      <vt:lpstr>Daten zur Persistenz und Adhärenz mit Denosumab nach 24 Monaten aus Österreich, Deutschland, Griechenland &amp; Belgien</vt:lpstr>
      <vt:lpstr>GRAND-4 Studie: Daten zur Langzeit-Persistenz (2 Jahre) bei Frauen mit Osteoporose aus Deutschland</vt:lpstr>
      <vt:lpstr>Sekundäre Osteoporose durch Erkrankungen</vt:lpstr>
      <vt:lpstr>Grunderkrankungen die u.a. mit Glukokortikoiden (GK) therapiert werden </vt:lpstr>
      <vt:lpstr>Diagnose &amp; Management der Osteoporose bei chronischen pneumologischen Erkrankungen</vt:lpstr>
      <vt:lpstr>Glukokortikoid-induzierte Osteoporose</vt:lpstr>
      <vt:lpstr>Denosumab vs. Risedronat in Glukokortikoid-induzierter Osteoporose</vt:lpstr>
      <vt:lpstr>Diagnose &amp; Management der Osteoporose bei Diabetes Mellitus</vt:lpstr>
      <vt:lpstr>Denosumab: Anwendungsgebiete von Prolia® &amp; XGEVA®</vt:lpstr>
      <vt:lpstr>Denosumab ist ein vollständig humaner monoklonaler Antikörper, der den humanen RANK-Liganden mit hoher Affinität und Spezifität bindet1</vt:lpstr>
      <vt:lpstr>Effekt der adjuvanten Denosumab-Therapie (60 mg/q6m) bei postmenopausalen Frauen mit Mammakarzinom und AI-Therapie</vt:lpstr>
      <vt:lpstr>Änderung der Knochenmineraldichte in Abhängigkeit vom Testosteron-Spiegel</vt:lpstr>
      <vt:lpstr>Androgendeprivationstherapie beim Prostatakarzinom: Denosumab bewirkte eine signifikante BMD-Zunahme vs. Placebo bereits nach 1 Monat</vt:lpstr>
      <vt:lpstr>ADAMO Studie - Osteoporose bei Männern: Zunahme der BMD unter Denosumab vs. Placebo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 Phase 3: The FREEDOM Trial</dc:title>
  <dc:creator>Hainzl, Eva</dc:creator>
  <cp:keywords>*$%IU-*$%GenBus</cp:keywords>
  <cp:lastModifiedBy>Svinka, Jasmin</cp:lastModifiedBy>
  <cp:revision>59</cp:revision>
  <dcterms:created xsi:type="dcterms:W3CDTF">2018-11-09T23:01:24Z</dcterms:created>
  <dcterms:modified xsi:type="dcterms:W3CDTF">2021-11-16T09:07:28Z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656ff3ae-ae09-4e61-9a7b-38137b32e30e</vt:lpwstr>
  </property>
  <property fmtid="{D5CDD505-2E9C-101B-9397-08002B2CF9AE}" pid="3" name="bjSaver">
    <vt:lpwstr>Pt5lESZL6cQrj7/p/xnm80uHHtSLAZgR</vt:lpwstr>
  </property>
  <property fmtid="{D5CDD505-2E9C-101B-9397-08002B2CF9AE}" pid="4" name="bjDocumentSecurityLabel">
    <vt:lpwstr>Internal Use Only - General Business</vt:lpwstr>
  </property>
  <property fmtid="{D5CDD505-2E9C-101B-9397-08002B2CF9AE}" pid="5" name="ContentTypeId">
    <vt:lpwstr>0x010100ECCDA1D4E2674448A0902ACE23E2F7F3</vt:lpwstr>
  </property>
  <property fmtid="{D5CDD505-2E9C-101B-9397-08002B2CF9AE}" pid="6" name="bjDocumentLabelXML">
    <vt:lpwstr>&lt;?xml version="1.0" encoding="us-ascii"?&gt;&lt;sisl xmlns:xsd="http://www.w3.org/2001/XMLSchema" xmlns:xsi="http://www.w3.org/2001/XMLSchema-instance" sislVersion="0" policy="82ad3a63-90ad-4a46-a3cb-757f4658e205" origin="userSelected" xmlns="http://www.boldonj</vt:lpwstr>
  </property>
  <property fmtid="{D5CDD505-2E9C-101B-9397-08002B2CF9AE}" pid="7" name="bjDocumentLabelXML-0">
    <vt:lpwstr>ames.com/2008/01/sie/internal/label"&gt;&lt;element uid="03e9b10b-a1f9-4a88-9630-476473f62285" value="" /&gt;&lt;element uid="7349a702-6462-4442-88eb-c64cd513835c" value="" /&gt;&lt;element uid="9036a7a1-5a4f-48d3-b24b-dfdab053dac9" value="" /&gt;&lt;/sisl&gt;</vt:lpwstr>
  </property>
</Properties>
</file>